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ppt/slideLayouts/slideLayout37.xml" ContentType="application/vnd.openxmlformats-officedocument.presentationml.slideLayout+xml"/>
  <Override PartName="/ppt/theme/theme37.xml" ContentType="application/vnd.openxmlformats-officedocument.theme+xml"/>
  <Override PartName="/ppt/slideLayouts/slideLayout38.xml" ContentType="application/vnd.openxmlformats-officedocument.presentationml.slideLayout+xml"/>
  <Override PartName="/ppt/theme/theme3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9.xml" ContentType="application/vnd.openxmlformats-officedocument.theme+xml"/>
  <Override PartName="/ppt/slideLayouts/slideLayout41.xml" ContentType="application/vnd.openxmlformats-officedocument.presentationml.slideLayout+xml"/>
  <Override PartName="/ppt/theme/theme40.xml" ContentType="application/vnd.openxmlformats-officedocument.theme+xml"/>
  <Override PartName="/ppt/slideLayouts/slideLayout42.xml" ContentType="application/vnd.openxmlformats-officedocument.presentationml.slideLayout+xml"/>
  <Override PartName="/ppt/theme/theme41.xml" ContentType="application/vnd.openxmlformats-officedocument.theme+xml"/>
  <Override PartName="/ppt/slideLayouts/slideLayout43.xml" ContentType="application/vnd.openxmlformats-officedocument.presentationml.slideLayout+xml"/>
  <Override PartName="/ppt/theme/theme42.xml" ContentType="application/vnd.openxmlformats-officedocument.theme+xml"/>
  <Override PartName="/ppt/slideLayouts/slideLayout44.xml" ContentType="application/vnd.openxmlformats-officedocument.presentationml.slideLayout+xml"/>
  <Override PartName="/ppt/theme/theme43.xml" ContentType="application/vnd.openxmlformats-officedocument.theme+xml"/>
  <Override PartName="/ppt/theme/theme4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24" r:id="rId24"/>
    <p:sldMasterId id="2147483936" r:id="rId25"/>
    <p:sldMasterId id="2147483948" r:id="rId26"/>
    <p:sldMasterId id="2147483960" r:id="rId27"/>
    <p:sldMasterId id="2147483972" r:id="rId28"/>
    <p:sldMasterId id="2147483984" r:id="rId29"/>
    <p:sldMasterId id="2147483996" r:id="rId30"/>
    <p:sldMasterId id="2147484008" r:id="rId31"/>
    <p:sldMasterId id="2147484020" r:id="rId32"/>
    <p:sldMasterId id="2147484032" r:id="rId33"/>
    <p:sldMasterId id="2147484044" r:id="rId34"/>
    <p:sldMasterId id="2147484056" r:id="rId35"/>
    <p:sldMasterId id="2147484068" r:id="rId36"/>
    <p:sldMasterId id="2147484080" r:id="rId37"/>
    <p:sldMasterId id="2147484092" r:id="rId38"/>
    <p:sldMasterId id="2147484104" r:id="rId39"/>
    <p:sldMasterId id="2147484117" r:id="rId40"/>
    <p:sldMasterId id="2147484143" r:id="rId41"/>
    <p:sldMasterId id="2147484156" r:id="rId42"/>
    <p:sldMasterId id="2147484182" r:id="rId43"/>
  </p:sldMasterIdLst>
  <p:notesMasterIdLst>
    <p:notesMasterId r:id="rId122"/>
  </p:notesMasterIdLst>
  <p:sldIdLst>
    <p:sldId id="343" r:id="rId44"/>
    <p:sldId id="427" r:id="rId45"/>
    <p:sldId id="344" r:id="rId46"/>
    <p:sldId id="345" r:id="rId47"/>
    <p:sldId id="346" r:id="rId48"/>
    <p:sldId id="347" r:id="rId49"/>
    <p:sldId id="348" r:id="rId50"/>
    <p:sldId id="349" r:id="rId51"/>
    <p:sldId id="350" r:id="rId52"/>
    <p:sldId id="384" r:id="rId53"/>
    <p:sldId id="352" r:id="rId54"/>
    <p:sldId id="386" r:id="rId55"/>
    <p:sldId id="422" r:id="rId56"/>
    <p:sldId id="354" r:id="rId57"/>
    <p:sldId id="355" r:id="rId58"/>
    <p:sldId id="356" r:id="rId59"/>
    <p:sldId id="419" r:id="rId60"/>
    <p:sldId id="357" r:id="rId61"/>
    <p:sldId id="358" r:id="rId62"/>
    <p:sldId id="359" r:id="rId63"/>
    <p:sldId id="360" r:id="rId64"/>
    <p:sldId id="361" r:id="rId65"/>
    <p:sldId id="362" r:id="rId66"/>
    <p:sldId id="363" r:id="rId67"/>
    <p:sldId id="364" r:id="rId68"/>
    <p:sldId id="365" r:id="rId69"/>
    <p:sldId id="366" r:id="rId70"/>
    <p:sldId id="425" r:id="rId71"/>
    <p:sldId id="367" r:id="rId72"/>
    <p:sldId id="368" r:id="rId73"/>
    <p:sldId id="369" r:id="rId74"/>
    <p:sldId id="370" r:id="rId75"/>
    <p:sldId id="371" r:id="rId76"/>
    <p:sldId id="423" r:id="rId77"/>
    <p:sldId id="372" r:id="rId78"/>
    <p:sldId id="373" r:id="rId79"/>
    <p:sldId id="374" r:id="rId80"/>
    <p:sldId id="375" r:id="rId81"/>
    <p:sldId id="376" r:id="rId82"/>
    <p:sldId id="377" r:id="rId83"/>
    <p:sldId id="378" r:id="rId84"/>
    <p:sldId id="379" r:id="rId85"/>
    <p:sldId id="380" r:id="rId86"/>
    <p:sldId id="381" r:id="rId87"/>
    <p:sldId id="382" r:id="rId88"/>
    <p:sldId id="387" r:id="rId89"/>
    <p:sldId id="426"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414" r:id="rId117"/>
    <p:sldId id="415" r:id="rId118"/>
    <p:sldId id="416" r:id="rId119"/>
    <p:sldId id="417" r:id="rId120"/>
    <p:sldId id="418" r:id="rId121"/>
  </p:sldIdLst>
  <p:sldSz cx="12192000" cy="6858000"/>
  <p:notesSz cx="6858000" cy="9144000"/>
  <p:custDataLst>
    <p:tags r:id="rId1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262E"/>
    <a:srgbClr val="DE7A7A"/>
    <a:srgbClr val="C2243D"/>
    <a:srgbClr val="525252"/>
    <a:srgbClr val="FFFFFF"/>
    <a:srgbClr val="E94A47"/>
    <a:srgbClr val="D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504"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74.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4.xml"/><Relationship Id="rId63" Type="http://schemas.openxmlformats.org/officeDocument/2006/relationships/slide" Target="slides/slide20.xml"/><Relationship Id="rId68" Type="http://schemas.openxmlformats.org/officeDocument/2006/relationships/slide" Target="slides/slide25.xml"/><Relationship Id="rId84" Type="http://schemas.openxmlformats.org/officeDocument/2006/relationships/slide" Target="slides/slide41.xml"/><Relationship Id="rId89" Type="http://schemas.openxmlformats.org/officeDocument/2006/relationships/slide" Target="slides/slide46.xml"/><Relationship Id="rId112" Type="http://schemas.openxmlformats.org/officeDocument/2006/relationships/slide" Target="slides/slide69.xml"/><Relationship Id="rId16" Type="http://schemas.openxmlformats.org/officeDocument/2006/relationships/slideMaster" Target="slideMasters/slideMaster16.xml"/><Relationship Id="rId107" Type="http://schemas.openxmlformats.org/officeDocument/2006/relationships/slide" Target="slides/slide6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0.xml"/><Relationship Id="rId58" Type="http://schemas.openxmlformats.org/officeDocument/2006/relationships/slide" Target="slides/slide15.xml"/><Relationship Id="rId74" Type="http://schemas.openxmlformats.org/officeDocument/2006/relationships/slide" Target="slides/slide31.xml"/><Relationship Id="rId79" Type="http://schemas.openxmlformats.org/officeDocument/2006/relationships/slide" Target="slides/slide36.xml"/><Relationship Id="rId102" Type="http://schemas.openxmlformats.org/officeDocument/2006/relationships/slide" Target="slides/slide59.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47.xml"/><Relationship Id="rId95" Type="http://schemas.openxmlformats.org/officeDocument/2006/relationships/slide" Target="slides/slide5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 Target="slides/slide5.xml"/><Relationship Id="rId64" Type="http://schemas.openxmlformats.org/officeDocument/2006/relationships/slide" Target="slides/slide21.xml"/><Relationship Id="rId69" Type="http://schemas.openxmlformats.org/officeDocument/2006/relationships/slide" Target="slides/slide26.xml"/><Relationship Id="rId113" Type="http://schemas.openxmlformats.org/officeDocument/2006/relationships/slide" Target="slides/slide70.xml"/><Relationship Id="rId118" Type="http://schemas.openxmlformats.org/officeDocument/2006/relationships/slide" Target="slides/slide75.xml"/><Relationship Id="rId80" Type="http://schemas.openxmlformats.org/officeDocument/2006/relationships/slide" Target="slides/slide37.xml"/><Relationship Id="rId85" Type="http://schemas.openxmlformats.org/officeDocument/2006/relationships/slide" Target="slides/slide4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6.xml"/><Relationship Id="rId103" Type="http://schemas.openxmlformats.org/officeDocument/2006/relationships/slide" Target="slides/slide60.xml"/><Relationship Id="rId108" Type="http://schemas.openxmlformats.org/officeDocument/2006/relationships/slide" Target="slides/slide65.xml"/><Relationship Id="rId124" Type="http://schemas.openxmlformats.org/officeDocument/2006/relationships/commentAuthors" Target="commentAuthors.xml"/><Relationship Id="rId54" Type="http://schemas.openxmlformats.org/officeDocument/2006/relationships/slide" Target="slides/slide11.xml"/><Relationship Id="rId70" Type="http://schemas.openxmlformats.org/officeDocument/2006/relationships/slide" Target="slides/slide27.xml"/><Relationship Id="rId75" Type="http://schemas.openxmlformats.org/officeDocument/2006/relationships/slide" Target="slides/slide32.xml"/><Relationship Id="rId91" Type="http://schemas.openxmlformats.org/officeDocument/2006/relationships/slide" Target="slides/slide48.xml"/><Relationship Id="rId96"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6.xml"/><Relationship Id="rId114" Type="http://schemas.openxmlformats.org/officeDocument/2006/relationships/slide" Target="slides/slide71.xml"/><Relationship Id="rId119" Type="http://schemas.openxmlformats.org/officeDocument/2006/relationships/slide" Target="slides/slide76.xml"/><Relationship Id="rId44" Type="http://schemas.openxmlformats.org/officeDocument/2006/relationships/slide" Target="slides/slide1.xml"/><Relationship Id="rId60" Type="http://schemas.openxmlformats.org/officeDocument/2006/relationships/slide" Target="slides/slide17.xml"/><Relationship Id="rId65" Type="http://schemas.openxmlformats.org/officeDocument/2006/relationships/slide" Target="slides/slide22.xml"/><Relationship Id="rId81" Type="http://schemas.openxmlformats.org/officeDocument/2006/relationships/slide" Target="slides/slide38.xml"/><Relationship Id="rId86" Type="http://schemas.openxmlformats.org/officeDocument/2006/relationships/slide" Target="slides/slide4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6.xml"/><Relationship Id="rId34" Type="http://schemas.openxmlformats.org/officeDocument/2006/relationships/slideMaster" Target="slideMasters/slideMaster34.xml"/><Relationship Id="rId50" Type="http://schemas.openxmlformats.org/officeDocument/2006/relationships/slide" Target="slides/slide7.xml"/><Relationship Id="rId55" Type="http://schemas.openxmlformats.org/officeDocument/2006/relationships/slide" Target="slides/slide12.xml"/><Relationship Id="rId76" Type="http://schemas.openxmlformats.org/officeDocument/2006/relationships/slide" Target="slides/slide33.xml"/><Relationship Id="rId97" Type="http://schemas.openxmlformats.org/officeDocument/2006/relationships/slide" Target="slides/slide54.xml"/><Relationship Id="rId104" Type="http://schemas.openxmlformats.org/officeDocument/2006/relationships/slide" Target="slides/slide61.xml"/><Relationship Id="rId120" Type="http://schemas.openxmlformats.org/officeDocument/2006/relationships/slide" Target="slides/slide77.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28.xml"/><Relationship Id="rId92" Type="http://schemas.openxmlformats.org/officeDocument/2006/relationships/slide" Target="slides/slide4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2.xml"/><Relationship Id="rId66" Type="http://schemas.openxmlformats.org/officeDocument/2006/relationships/slide" Target="slides/slide23.xml"/><Relationship Id="rId87" Type="http://schemas.openxmlformats.org/officeDocument/2006/relationships/slide" Target="slides/slide44.xml"/><Relationship Id="rId110" Type="http://schemas.openxmlformats.org/officeDocument/2006/relationships/slide" Target="slides/slide67.xml"/><Relationship Id="rId115" Type="http://schemas.openxmlformats.org/officeDocument/2006/relationships/slide" Target="slides/slide72.xml"/><Relationship Id="rId61" Type="http://schemas.openxmlformats.org/officeDocument/2006/relationships/slide" Target="slides/slide18.xml"/><Relationship Id="rId82" Type="http://schemas.openxmlformats.org/officeDocument/2006/relationships/slide" Target="slides/slide3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3.xml"/><Relationship Id="rId77" Type="http://schemas.openxmlformats.org/officeDocument/2006/relationships/slide" Target="slides/slide34.xml"/><Relationship Id="rId100" Type="http://schemas.openxmlformats.org/officeDocument/2006/relationships/slide" Target="slides/slide57.xml"/><Relationship Id="rId105" Type="http://schemas.openxmlformats.org/officeDocument/2006/relationships/slide" Target="slides/slide62.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8.xml"/><Relationship Id="rId72" Type="http://schemas.openxmlformats.org/officeDocument/2006/relationships/slide" Target="slides/slide29.xml"/><Relationship Id="rId93" Type="http://schemas.openxmlformats.org/officeDocument/2006/relationships/slide" Target="slides/slide50.xml"/><Relationship Id="rId98" Type="http://schemas.openxmlformats.org/officeDocument/2006/relationships/slide" Target="slides/slide55.xml"/><Relationship Id="rId121" Type="http://schemas.openxmlformats.org/officeDocument/2006/relationships/slide" Target="slides/slide7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3.xml"/><Relationship Id="rId67" Type="http://schemas.openxmlformats.org/officeDocument/2006/relationships/slide" Target="slides/slide24.xml"/><Relationship Id="rId116" Type="http://schemas.openxmlformats.org/officeDocument/2006/relationships/slide" Target="slides/slide7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9.xml"/><Relationship Id="rId83" Type="http://schemas.openxmlformats.org/officeDocument/2006/relationships/slide" Target="slides/slide40.xml"/><Relationship Id="rId88" Type="http://schemas.openxmlformats.org/officeDocument/2006/relationships/slide" Target="slides/slide45.xml"/><Relationship Id="rId111" Type="http://schemas.openxmlformats.org/officeDocument/2006/relationships/slide" Target="slides/slide68.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4.xml"/><Relationship Id="rId106" Type="http://schemas.openxmlformats.org/officeDocument/2006/relationships/slide" Target="slides/slide63.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9.xml"/><Relationship Id="rId73" Type="http://schemas.openxmlformats.org/officeDocument/2006/relationships/slide" Target="slides/slide30.xml"/><Relationship Id="rId78" Type="http://schemas.openxmlformats.org/officeDocument/2006/relationships/slide" Target="slides/slide35.xml"/><Relationship Id="rId94" Type="http://schemas.openxmlformats.org/officeDocument/2006/relationships/slide" Target="slides/slide51.xml"/><Relationship Id="rId99" Type="http://schemas.openxmlformats.org/officeDocument/2006/relationships/slide" Target="slides/slide56.xml"/><Relationship Id="rId101" Type="http://schemas.openxmlformats.org/officeDocument/2006/relationships/slide" Target="slides/slide58.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A5A4A-D85B-4AB4-9F39-F41983724479}"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916D8-6328-49FD-B881-4F01D6150274}" type="slidenum">
              <a:rPr lang="zh-CN" altLang="en-US" smtClean="0"/>
              <a:t>‹#›</a:t>
            </a:fld>
            <a:endParaRPr lang="zh-CN" altLang="en-US"/>
          </a:p>
        </p:txBody>
      </p:sp>
    </p:spTree>
    <p:extLst>
      <p:ext uri="{BB962C8B-B14F-4D97-AF65-F5344CB8AC3E}">
        <p14:creationId xmlns:p14="http://schemas.microsoft.com/office/powerpoint/2010/main" val="2038513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916D8-6328-49FD-B881-4F01D6150274}" type="slidenum">
              <a:rPr lang="zh-CN" altLang="en-US" smtClean="0"/>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916D8-6328-49FD-B881-4F01D6150274}"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916D8-6328-49FD-B881-4F01D6150274}"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737600" y="6356351"/>
            <a:ext cx="2844800" cy="365125"/>
          </a:xfrm>
        </p:spPr>
        <p:txBody>
          <a:bodyPr/>
          <a:lstStyle/>
          <a:p>
            <a:fld id="{DAF54263-D0AA-46FC-803C-9397773D52B5}" type="slidenum">
              <a:rPr lang="zh-CN" altLang="en-US" smtClean="0"/>
              <a:pPr/>
              <a:t>‹#›</a:t>
            </a:fld>
            <a:r>
              <a:rPr lang="en-US" altLang="zh-CN"/>
              <a:t>/33</a:t>
            </a:r>
            <a:endParaRPr lang="zh-CN" altLang="en-US"/>
          </a:p>
        </p:txBody>
      </p:sp>
    </p:spTree>
    <p:extLst>
      <p:ext uri="{BB962C8B-B14F-4D97-AF65-F5344CB8AC3E}">
        <p14:creationId xmlns:p14="http://schemas.microsoft.com/office/powerpoint/2010/main" val="211322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fld id="{D600D175-C7F8-42C7-AAFC-D30809D31864}" type="datetime1">
              <a:rPr kumimoji="0" lang="zh-CN" altLang="en-US" sz="900" b="1" i="0" u="none" strike="noStrike" kern="1200" cap="none" spc="0" normalizeH="0" baseline="0" noProof="0" smtClean="0">
                <a:ln>
                  <a:noFill/>
                </a:ln>
                <a:solidFill>
                  <a:srgbClr val="A6A6A6"/>
                </a:solidFill>
                <a:effectLst/>
                <a:uLnTx/>
                <a:uFillTx/>
                <a:latin typeface="Times New Roman" panose="02020603050405020304" pitchFamily="18" charset="0"/>
                <a:ea typeface="仿宋_GB2312" charset="-122"/>
                <a:cs typeface="+mn-cs"/>
              </a:rPr>
              <a:pPr marL="0" marR="0" lvl="0" indent="0" algn="l"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t>2024/11/5</a:t>
            </a:fld>
            <a:endParaRPr kumimoji="0" lang="en-US" altLang="zh-CN" sz="900" b="1" i="0" u="none" strike="noStrike" kern="1200" cap="none" spc="0" normalizeH="0" baseline="0" noProof="0">
              <a:ln>
                <a:noFill/>
              </a:ln>
              <a:solidFill>
                <a:srgbClr val="A6A6A6"/>
              </a:solidFill>
              <a:effectLst/>
              <a:uLnTx/>
              <a:uFillTx/>
              <a:latin typeface="Times New Roman" panose="02020603050405020304" pitchFamily="18" charset="0"/>
              <a:ea typeface="仿宋_GB2312" charset="-122"/>
              <a:cs typeface="+mn-cs"/>
            </a:endParaRPr>
          </a:p>
        </p:txBody>
      </p:sp>
      <p:sp>
        <p:nvSpPr>
          <p:cNvPr id="3" name="Footer Placeholder 4"/>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endParaRPr kumimoji="0" lang="zh-CN" altLang="en-US" sz="900" b="1" i="0" u="none" strike="noStrike" kern="1200" cap="none" spc="0" normalizeH="0" baseline="0" noProof="0">
              <a:ln>
                <a:noFill/>
              </a:ln>
              <a:solidFill>
                <a:srgbClr val="A6A6A6"/>
              </a:solidFill>
              <a:effectLst/>
              <a:uLnTx/>
              <a:uFillTx/>
              <a:latin typeface="Times New Roman" panose="02020603050405020304" pitchFamily="18" charset="0"/>
              <a:ea typeface="仿宋_GB2312" charset="-122"/>
              <a:cs typeface="+mn-cs"/>
            </a:endParaRPr>
          </a:p>
        </p:txBody>
      </p:sp>
      <p:sp>
        <p:nvSpPr>
          <p:cNvPr id="4" name="Slide Number Placeholder 5"/>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20000"/>
              </a:spcBef>
              <a:spcAft>
                <a:spcPct val="0"/>
              </a:spcAft>
              <a:buClrTx/>
              <a:buSzPct val="100000"/>
              <a:buFont typeface="Times New Roman" pitchFamily="18" charset="0"/>
              <a:buNone/>
              <a:tabLst/>
              <a:defRPr/>
            </a:pPr>
            <a:fld id="{7891E3E3-BF5E-4F7D-9833-0D3D3E3922AE}" type="slidenum">
              <a:rPr kumimoji="0" lang="zh-CN" altLang="en-US" sz="900" b="1" i="0" u="none" strike="noStrike" kern="1200" cap="none" spc="0" normalizeH="0" baseline="0" noProof="0" smtClean="0">
                <a:ln>
                  <a:noFill/>
                </a:ln>
                <a:solidFill>
                  <a:srgbClr val="A6A6A6"/>
                </a:solidFill>
                <a:effectLst/>
                <a:uLnTx/>
                <a:uFillTx/>
                <a:latin typeface="Times New Roman" panose="02020603050405020304" pitchFamily="18" charset="0"/>
                <a:ea typeface="仿宋_GB2312" pitchFamily="49" charset="-122"/>
                <a:cs typeface="+mn-cs"/>
              </a:rPr>
              <a:pPr marL="0" marR="0" lvl="0" indent="0" algn="r" defTabSz="914400" rtl="0" eaLnBrk="0" fontAlgn="base" latinLnBrk="0" hangingPunct="0">
                <a:lnSpc>
                  <a:spcPct val="100000"/>
                </a:lnSpc>
                <a:spcBef>
                  <a:spcPct val="20000"/>
                </a:spcBef>
                <a:spcAft>
                  <a:spcPct val="0"/>
                </a:spcAft>
                <a:buClrTx/>
                <a:buSzPct val="100000"/>
                <a:buFont typeface="Times New Roman" pitchFamily="18" charset="0"/>
                <a:buNone/>
                <a:tabLst/>
                <a:defRPr/>
              </a:pPr>
              <a:t>‹#›</a:t>
            </a:fld>
            <a:endParaRPr kumimoji="0" lang="en-US" altLang="zh-CN" sz="900" b="1" i="0" u="none" strike="noStrike" kern="1200" cap="none" spc="0" normalizeH="0" baseline="0" noProof="0">
              <a:ln>
                <a:noFill/>
              </a:ln>
              <a:solidFill>
                <a:srgbClr val="A6A6A6"/>
              </a:solidFill>
              <a:effectLst/>
              <a:uLnTx/>
              <a:uFillTx/>
              <a:latin typeface="Times New Roman" panose="02020603050405020304" pitchFamily="18" charset="0"/>
              <a:ea typeface="仿宋_GB2312" pitchFamily="49" charset="-122"/>
              <a:cs typeface="+mn-cs"/>
            </a:endParaRPr>
          </a:p>
        </p:txBody>
      </p:sp>
    </p:spTree>
    <p:extLst>
      <p:ext uri="{BB962C8B-B14F-4D97-AF65-F5344CB8AC3E}">
        <p14:creationId xmlns:p14="http://schemas.microsoft.com/office/powerpoint/2010/main" val="33725343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1566132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4049769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118732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7.xml"/><Relationship Id="rId1" Type="http://schemas.openxmlformats.org/officeDocument/2006/relationships/slideLayout" Target="../slideLayouts/slideLayout37.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8.xml"/><Relationship Id="rId1" Type="http://schemas.openxmlformats.org/officeDocument/2006/relationships/slideLayout" Target="../slideLayouts/slideLayout38.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0.xml"/><Relationship Id="rId1" Type="http://schemas.openxmlformats.org/officeDocument/2006/relationships/slideLayout" Target="../slideLayouts/slideLayout41.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1.xml"/><Relationship Id="rId1" Type="http://schemas.openxmlformats.org/officeDocument/2006/relationships/slideLayout" Target="../slideLayouts/slideLayout42.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2.xml"/><Relationship Id="rId1" Type="http://schemas.openxmlformats.org/officeDocument/2006/relationships/slideLayout" Target="../slideLayouts/slideLayout43.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3.xml"/><Relationship Id="rId1"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06" r:id="rId1"/>
    <p:sldLayoutId id="214748411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marL="0" marR="0" lvl="0" indent="0" algn="l"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fld id="{2A25D458-31E2-48CF-92BB-94A3D89F9941}" type="datetime1">
              <a:rPr kumimoji="0" lang="zh-CN" altLang="en-US" sz="900" b="1" i="0" u="none" strike="noStrike" kern="1200" cap="none" spc="0" normalizeH="0" baseline="0" noProof="0" smtClean="0">
                <a:ln>
                  <a:noFill/>
                </a:ln>
                <a:solidFill>
                  <a:srgbClr val="A6A6A6"/>
                </a:solidFill>
                <a:effectLst/>
                <a:uLnTx/>
                <a:uFillTx/>
                <a:latin typeface="Times New Roman" panose="02020603050405020304" pitchFamily="18" charset="0"/>
                <a:ea typeface="仿宋_GB2312" charset="-122"/>
                <a:cs typeface="+mn-cs"/>
              </a:rPr>
              <a:pPr marL="0" marR="0" lvl="0" indent="0" algn="l"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t>2024/11/5</a:t>
            </a:fld>
            <a:endParaRPr kumimoji="0" lang="en-US" altLang="zh-CN" sz="900" b="1" i="0" u="none" strike="noStrike" kern="1200" cap="none" spc="0" normalizeH="0" baseline="0" noProof="0">
              <a:ln>
                <a:noFill/>
              </a:ln>
              <a:solidFill>
                <a:srgbClr val="A6A6A6"/>
              </a:solidFill>
              <a:effectLst/>
              <a:uLnTx/>
              <a:uFillTx/>
              <a:latin typeface="Times New Roman" panose="02020603050405020304" pitchFamily="18" charset="0"/>
              <a:ea typeface="仿宋_GB2312" charset="-122"/>
              <a:cs typeface="+mn-cs"/>
            </a:endParaRPr>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marL="0" marR="0" lvl="0" indent="0" algn="ctr"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endParaRPr kumimoji="0" lang="zh-CN" altLang="en-US" sz="900" b="1" i="0" u="none" strike="noStrike" kern="1200" cap="none" spc="0" normalizeH="0" baseline="0" noProof="0">
              <a:ln>
                <a:noFill/>
              </a:ln>
              <a:solidFill>
                <a:srgbClr val="A6A6A6"/>
              </a:solidFill>
              <a:effectLst/>
              <a:uLnTx/>
              <a:uFillTx/>
              <a:latin typeface="Times New Roman" panose="02020603050405020304" pitchFamily="18" charset="0"/>
              <a:ea typeface="仿宋_GB2312" charset="-122"/>
              <a:cs typeface="+mn-cs"/>
            </a:endParaRPr>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marL="0" marR="0" lvl="0" indent="0" algn="r" defTabSz="914400" rtl="0" eaLnBrk="0" fontAlgn="base" latinLnBrk="0" hangingPunct="0">
              <a:lnSpc>
                <a:spcPct val="100000"/>
              </a:lnSpc>
              <a:spcBef>
                <a:spcPct val="20000"/>
              </a:spcBef>
              <a:spcAft>
                <a:spcPct val="0"/>
              </a:spcAft>
              <a:buClrTx/>
              <a:buSzPct val="100000"/>
              <a:buFont typeface="Times New Roman" pitchFamily="18" charset="0"/>
              <a:buNone/>
              <a:tabLst/>
              <a:defRPr/>
            </a:pPr>
            <a:fld id="{CCA25BE9-49FF-453E-A648-792B80100F00}" type="slidenum">
              <a:rPr kumimoji="0" lang="zh-CN" altLang="en-US" sz="900" b="1" i="0" u="none" strike="noStrike" kern="1200" cap="none" spc="0" normalizeH="0" baseline="0" noProof="0" smtClean="0">
                <a:ln>
                  <a:noFill/>
                </a:ln>
                <a:solidFill>
                  <a:srgbClr val="A6A6A6"/>
                </a:solidFill>
                <a:effectLst/>
                <a:uLnTx/>
                <a:uFillTx/>
                <a:latin typeface="Times New Roman" panose="02020603050405020304" pitchFamily="18" charset="0"/>
                <a:ea typeface="仿宋_GB2312" pitchFamily="49" charset="-122"/>
                <a:cs typeface="+mn-cs"/>
              </a:rPr>
              <a:pPr marL="0" marR="0" lvl="0" indent="0" algn="r" defTabSz="914400" rtl="0" eaLnBrk="0" fontAlgn="base" latinLnBrk="0" hangingPunct="0">
                <a:lnSpc>
                  <a:spcPct val="100000"/>
                </a:lnSpc>
                <a:spcBef>
                  <a:spcPct val="20000"/>
                </a:spcBef>
                <a:spcAft>
                  <a:spcPct val="0"/>
                </a:spcAft>
                <a:buClrTx/>
                <a:buSzPct val="100000"/>
                <a:buFont typeface="Times New Roman" pitchFamily="18" charset="0"/>
                <a:buNone/>
                <a:tabLst/>
                <a:defRPr/>
              </a:pPr>
              <a:t>‹#›</a:t>
            </a:fld>
            <a:endParaRPr kumimoji="0" lang="en-US" altLang="zh-CN" sz="900" b="1" i="0" u="none" strike="noStrike" kern="1200" cap="none" spc="0" normalizeH="0" baseline="0" noProof="0">
              <a:ln>
                <a:noFill/>
              </a:ln>
              <a:solidFill>
                <a:srgbClr val="A6A6A6"/>
              </a:solidFill>
              <a:effectLst/>
              <a:uLnTx/>
              <a:uFillTx/>
              <a:latin typeface="Times New Roman" panose="02020603050405020304" pitchFamily="18" charset="0"/>
              <a:ea typeface="仿宋_GB2312" pitchFamily="49" charset="-122"/>
              <a:cs typeface="+mn-cs"/>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051719877"/>
      </p:ext>
    </p:extLst>
  </p:cSld>
  <p:clrMap bg1="lt1" tx1="dk1" bg2="lt2" tx2="dk2" accent1="accent1" accent2="accent2" accent3="accent3" accent4="accent4" accent5="accent5" accent6="accent6" hlink="hlink" folHlink="folHlink"/>
  <p:sldLayoutIdLst>
    <p:sldLayoutId id="2147484124"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392992887"/>
      </p:ext>
    </p:extLst>
  </p:cSld>
  <p:clrMap bg1="lt1" tx1="dk1" bg2="lt2" tx2="dk2" accent1="accent1" accent2="accent2" accent3="accent3" accent4="accent4" accent5="accent5" accent6="accent6" hlink="hlink" folHlink="folHlink"/>
  <p:sldLayoutIdLst>
    <p:sldLayoutId id="2147484150"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253183767"/>
      </p:ext>
    </p:extLst>
  </p:cSld>
  <p:clrMap bg1="lt1" tx1="dk1" bg2="lt2" tx2="dk2" accent1="accent1" accent2="accent2" accent3="accent3" accent4="accent4" accent5="accent5" accent6="accent6" hlink="hlink" folHlink="folHlink"/>
  <p:sldLayoutIdLst>
    <p:sldLayoutId id="2147484163"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4208200389"/>
      </p:ext>
    </p:extLst>
  </p:cSld>
  <p:clrMap bg1="lt1" tx1="dk1" bg2="lt2" tx2="dk2" accent1="accent1" accent2="accent2" accent3="accent3" accent4="accent4" accent5="accent5" accent6="accent6" hlink="hlink" folHlink="folHlink"/>
  <p:sldLayoutIdLst>
    <p:sldLayoutId id="2147484189"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image" Target="../media/image5.jpeg"/><Relationship Id="rId4" Type="http://schemas.openxmlformats.org/officeDocument/2006/relationships/tags" Target="../tags/tag5.xml"/><Relationship Id="rId9"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14.xml"/><Relationship Id="rId7"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image" Target="../media/image14.GIF"/><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image" Target="../media/image11.png"/><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slideLayout" Target="../slideLayouts/slideLayout2.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10" Type="http://schemas.openxmlformats.org/officeDocument/2006/relationships/tags" Target="../tags/tag140.xml"/><Relationship Id="rId19" Type="http://schemas.openxmlformats.org/officeDocument/2006/relationships/tags" Target="../tags/tag149.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s>
</file>

<file path=ppt/slides/_rels/slide13.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image" Target="../media/image15.png"/><Relationship Id="rId3" Type="http://schemas.openxmlformats.org/officeDocument/2006/relationships/tags" Target="../tags/tag157.xml"/><Relationship Id="rId21" Type="http://schemas.openxmlformats.org/officeDocument/2006/relationships/tags" Target="../tags/tag175.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5" Type="http://schemas.openxmlformats.org/officeDocument/2006/relationships/slideLayout" Target="../slideLayouts/slideLayout42.xml"/><Relationship Id="rId2" Type="http://schemas.openxmlformats.org/officeDocument/2006/relationships/tags" Target="../tags/tag156.xml"/><Relationship Id="rId16" Type="http://schemas.openxmlformats.org/officeDocument/2006/relationships/tags" Target="../tags/tag170.xml"/><Relationship Id="rId20" Type="http://schemas.openxmlformats.org/officeDocument/2006/relationships/tags" Target="../tags/tag174.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24" Type="http://schemas.openxmlformats.org/officeDocument/2006/relationships/tags" Target="../tags/tag178.xml"/><Relationship Id="rId5" Type="http://schemas.openxmlformats.org/officeDocument/2006/relationships/tags" Target="../tags/tag159.xml"/><Relationship Id="rId15" Type="http://schemas.openxmlformats.org/officeDocument/2006/relationships/tags" Target="../tags/tag169.xml"/><Relationship Id="rId23" Type="http://schemas.openxmlformats.org/officeDocument/2006/relationships/tags" Target="../tags/tag177.xml"/><Relationship Id="rId10" Type="http://schemas.openxmlformats.org/officeDocument/2006/relationships/tags" Target="../tags/tag164.xml"/><Relationship Id="rId19" Type="http://schemas.openxmlformats.org/officeDocument/2006/relationships/tags" Target="../tags/tag173.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 Id="rId22" Type="http://schemas.openxmlformats.org/officeDocument/2006/relationships/tags" Target="../tags/tag176.xml"/></Relationships>
</file>

<file path=ppt/slides/_rels/slide14.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jpeg"/><Relationship Id="rId5" Type="http://schemas.openxmlformats.org/officeDocument/2006/relationships/slideLayout" Target="../slideLayouts/slideLayout11.xml"/><Relationship Id="rId4" Type="http://schemas.openxmlformats.org/officeDocument/2006/relationships/tags" Target="../tags/tag182.xml"/></Relationships>
</file>

<file path=ppt/slides/_rels/slide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tags" Target="../tags/tag200.xml"/><Relationship Id="rId26" Type="http://schemas.microsoft.com/office/2007/relationships/hdphoto" Target="../media/hdphoto4.wdp"/><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5" Type="http://schemas.openxmlformats.org/officeDocument/2006/relationships/image" Target="../media/image17.png"/><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slideLayout" Target="../slideLayouts/slideLayout12.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tags" Target="../tags/tag205.xml"/><Relationship Id="rId10" Type="http://schemas.openxmlformats.org/officeDocument/2006/relationships/tags" Target="../tags/tag192.xml"/><Relationship Id="rId19" Type="http://schemas.openxmlformats.org/officeDocument/2006/relationships/tags" Target="../tags/tag201.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s>
</file>

<file path=ppt/slides/_rels/slide16.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Layout" Target="../slideLayouts/slideLayout41.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image" Target="../media/image15.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19" Type="http://schemas.openxmlformats.org/officeDocument/2006/relationships/image" Target="../media/image18.png"/><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3" Type="http://schemas.openxmlformats.org/officeDocument/2006/relationships/tags" Target="../tags/tag238.xml"/><Relationship Id="rId18" Type="http://schemas.openxmlformats.org/officeDocument/2006/relationships/tags" Target="../tags/tag243.xml"/><Relationship Id="rId26" Type="http://schemas.openxmlformats.org/officeDocument/2006/relationships/tags" Target="../tags/tag251.xml"/><Relationship Id="rId39" Type="http://schemas.openxmlformats.org/officeDocument/2006/relationships/tags" Target="../tags/tag264.xml"/><Relationship Id="rId21" Type="http://schemas.openxmlformats.org/officeDocument/2006/relationships/tags" Target="../tags/tag246.xml"/><Relationship Id="rId34" Type="http://schemas.openxmlformats.org/officeDocument/2006/relationships/tags" Target="../tags/tag259.xml"/><Relationship Id="rId42" Type="http://schemas.openxmlformats.org/officeDocument/2006/relationships/tags" Target="../tags/tag267.xml"/><Relationship Id="rId47" Type="http://schemas.openxmlformats.org/officeDocument/2006/relationships/tags" Target="../tags/tag272.xml"/><Relationship Id="rId50" Type="http://schemas.openxmlformats.org/officeDocument/2006/relationships/tags" Target="../tags/tag275.xml"/><Relationship Id="rId55" Type="http://schemas.openxmlformats.org/officeDocument/2006/relationships/image" Target="../media/image16.jpeg"/><Relationship Id="rId7" Type="http://schemas.openxmlformats.org/officeDocument/2006/relationships/tags" Target="../tags/tag232.xml"/><Relationship Id="rId2" Type="http://schemas.openxmlformats.org/officeDocument/2006/relationships/tags" Target="../tags/tag227.xml"/><Relationship Id="rId16" Type="http://schemas.openxmlformats.org/officeDocument/2006/relationships/tags" Target="../tags/tag241.xml"/><Relationship Id="rId29" Type="http://schemas.openxmlformats.org/officeDocument/2006/relationships/tags" Target="../tags/tag254.xml"/><Relationship Id="rId11" Type="http://schemas.openxmlformats.org/officeDocument/2006/relationships/tags" Target="../tags/tag236.xml"/><Relationship Id="rId24" Type="http://schemas.openxmlformats.org/officeDocument/2006/relationships/tags" Target="../tags/tag249.xml"/><Relationship Id="rId32" Type="http://schemas.openxmlformats.org/officeDocument/2006/relationships/tags" Target="../tags/tag257.xml"/><Relationship Id="rId37" Type="http://schemas.openxmlformats.org/officeDocument/2006/relationships/tags" Target="../tags/tag262.xml"/><Relationship Id="rId40" Type="http://schemas.openxmlformats.org/officeDocument/2006/relationships/tags" Target="../tags/tag265.xml"/><Relationship Id="rId45" Type="http://schemas.openxmlformats.org/officeDocument/2006/relationships/tags" Target="../tags/tag270.xml"/><Relationship Id="rId53" Type="http://schemas.openxmlformats.org/officeDocument/2006/relationships/tags" Target="../tags/tag278.xml"/><Relationship Id="rId5" Type="http://schemas.openxmlformats.org/officeDocument/2006/relationships/tags" Target="../tags/tag230.xml"/><Relationship Id="rId10" Type="http://schemas.openxmlformats.org/officeDocument/2006/relationships/tags" Target="../tags/tag235.xml"/><Relationship Id="rId19" Type="http://schemas.openxmlformats.org/officeDocument/2006/relationships/tags" Target="../tags/tag244.xml"/><Relationship Id="rId31" Type="http://schemas.openxmlformats.org/officeDocument/2006/relationships/tags" Target="../tags/tag256.xml"/><Relationship Id="rId44" Type="http://schemas.openxmlformats.org/officeDocument/2006/relationships/tags" Target="../tags/tag269.xml"/><Relationship Id="rId52" Type="http://schemas.openxmlformats.org/officeDocument/2006/relationships/tags" Target="../tags/tag277.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 Id="rId22" Type="http://schemas.openxmlformats.org/officeDocument/2006/relationships/tags" Target="../tags/tag247.xml"/><Relationship Id="rId27" Type="http://schemas.openxmlformats.org/officeDocument/2006/relationships/tags" Target="../tags/tag252.xml"/><Relationship Id="rId30" Type="http://schemas.openxmlformats.org/officeDocument/2006/relationships/tags" Target="../tags/tag255.xml"/><Relationship Id="rId35" Type="http://schemas.openxmlformats.org/officeDocument/2006/relationships/tags" Target="../tags/tag260.xml"/><Relationship Id="rId43" Type="http://schemas.openxmlformats.org/officeDocument/2006/relationships/tags" Target="../tags/tag268.xml"/><Relationship Id="rId48" Type="http://schemas.openxmlformats.org/officeDocument/2006/relationships/tags" Target="../tags/tag273.xml"/><Relationship Id="rId56" Type="http://schemas.openxmlformats.org/officeDocument/2006/relationships/image" Target="../media/image20.png"/><Relationship Id="rId8" Type="http://schemas.openxmlformats.org/officeDocument/2006/relationships/tags" Target="../tags/tag233.xml"/><Relationship Id="rId51" Type="http://schemas.openxmlformats.org/officeDocument/2006/relationships/tags" Target="../tags/tag276.xml"/><Relationship Id="rId3" Type="http://schemas.openxmlformats.org/officeDocument/2006/relationships/tags" Target="../tags/tag228.xml"/><Relationship Id="rId12" Type="http://schemas.openxmlformats.org/officeDocument/2006/relationships/tags" Target="../tags/tag237.xml"/><Relationship Id="rId17" Type="http://schemas.openxmlformats.org/officeDocument/2006/relationships/tags" Target="../tags/tag242.xml"/><Relationship Id="rId25" Type="http://schemas.openxmlformats.org/officeDocument/2006/relationships/tags" Target="../tags/tag250.xml"/><Relationship Id="rId33" Type="http://schemas.openxmlformats.org/officeDocument/2006/relationships/tags" Target="../tags/tag258.xml"/><Relationship Id="rId38" Type="http://schemas.openxmlformats.org/officeDocument/2006/relationships/tags" Target="../tags/tag263.xml"/><Relationship Id="rId46" Type="http://schemas.openxmlformats.org/officeDocument/2006/relationships/tags" Target="../tags/tag271.xml"/><Relationship Id="rId20" Type="http://schemas.openxmlformats.org/officeDocument/2006/relationships/tags" Target="../tags/tag245.xml"/><Relationship Id="rId41" Type="http://schemas.openxmlformats.org/officeDocument/2006/relationships/tags" Target="../tags/tag266.xml"/><Relationship Id="rId54" Type="http://schemas.openxmlformats.org/officeDocument/2006/relationships/slideLayout" Target="../slideLayouts/slideLayout15.xml"/><Relationship Id="rId1" Type="http://schemas.openxmlformats.org/officeDocument/2006/relationships/tags" Target="../tags/tag226.xml"/><Relationship Id="rId6" Type="http://schemas.openxmlformats.org/officeDocument/2006/relationships/tags" Target="../tags/tag231.xml"/><Relationship Id="rId15" Type="http://schemas.openxmlformats.org/officeDocument/2006/relationships/tags" Target="../tags/tag240.xml"/><Relationship Id="rId23" Type="http://schemas.openxmlformats.org/officeDocument/2006/relationships/tags" Target="../tags/tag248.xml"/><Relationship Id="rId28" Type="http://schemas.openxmlformats.org/officeDocument/2006/relationships/tags" Target="../tags/tag253.xml"/><Relationship Id="rId36" Type="http://schemas.openxmlformats.org/officeDocument/2006/relationships/tags" Target="../tags/tag261.xml"/><Relationship Id="rId49" Type="http://schemas.openxmlformats.org/officeDocument/2006/relationships/tags" Target="../tags/tag27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80.xml"/><Relationship Id="rId1" Type="http://schemas.openxmlformats.org/officeDocument/2006/relationships/tags" Target="../tags/tag279.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13" Type="http://schemas.openxmlformats.org/officeDocument/2006/relationships/tags" Target="../tags/tag293.xml"/><Relationship Id="rId18" Type="http://schemas.openxmlformats.org/officeDocument/2006/relationships/tags" Target="../tags/tag298.xml"/><Relationship Id="rId26" Type="http://schemas.openxmlformats.org/officeDocument/2006/relationships/tags" Target="../tags/tag306.xml"/><Relationship Id="rId39" Type="http://schemas.openxmlformats.org/officeDocument/2006/relationships/image" Target="../media/image21.jpeg"/><Relationship Id="rId21" Type="http://schemas.openxmlformats.org/officeDocument/2006/relationships/tags" Target="../tags/tag301.xml"/><Relationship Id="rId34" Type="http://schemas.openxmlformats.org/officeDocument/2006/relationships/tags" Target="../tags/tag314.xm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slideLayout" Target="../slideLayouts/slideLayout17.xml"/><Relationship Id="rId2" Type="http://schemas.openxmlformats.org/officeDocument/2006/relationships/tags" Target="../tags/tag282.xml"/><Relationship Id="rId16" Type="http://schemas.openxmlformats.org/officeDocument/2006/relationships/tags" Target="../tags/tag296.xml"/><Relationship Id="rId20" Type="http://schemas.openxmlformats.org/officeDocument/2006/relationships/tags" Target="../tags/tag300.xml"/><Relationship Id="rId29" Type="http://schemas.openxmlformats.org/officeDocument/2006/relationships/tags" Target="../tags/tag309.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tags" Target="../tags/tag317.xml"/><Relationship Id="rId5" Type="http://schemas.openxmlformats.org/officeDocument/2006/relationships/tags" Target="../tags/tag285.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tags" Target="../tags/tag316.xml"/><Relationship Id="rId10" Type="http://schemas.openxmlformats.org/officeDocument/2006/relationships/tags" Target="../tags/tag290.xml"/><Relationship Id="rId19" Type="http://schemas.openxmlformats.org/officeDocument/2006/relationships/tags" Target="../tags/tag299.xml"/><Relationship Id="rId31" Type="http://schemas.openxmlformats.org/officeDocument/2006/relationships/tags" Target="../tags/tag311.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tags" Target="../tags/tag315.xml"/><Relationship Id="rId8" Type="http://schemas.openxmlformats.org/officeDocument/2006/relationships/tags" Target="../tags/tag288.xml"/><Relationship Id="rId3" Type="http://schemas.openxmlformats.org/officeDocument/2006/relationships/tags" Target="../tags/tag28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8.xml"/><Relationship Id="rId1" Type="http://schemas.openxmlformats.org/officeDocument/2006/relationships/tags" Target="../tags/tag318.xml"/></Relationships>
</file>

<file path=ppt/slides/_rels/slide23.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tags" Target="../tags/tag343.xml"/><Relationship Id="rId18" Type="http://schemas.openxmlformats.org/officeDocument/2006/relationships/image" Target="../media/image24.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slideLayout" Target="../slideLayouts/slideLayout23.xml"/><Relationship Id="rId2" Type="http://schemas.openxmlformats.org/officeDocument/2006/relationships/tags" Target="../tags/tag332.xml"/><Relationship Id="rId16" Type="http://schemas.openxmlformats.org/officeDocument/2006/relationships/tags" Target="../tags/tag346.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5" Type="http://schemas.openxmlformats.org/officeDocument/2006/relationships/tags" Target="../tags/tag345.xml"/><Relationship Id="rId10" Type="http://schemas.openxmlformats.org/officeDocument/2006/relationships/tags" Target="../tags/tag340.xml"/><Relationship Id="rId19" Type="http://schemas.microsoft.com/office/2007/relationships/hdphoto" Target="../media/hdphoto6.wdp"/><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s>
</file>

<file path=ppt/slides/_rels/slide28.xml.rels><?xml version="1.0" encoding="UTF-8" standalone="yes"?>
<Relationships xmlns="http://schemas.openxmlformats.org/package/2006/relationships"><Relationship Id="rId8" Type="http://schemas.openxmlformats.org/officeDocument/2006/relationships/tags" Target="../tags/tag354.xml"/><Relationship Id="rId13" Type="http://schemas.openxmlformats.org/officeDocument/2006/relationships/tags" Target="../tags/tag359.xml"/><Relationship Id="rId18" Type="http://schemas.openxmlformats.org/officeDocument/2006/relationships/slideLayout" Target="../slideLayouts/slideLayout44.xml"/><Relationship Id="rId3" Type="http://schemas.openxmlformats.org/officeDocument/2006/relationships/tags" Target="../tags/tag349.xml"/><Relationship Id="rId7" Type="http://schemas.openxmlformats.org/officeDocument/2006/relationships/tags" Target="../tags/tag353.xml"/><Relationship Id="rId12" Type="http://schemas.openxmlformats.org/officeDocument/2006/relationships/tags" Target="../tags/tag358.xml"/><Relationship Id="rId17" Type="http://schemas.openxmlformats.org/officeDocument/2006/relationships/tags" Target="../tags/tag363.xml"/><Relationship Id="rId2" Type="http://schemas.openxmlformats.org/officeDocument/2006/relationships/tags" Target="../tags/tag348.xml"/><Relationship Id="rId16" Type="http://schemas.openxmlformats.org/officeDocument/2006/relationships/tags" Target="../tags/tag362.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tags" Target="../tags/tag357.xml"/><Relationship Id="rId5" Type="http://schemas.openxmlformats.org/officeDocument/2006/relationships/tags" Target="../tags/tag351.xml"/><Relationship Id="rId15" Type="http://schemas.openxmlformats.org/officeDocument/2006/relationships/tags" Target="../tags/tag361.xml"/><Relationship Id="rId10" Type="http://schemas.openxmlformats.org/officeDocument/2006/relationships/tags" Target="../tags/tag356.xml"/><Relationship Id="rId19" Type="http://schemas.openxmlformats.org/officeDocument/2006/relationships/image" Target="../media/image15.png"/><Relationship Id="rId4" Type="http://schemas.openxmlformats.org/officeDocument/2006/relationships/tags" Target="../tags/tag350.xml"/><Relationship Id="rId9" Type="http://schemas.openxmlformats.org/officeDocument/2006/relationships/tags" Target="../tags/tag355.xml"/><Relationship Id="rId14" Type="http://schemas.openxmlformats.org/officeDocument/2006/relationships/tags" Target="../tags/tag360.xml"/></Relationships>
</file>

<file path=ppt/slides/_rels/slide29.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tags" Target="../tags/tag376.xml"/><Relationship Id="rId18" Type="http://schemas.openxmlformats.org/officeDocument/2006/relationships/slideLayout" Target="../slideLayouts/slideLayout24.xml"/><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tags" Target="../tags/tag375.xml"/><Relationship Id="rId17" Type="http://schemas.openxmlformats.org/officeDocument/2006/relationships/tags" Target="../tags/tag380.xml"/><Relationship Id="rId2" Type="http://schemas.openxmlformats.org/officeDocument/2006/relationships/tags" Target="../tags/tag365.xml"/><Relationship Id="rId16" Type="http://schemas.openxmlformats.org/officeDocument/2006/relationships/tags" Target="../tags/tag379.xml"/><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tags" Target="../tags/tag374.xml"/><Relationship Id="rId5" Type="http://schemas.openxmlformats.org/officeDocument/2006/relationships/tags" Target="../tags/tag368.xml"/><Relationship Id="rId15" Type="http://schemas.openxmlformats.org/officeDocument/2006/relationships/tags" Target="../tags/tag378.xml"/><Relationship Id="rId10" Type="http://schemas.openxmlformats.org/officeDocument/2006/relationships/tags" Target="../tags/tag373.xml"/><Relationship Id="rId19" Type="http://schemas.openxmlformats.org/officeDocument/2006/relationships/image" Target="../media/image25.jpeg"/><Relationship Id="rId4" Type="http://schemas.openxmlformats.org/officeDocument/2006/relationships/tags" Target="../tags/tag367.xml"/><Relationship Id="rId9" Type="http://schemas.openxmlformats.org/officeDocument/2006/relationships/tags" Target="../tags/tag372.xml"/><Relationship Id="rId14" Type="http://schemas.openxmlformats.org/officeDocument/2006/relationships/tags" Target="../tags/tag37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10" Type="http://schemas.microsoft.com/office/2007/relationships/hdphoto" Target="../media/hdphoto5.wdp"/><Relationship Id="rId4" Type="http://schemas.openxmlformats.org/officeDocument/2006/relationships/tags" Target="../tags/tag384.xml"/><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389.xml"/><Relationship Id="rId1" Type="http://schemas.openxmlformats.org/officeDocument/2006/relationships/tags" Target="../tags/tag388.xml"/><Relationship Id="rId5" Type="http://schemas.microsoft.com/office/2007/relationships/hdphoto" Target="../media/hdphoto5.wdp"/><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tags" Target="../tags/tag392.xml"/><Relationship Id="rId7" Type="http://schemas.openxmlformats.org/officeDocument/2006/relationships/image" Target="../media/image26.png"/><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image" Target="../media/image16.jpeg"/><Relationship Id="rId5" Type="http://schemas.openxmlformats.org/officeDocument/2006/relationships/slideLayout" Target="../slideLayouts/slideLayout27.xml"/><Relationship Id="rId4" Type="http://schemas.openxmlformats.org/officeDocument/2006/relationships/tags" Target="../tags/tag393.xml"/></Relationships>
</file>

<file path=ppt/slides/_rels/slide33.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28.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27.jpeg"/><Relationship Id="rId5" Type="http://schemas.openxmlformats.org/officeDocument/2006/relationships/slideLayout" Target="../slideLayouts/slideLayout28.xml"/><Relationship Id="rId4" Type="http://schemas.openxmlformats.org/officeDocument/2006/relationships/tags" Target="../tags/tag397.xml"/></Relationships>
</file>

<file path=ppt/slides/_rels/slide34.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tags" Target="../tags/tag410.xml"/><Relationship Id="rId18" Type="http://schemas.openxmlformats.org/officeDocument/2006/relationships/slideLayout" Target="../slideLayouts/slideLayout43.xml"/><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 Type="http://schemas.openxmlformats.org/officeDocument/2006/relationships/tags" Target="../tags/tag399.xml"/><Relationship Id="rId16" Type="http://schemas.openxmlformats.org/officeDocument/2006/relationships/tags" Target="../tags/tag413.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5" Type="http://schemas.openxmlformats.org/officeDocument/2006/relationships/tags" Target="../tags/tag402.xml"/><Relationship Id="rId15" Type="http://schemas.openxmlformats.org/officeDocument/2006/relationships/tags" Target="../tags/tag412.xml"/><Relationship Id="rId10" Type="http://schemas.openxmlformats.org/officeDocument/2006/relationships/tags" Target="../tags/tag407.xml"/><Relationship Id="rId19" Type="http://schemas.openxmlformats.org/officeDocument/2006/relationships/image" Target="../media/image15.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s>
</file>

<file path=ppt/slides/_rels/slide35.xml.rels><?xml version="1.0" encoding="UTF-8" standalone="yes"?>
<Relationships xmlns="http://schemas.openxmlformats.org/package/2006/relationships"><Relationship Id="rId3" Type="http://schemas.openxmlformats.org/officeDocument/2006/relationships/tags" Target="../tags/tag417.xml"/><Relationship Id="rId7" Type="http://schemas.openxmlformats.org/officeDocument/2006/relationships/image" Target="../media/image7.jpe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image" Target="../media/image6.jpeg"/><Relationship Id="rId5" Type="http://schemas.openxmlformats.org/officeDocument/2006/relationships/slideLayout" Target="../slideLayouts/slideLayout29.xml"/><Relationship Id="rId4" Type="http://schemas.openxmlformats.org/officeDocument/2006/relationships/tags" Target="../tags/tag41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13" Type="http://schemas.openxmlformats.org/officeDocument/2006/relationships/tags" Target="../tags/tag433.xml"/><Relationship Id="rId18" Type="http://schemas.openxmlformats.org/officeDocument/2006/relationships/tags" Target="../tags/tag438.xml"/><Relationship Id="rId26" Type="http://schemas.openxmlformats.org/officeDocument/2006/relationships/tags" Target="../tags/tag446.xml"/><Relationship Id="rId39" Type="http://schemas.openxmlformats.org/officeDocument/2006/relationships/tags" Target="../tags/tag459.xml"/><Relationship Id="rId21" Type="http://schemas.openxmlformats.org/officeDocument/2006/relationships/tags" Target="../tags/tag441.xml"/><Relationship Id="rId34" Type="http://schemas.openxmlformats.org/officeDocument/2006/relationships/tags" Target="../tags/tag454.xml"/><Relationship Id="rId42" Type="http://schemas.openxmlformats.org/officeDocument/2006/relationships/tags" Target="../tags/tag462.xml"/><Relationship Id="rId47" Type="http://schemas.openxmlformats.org/officeDocument/2006/relationships/tags" Target="../tags/tag467.xml"/><Relationship Id="rId50" Type="http://schemas.openxmlformats.org/officeDocument/2006/relationships/slideLayout" Target="../slideLayouts/slideLayout31.xml"/><Relationship Id="rId7" Type="http://schemas.openxmlformats.org/officeDocument/2006/relationships/tags" Target="../tags/tag427.xml"/><Relationship Id="rId2" Type="http://schemas.openxmlformats.org/officeDocument/2006/relationships/tags" Target="../tags/tag422.xml"/><Relationship Id="rId16" Type="http://schemas.openxmlformats.org/officeDocument/2006/relationships/tags" Target="../tags/tag436.xml"/><Relationship Id="rId29" Type="http://schemas.openxmlformats.org/officeDocument/2006/relationships/tags" Target="../tags/tag449.xml"/><Relationship Id="rId11" Type="http://schemas.openxmlformats.org/officeDocument/2006/relationships/tags" Target="../tags/tag431.xml"/><Relationship Id="rId24" Type="http://schemas.openxmlformats.org/officeDocument/2006/relationships/tags" Target="../tags/tag444.xml"/><Relationship Id="rId32" Type="http://schemas.openxmlformats.org/officeDocument/2006/relationships/tags" Target="../tags/tag452.xml"/><Relationship Id="rId37" Type="http://schemas.openxmlformats.org/officeDocument/2006/relationships/tags" Target="../tags/tag457.xml"/><Relationship Id="rId40" Type="http://schemas.openxmlformats.org/officeDocument/2006/relationships/tags" Target="../tags/tag460.xml"/><Relationship Id="rId45" Type="http://schemas.openxmlformats.org/officeDocument/2006/relationships/tags" Target="../tags/tag465.xml"/><Relationship Id="rId5" Type="http://schemas.openxmlformats.org/officeDocument/2006/relationships/tags" Target="../tags/tag425.xml"/><Relationship Id="rId15" Type="http://schemas.openxmlformats.org/officeDocument/2006/relationships/tags" Target="../tags/tag435.xml"/><Relationship Id="rId23" Type="http://schemas.openxmlformats.org/officeDocument/2006/relationships/tags" Target="../tags/tag443.xml"/><Relationship Id="rId28" Type="http://schemas.openxmlformats.org/officeDocument/2006/relationships/tags" Target="../tags/tag448.xml"/><Relationship Id="rId36" Type="http://schemas.openxmlformats.org/officeDocument/2006/relationships/tags" Target="../tags/tag456.xml"/><Relationship Id="rId49" Type="http://schemas.openxmlformats.org/officeDocument/2006/relationships/tags" Target="../tags/tag469.xml"/><Relationship Id="rId10" Type="http://schemas.openxmlformats.org/officeDocument/2006/relationships/tags" Target="../tags/tag430.xml"/><Relationship Id="rId19" Type="http://schemas.openxmlformats.org/officeDocument/2006/relationships/tags" Target="../tags/tag439.xml"/><Relationship Id="rId31" Type="http://schemas.openxmlformats.org/officeDocument/2006/relationships/tags" Target="../tags/tag451.xml"/><Relationship Id="rId44" Type="http://schemas.openxmlformats.org/officeDocument/2006/relationships/tags" Target="../tags/tag464.xml"/><Relationship Id="rId52" Type="http://schemas.openxmlformats.org/officeDocument/2006/relationships/image" Target="../media/image30.jpeg"/><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tags" Target="../tags/tag434.xml"/><Relationship Id="rId22" Type="http://schemas.openxmlformats.org/officeDocument/2006/relationships/tags" Target="../tags/tag442.xml"/><Relationship Id="rId27" Type="http://schemas.openxmlformats.org/officeDocument/2006/relationships/tags" Target="../tags/tag447.xml"/><Relationship Id="rId30" Type="http://schemas.openxmlformats.org/officeDocument/2006/relationships/tags" Target="../tags/tag450.xml"/><Relationship Id="rId35" Type="http://schemas.openxmlformats.org/officeDocument/2006/relationships/tags" Target="../tags/tag455.xml"/><Relationship Id="rId43" Type="http://schemas.openxmlformats.org/officeDocument/2006/relationships/tags" Target="../tags/tag463.xml"/><Relationship Id="rId48" Type="http://schemas.openxmlformats.org/officeDocument/2006/relationships/tags" Target="../tags/tag468.xml"/><Relationship Id="rId8" Type="http://schemas.openxmlformats.org/officeDocument/2006/relationships/tags" Target="../tags/tag428.xml"/><Relationship Id="rId51" Type="http://schemas.openxmlformats.org/officeDocument/2006/relationships/image" Target="../media/image29.GIF"/><Relationship Id="rId3" Type="http://schemas.openxmlformats.org/officeDocument/2006/relationships/tags" Target="../tags/tag423.xml"/><Relationship Id="rId12" Type="http://schemas.openxmlformats.org/officeDocument/2006/relationships/tags" Target="../tags/tag432.xml"/><Relationship Id="rId17" Type="http://schemas.openxmlformats.org/officeDocument/2006/relationships/tags" Target="../tags/tag437.xml"/><Relationship Id="rId25" Type="http://schemas.openxmlformats.org/officeDocument/2006/relationships/tags" Target="../tags/tag445.xml"/><Relationship Id="rId33" Type="http://schemas.openxmlformats.org/officeDocument/2006/relationships/tags" Target="../tags/tag453.xml"/><Relationship Id="rId38" Type="http://schemas.openxmlformats.org/officeDocument/2006/relationships/tags" Target="../tags/tag458.xml"/><Relationship Id="rId46" Type="http://schemas.openxmlformats.org/officeDocument/2006/relationships/tags" Target="../tags/tag466.xml"/><Relationship Id="rId20" Type="http://schemas.openxmlformats.org/officeDocument/2006/relationships/tags" Target="../tags/tag440.xml"/><Relationship Id="rId41" Type="http://schemas.openxmlformats.org/officeDocument/2006/relationships/tags" Target="../tags/tag461.xml"/><Relationship Id="rId1" Type="http://schemas.openxmlformats.org/officeDocument/2006/relationships/tags" Target="../tags/tag421.xml"/><Relationship Id="rId6" Type="http://schemas.openxmlformats.org/officeDocument/2006/relationships/tags" Target="../tags/tag426.xml"/></Relationships>
</file>

<file path=ppt/slides/_rels/slide38.xml.rels><?xml version="1.0" encoding="UTF-8" standalone="yes"?>
<Relationships xmlns="http://schemas.openxmlformats.org/package/2006/relationships"><Relationship Id="rId8" Type="http://schemas.openxmlformats.org/officeDocument/2006/relationships/tags" Target="../tags/tag477.xml"/><Relationship Id="rId13" Type="http://schemas.openxmlformats.org/officeDocument/2006/relationships/tags" Target="../tags/tag482.xml"/><Relationship Id="rId18" Type="http://schemas.openxmlformats.org/officeDocument/2006/relationships/tags" Target="../tags/tag487.xml"/><Relationship Id="rId26" Type="http://schemas.openxmlformats.org/officeDocument/2006/relationships/tags" Target="../tags/tag495.xml"/><Relationship Id="rId3" Type="http://schemas.openxmlformats.org/officeDocument/2006/relationships/tags" Target="../tags/tag472.xml"/><Relationship Id="rId21" Type="http://schemas.openxmlformats.org/officeDocument/2006/relationships/tags" Target="../tags/tag490.xml"/><Relationship Id="rId7" Type="http://schemas.openxmlformats.org/officeDocument/2006/relationships/tags" Target="../tags/tag476.xml"/><Relationship Id="rId12" Type="http://schemas.openxmlformats.org/officeDocument/2006/relationships/tags" Target="../tags/tag481.xml"/><Relationship Id="rId17" Type="http://schemas.openxmlformats.org/officeDocument/2006/relationships/tags" Target="../tags/tag486.xml"/><Relationship Id="rId25" Type="http://schemas.openxmlformats.org/officeDocument/2006/relationships/tags" Target="../tags/tag494.xml"/><Relationship Id="rId2" Type="http://schemas.openxmlformats.org/officeDocument/2006/relationships/tags" Target="../tags/tag471.xml"/><Relationship Id="rId16" Type="http://schemas.openxmlformats.org/officeDocument/2006/relationships/tags" Target="../tags/tag485.xml"/><Relationship Id="rId20" Type="http://schemas.openxmlformats.org/officeDocument/2006/relationships/tags" Target="../tags/tag489.xml"/><Relationship Id="rId1" Type="http://schemas.openxmlformats.org/officeDocument/2006/relationships/tags" Target="../tags/tag470.xml"/><Relationship Id="rId6" Type="http://schemas.openxmlformats.org/officeDocument/2006/relationships/tags" Target="../tags/tag475.xml"/><Relationship Id="rId11" Type="http://schemas.openxmlformats.org/officeDocument/2006/relationships/tags" Target="../tags/tag480.xml"/><Relationship Id="rId24" Type="http://schemas.openxmlformats.org/officeDocument/2006/relationships/tags" Target="../tags/tag493.xml"/><Relationship Id="rId5" Type="http://schemas.openxmlformats.org/officeDocument/2006/relationships/tags" Target="../tags/tag474.xml"/><Relationship Id="rId15" Type="http://schemas.openxmlformats.org/officeDocument/2006/relationships/tags" Target="../tags/tag484.xml"/><Relationship Id="rId23" Type="http://schemas.openxmlformats.org/officeDocument/2006/relationships/tags" Target="../tags/tag492.xml"/><Relationship Id="rId28" Type="http://schemas.openxmlformats.org/officeDocument/2006/relationships/image" Target="../media/image30.jpeg"/><Relationship Id="rId10" Type="http://schemas.openxmlformats.org/officeDocument/2006/relationships/tags" Target="../tags/tag479.xml"/><Relationship Id="rId19" Type="http://schemas.openxmlformats.org/officeDocument/2006/relationships/tags" Target="../tags/tag488.xml"/><Relationship Id="rId4" Type="http://schemas.openxmlformats.org/officeDocument/2006/relationships/tags" Target="../tags/tag473.xml"/><Relationship Id="rId9" Type="http://schemas.openxmlformats.org/officeDocument/2006/relationships/tags" Target="../tags/tag478.xml"/><Relationship Id="rId14" Type="http://schemas.openxmlformats.org/officeDocument/2006/relationships/tags" Target="../tags/tag483.xml"/><Relationship Id="rId22" Type="http://schemas.openxmlformats.org/officeDocument/2006/relationships/tags" Target="../tags/tag491.xml"/><Relationship Id="rId27"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tags" Target="../tags/tag498.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29.GIF"/><Relationship Id="rId5" Type="http://schemas.openxmlformats.org/officeDocument/2006/relationships/image" Target="../media/image22.jpeg"/><Relationship Id="rId4"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slideLayout" Target="../slideLayouts/slideLayout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image" Target="../media/image8.jpeg"/></Relationships>
</file>

<file path=ppt/slides/_rels/slide40.xml.rels><?xml version="1.0" encoding="UTF-8" standalone="yes"?>
<Relationships xmlns="http://schemas.openxmlformats.org/package/2006/relationships"><Relationship Id="rId13" Type="http://schemas.openxmlformats.org/officeDocument/2006/relationships/tags" Target="../tags/tag511.xml"/><Relationship Id="rId18" Type="http://schemas.openxmlformats.org/officeDocument/2006/relationships/tags" Target="../tags/tag516.xml"/><Relationship Id="rId26" Type="http://schemas.openxmlformats.org/officeDocument/2006/relationships/tags" Target="../tags/tag524.xml"/><Relationship Id="rId39" Type="http://schemas.openxmlformats.org/officeDocument/2006/relationships/tags" Target="../tags/tag537.xml"/><Relationship Id="rId21" Type="http://schemas.openxmlformats.org/officeDocument/2006/relationships/tags" Target="../tags/tag519.xml"/><Relationship Id="rId34" Type="http://schemas.openxmlformats.org/officeDocument/2006/relationships/tags" Target="../tags/tag532.xml"/><Relationship Id="rId42" Type="http://schemas.openxmlformats.org/officeDocument/2006/relationships/tags" Target="../tags/tag540.xml"/><Relationship Id="rId47" Type="http://schemas.openxmlformats.org/officeDocument/2006/relationships/tags" Target="../tags/tag545.xml"/><Relationship Id="rId50" Type="http://schemas.openxmlformats.org/officeDocument/2006/relationships/tags" Target="../tags/tag548.xml"/><Relationship Id="rId55" Type="http://schemas.openxmlformats.org/officeDocument/2006/relationships/slideLayout" Target="../slideLayouts/slideLayout34.xml"/><Relationship Id="rId7" Type="http://schemas.openxmlformats.org/officeDocument/2006/relationships/tags" Target="../tags/tag505.xml"/><Relationship Id="rId2" Type="http://schemas.openxmlformats.org/officeDocument/2006/relationships/tags" Target="../tags/tag500.xml"/><Relationship Id="rId16" Type="http://schemas.openxmlformats.org/officeDocument/2006/relationships/tags" Target="../tags/tag514.xml"/><Relationship Id="rId29" Type="http://schemas.openxmlformats.org/officeDocument/2006/relationships/tags" Target="../tags/tag527.xml"/><Relationship Id="rId11" Type="http://schemas.openxmlformats.org/officeDocument/2006/relationships/tags" Target="../tags/tag509.xml"/><Relationship Id="rId24" Type="http://schemas.openxmlformats.org/officeDocument/2006/relationships/tags" Target="../tags/tag522.xml"/><Relationship Id="rId32" Type="http://schemas.openxmlformats.org/officeDocument/2006/relationships/tags" Target="../tags/tag530.xml"/><Relationship Id="rId37" Type="http://schemas.openxmlformats.org/officeDocument/2006/relationships/tags" Target="../tags/tag535.xml"/><Relationship Id="rId40" Type="http://schemas.openxmlformats.org/officeDocument/2006/relationships/tags" Target="../tags/tag538.xml"/><Relationship Id="rId45" Type="http://schemas.openxmlformats.org/officeDocument/2006/relationships/tags" Target="../tags/tag543.xml"/><Relationship Id="rId53" Type="http://schemas.openxmlformats.org/officeDocument/2006/relationships/tags" Target="../tags/tag551.xml"/><Relationship Id="rId5" Type="http://schemas.openxmlformats.org/officeDocument/2006/relationships/tags" Target="../tags/tag503.xml"/><Relationship Id="rId19" Type="http://schemas.openxmlformats.org/officeDocument/2006/relationships/tags" Target="../tags/tag517.xml"/><Relationship Id="rId4" Type="http://schemas.openxmlformats.org/officeDocument/2006/relationships/tags" Target="../tags/tag502.xml"/><Relationship Id="rId9" Type="http://schemas.openxmlformats.org/officeDocument/2006/relationships/tags" Target="../tags/tag507.xml"/><Relationship Id="rId14" Type="http://schemas.openxmlformats.org/officeDocument/2006/relationships/tags" Target="../tags/tag512.xml"/><Relationship Id="rId22" Type="http://schemas.openxmlformats.org/officeDocument/2006/relationships/tags" Target="../tags/tag520.xml"/><Relationship Id="rId27" Type="http://schemas.openxmlformats.org/officeDocument/2006/relationships/tags" Target="../tags/tag525.xml"/><Relationship Id="rId30" Type="http://schemas.openxmlformats.org/officeDocument/2006/relationships/tags" Target="../tags/tag528.xml"/><Relationship Id="rId35" Type="http://schemas.openxmlformats.org/officeDocument/2006/relationships/tags" Target="../tags/tag533.xml"/><Relationship Id="rId43" Type="http://schemas.openxmlformats.org/officeDocument/2006/relationships/tags" Target="../tags/tag541.xml"/><Relationship Id="rId48" Type="http://schemas.openxmlformats.org/officeDocument/2006/relationships/tags" Target="../tags/tag546.xml"/><Relationship Id="rId56" Type="http://schemas.openxmlformats.org/officeDocument/2006/relationships/image" Target="../media/image30.jpeg"/><Relationship Id="rId8" Type="http://schemas.openxmlformats.org/officeDocument/2006/relationships/tags" Target="../tags/tag506.xml"/><Relationship Id="rId51" Type="http://schemas.openxmlformats.org/officeDocument/2006/relationships/tags" Target="../tags/tag549.xml"/><Relationship Id="rId3" Type="http://schemas.openxmlformats.org/officeDocument/2006/relationships/tags" Target="../tags/tag501.xml"/><Relationship Id="rId12" Type="http://schemas.openxmlformats.org/officeDocument/2006/relationships/tags" Target="../tags/tag510.xml"/><Relationship Id="rId17" Type="http://schemas.openxmlformats.org/officeDocument/2006/relationships/tags" Target="../tags/tag515.xml"/><Relationship Id="rId25" Type="http://schemas.openxmlformats.org/officeDocument/2006/relationships/tags" Target="../tags/tag523.xml"/><Relationship Id="rId33" Type="http://schemas.openxmlformats.org/officeDocument/2006/relationships/tags" Target="../tags/tag531.xml"/><Relationship Id="rId38" Type="http://schemas.openxmlformats.org/officeDocument/2006/relationships/tags" Target="../tags/tag536.xml"/><Relationship Id="rId46" Type="http://schemas.openxmlformats.org/officeDocument/2006/relationships/tags" Target="../tags/tag544.xml"/><Relationship Id="rId20" Type="http://schemas.openxmlformats.org/officeDocument/2006/relationships/tags" Target="../tags/tag518.xml"/><Relationship Id="rId41" Type="http://schemas.openxmlformats.org/officeDocument/2006/relationships/tags" Target="../tags/tag539.xml"/><Relationship Id="rId54" Type="http://schemas.openxmlformats.org/officeDocument/2006/relationships/tags" Target="../tags/tag552.xml"/><Relationship Id="rId1" Type="http://schemas.openxmlformats.org/officeDocument/2006/relationships/tags" Target="../tags/tag499.xml"/><Relationship Id="rId6" Type="http://schemas.openxmlformats.org/officeDocument/2006/relationships/tags" Target="../tags/tag504.xml"/><Relationship Id="rId15" Type="http://schemas.openxmlformats.org/officeDocument/2006/relationships/tags" Target="../tags/tag513.xml"/><Relationship Id="rId23" Type="http://schemas.openxmlformats.org/officeDocument/2006/relationships/tags" Target="../tags/tag521.xml"/><Relationship Id="rId28" Type="http://schemas.openxmlformats.org/officeDocument/2006/relationships/tags" Target="../tags/tag526.xml"/><Relationship Id="rId36" Type="http://schemas.openxmlformats.org/officeDocument/2006/relationships/tags" Target="../tags/tag534.xml"/><Relationship Id="rId49" Type="http://schemas.openxmlformats.org/officeDocument/2006/relationships/tags" Target="../tags/tag547.xml"/><Relationship Id="rId57" Type="http://schemas.openxmlformats.org/officeDocument/2006/relationships/image" Target="../media/image29.GIF"/><Relationship Id="rId10" Type="http://schemas.openxmlformats.org/officeDocument/2006/relationships/tags" Target="../tags/tag508.xml"/><Relationship Id="rId31" Type="http://schemas.openxmlformats.org/officeDocument/2006/relationships/tags" Target="../tags/tag529.xml"/><Relationship Id="rId44" Type="http://schemas.openxmlformats.org/officeDocument/2006/relationships/tags" Target="../tags/tag542.xml"/><Relationship Id="rId52" Type="http://schemas.openxmlformats.org/officeDocument/2006/relationships/tags" Target="../tags/tag550.xml"/></Relationships>
</file>

<file path=ppt/slides/_rels/slide41.xml.rels><?xml version="1.0" encoding="UTF-8" standalone="yes"?>
<Relationships xmlns="http://schemas.openxmlformats.org/package/2006/relationships"><Relationship Id="rId3" Type="http://schemas.openxmlformats.org/officeDocument/2006/relationships/tags" Target="../tags/tag555.xml"/><Relationship Id="rId7" Type="http://schemas.openxmlformats.org/officeDocument/2006/relationships/image" Target="../media/image7.jpeg"/><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image" Target="../media/image6.jpeg"/><Relationship Id="rId5" Type="http://schemas.openxmlformats.org/officeDocument/2006/relationships/slideLayout" Target="../slideLayouts/slideLayout35.xml"/><Relationship Id="rId4" Type="http://schemas.openxmlformats.org/officeDocument/2006/relationships/tags" Target="../tags/tag55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558.xml"/><Relationship Id="rId1" Type="http://schemas.openxmlformats.org/officeDocument/2006/relationships/tags" Target="../tags/tag557.xml"/><Relationship Id="rId5" Type="http://schemas.openxmlformats.org/officeDocument/2006/relationships/image" Target="../media/image29.GIF"/><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13" Type="http://schemas.openxmlformats.org/officeDocument/2006/relationships/tags" Target="../tags/tag571.xml"/><Relationship Id="rId18" Type="http://schemas.openxmlformats.org/officeDocument/2006/relationships/tags" Target="../tags/tag576.xml"/><Relationship Id="rId26" Type="http://schemas.openxmlformats.org/officeDocument/2006/relationships/tags" Target="../tags/tag584.xml"/><Relationship Id="rId39" Type="http://schemas.openxmlformats.org/officeDocument/2006/relationships/tags" Target="../tags/tag597.xml"/><Relationship Id="rId21" Type="http://schemas.openxmlformats.org/officeDocument/2006/relationships/tags" Target="../tags/tag579.xml"/><Relationship Id="rId34" Type="http://schemas.openxmlformats.org/officeDocument/2006/relationships/tags" Target="../tags/tag592.xml"/><Relationship Id="rId42" Type="http://schemas.openxmlformats.org/officeDocument/2006/relationships/tags" Target="../tags/tag600.xml"/><Relationship Id="rId47" Type="http://schemas.openxmlformats.org/officeDocument/2006/relationships/tags" Target="../tags/tag605.xml"/><Relationship Id="rId50" Type="http://schemas.openxmlformats.org/officeDocument/2006/relationships/tags" Target="../tags/tag608.xml"/><Relationship Id="rId55" Type="http://schemas.openxmlformats.org/officeDocument/2006/relationships/tags" Target="../tags/tag613.xml"/><Relationship Id="rId7" Type="http://schemas.openxmlformats.org/officeDocument/2006/relationships/tags" Target="../tags/tag565.xml"/><Relationship Id="rId2" Type="http://schemas.openxmlformats.org/officeDocument/2006/relationships/tags" Target="../tags/tag560.xml"/><Relationship Id="rId16" Type="http://schemas.openxmlformats.org/officeDocument/2006/relationships/tags" Target="../tags/tag574.xml"/><Relationship Id="rId29" Type="http://schemas.openxmlformats.org/officeDocument/2006/relationships/tags" Target="../tags/tag587.xml"/><Relationship Id="rId11" Type="http://schemas.openxmlformats.org/officeDocument/2006/relationships/tags" Target="../tags/tag569.xml"/><Relationship Id="rId24" Type="http://schemas.openxmlformats.org/officeDocument/2006/relationships/tags" Target="../tags/tag582.xml"/><Relationship Id="rId32" Type="http://schemas.openxmlformats.org/officeDocument/2006/relationships/tags" Target="../tags/tag590.xml"/><Relationship Id="rId37" Type="http://schemas.openxmlformats.org/officeDocument/2006/relationships/tags" Target="../tags/tag595.xml"/><Relationship Id="rId40" Type="http://schemas.openxmlformats.org/officeDocument/2006/relationships/tags" Target="../tags/tag598.xml"/><Relationship Id="rId45" Type="http://schemas.openxmlformats.org/officeDocument/2006/relationships/tags" Target="../tags/tag603.xml"/><Relationship Id="rId53" Type="http://schemas.openxmlformats.org/officeDocument/2006/relationships/tags" Target="../tags/tag611.xml"/><Relationship Id="rId58" Type="http://schemas.openxmlformats.org/officeDocument/2006/relationships/slideLayout" Target="../slideLayouts/slideLayout37.xml"/><Relationship Id="rId5" Type="http://schemas.openxmlformats.org/officeDocument/2006/relationships/tags" Target="../tags/tag563.xml"/><Relationship Id="rId19" Type="http://schemas.openxmlformats.org/officeDocument/2006/relationships/tags" Target="../tags/tag577.xml"/><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tags" Target="../tags/tag572.xml"/><Relationship Id="rId22" Type="http://schemas.openxmlformats.org/officeDocument/2006/relationships/tags" Target="../tags/tag580.xml"/><Relationship Id="rId27" Type="http://schemas.openxmlformats.org/officeDocument/2006/relationships/tags" Target="../tags/tag585.xml"/><Relationship Id="rId30" Type="http://schemas.openxmlformats.org/officeDocument/2006/relationships/tags" Target="../tags/tag588.xml"/><Relationship Id="rId35" Type="http://schemas.openxmlformats.org/officeDocument/2006/relationships/tags" Target="../tags/tag593.xml"/><Relationship Id="rId43" Type="http://schemas.openxmlformats.org/officeDocument/2006/relationships/tags" Target="../tags/tag601.xml"/><Relationship Id="rId48" Type="http://schemas.openxmlformats.org/officeDocument/2006/relationships/tags" Target="../tags/tag606.xml"/><Relationship Id="rId56" Type="http://schemas.openxmlformats.org/officeDocument/2006/relationships/tags" Target="../tags/tag614.xml"/><Relationship Id="rId8" Type="http://schemas.openxmlformats.org/officeDocument/2006/relationships/tags" Target="../tags/tag566.xml"/><Relationship Id="rId51" Type="http://schemas.openxmlformats.org/officeDocument/2006/relationships/tags" Target="../tags/tag609.xml"/><Relationship Id="rId3" Type="http://schemas.openxmlformats.org/officeDocument/2006/relationships/tags" Target="../tags/tag561.xml"/><Relationship Id="rId12" Type="http://schemas.openxmlformats.org/officeDocument/2006/relationships/tags" Target="../tags/tag570.xml"/><Relationship Id="rId17" Type="http://schemas.openxmlformats.org/officeDocument/2006/relationships/tags" Target="../tags/tag575.xml"/><Relationship Id="rId25" Type="http://schemas.openxmlformats.org/officeDocument/2006/relationships/tags" Target="../tags/tag583.xml"/><Relationship Id="rId33" Type="http://schemas.openxmlformats.org/officeDocument/2006/relationships/tags" Target="../tags/tag591.xml"/><Relationship Id="rId38" Type="http://schemas.openxmlformats.org/officeDocument/2006/relationships/tags" Target="../tags/tag596.xml"/><Relationship Id="rId46" Type="http://schemas.openxmlformats.org/officeDocument/2006/relationships/tags" Target="../tags/tag604.xml"/><Relationship Id="rId59" Type="http://schemas.openxmlformats.org/officeDocument/2006/relationships/image" Target="../media/image31.png"/><Relationship Id="rId20" Type="http://schemas.openxmlformats.org/officeDocument/2006/relationships/tags" Target="../tags/tag578.xml"/><Relationship Id="rId41" Type="http://schemas.openxmlformats.org/officeDocument/2006/relationships/tags" Target="../tags/tag599.xml"/><Relationship Id="rId54" Type="http://schemas.openxmlformats.org/officeDocument/2006/relationships/tags" Target="../tags/tag612.xml"/><Relationship Id="rId1" Type="http://schemas.openxmlformats.org/officeDocument/2006/relationships/tags" Target="../tags/tag559.xml"/><Relationship Id="rId6" Type="http://schemas.openxmlformats.org/officeDocument/2006/relationships/tags" Target="../tags/tag564.xml"/><Relationship Id="rId15" Type="http://schemas.openxmlformats.org/officeDocument/2006/relationships/tags" Target="../tags/tag573.xml"/><Relationship Id="rId23" Type="http://schemas.openxmlformats.org/officeDocument/2006/relationships/tags" Target="../tags/tag581.xml"/><Relationship Id="rId28" Type="http://schemas.openxmlformats.org/officeDocument/2006/relationships/tags" Target="../tags/tag586.xml"/><Relationship Id="rId36" Type="http://schemas.openxmlformats.org/officeDocument/2006/relationships/tags" Target="../tags/tag594.xml"/><Relationship Id="rId49" Type="http://schemas.openxmlformats.org/officeDocument/2006/relationships/tags" Target="../tags/tag607.xml"/><Relationship Id="rId57" Type="http://schemas.openxmlformats.org/officeDocument/2006/relationships/tags" Target="../tags/tag615.xml"/><Relationship Id="rId10" Type="http://schemas.openxmlformats.org/officeDocument/2006/relationships/tags" Target="../tags/tag568.xml"/><Relationship Id="rId31" Type="http://schemas.openxmlformats.org/officeDocument/2006/relationships/tags" Target="../tags/tag589.xml"/><Relationship Id="rId44" Type="http://schemas.openxmlformats.org/officeDocument/2006/relationships/tags" Target="../tags/tag602.xml"/><Relationship Id="rId52" Type="http://schemas.openxmlformats.org/officeDocument/2006/relationships/tags" Target="../tags/tag610.xml"/><Relationship Id="rId60"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617.xml"/><Relationship Id="rId1" Type="http://schemas.openxmlformats.org/officeDocument/2006/relationships/tags" Target="../tags/tag616.xml"/><Relationship Id="rId5" Type="http://schemas.openxmlformats.org/officeDocument/2006/relationships/image" Target="../media/image29.GIF"/><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13" Type="http://schemas.openxmlformats.org/officeDocument/2006/relationships/tags" Target="../tags/tag630.xml"/><Relationship Id="rId18" Type="http://schemas.openxmlformats.org/officeDocument/2006/relationships/tags" Target="../tags/tag635.xml"/><Relationship Id="rId26" Type="http://schemas.openxmlformats.org/officeDocument/2006/relationships/tags" Target="../tags/tag643.xml"/><Relationship Id="rId39" Type="http://schemas.openxmlformats.org/officeDocument/2006/relationships/tags" Target="../tags/tag656.xml"/><Relationship Id="rId21" Type="http://schemas.openxmlformats.org/officeDocument/2006/relationships/tags" Target="../tags/tag638.xml"/><Relationship Id="rId34" Type="http://schemas.openxmlformats.org/officeDocument/2006/relationships/tags" Target="../tags/tag651.xml"/><Relationship Id="rId42" Type="http://schemas.openxmlformats.org/officeDocument/2006/relationships/tags" Target="../tags/tag659.xml"/><Relationship Id="rId47" Type="http://schemas.openxmlformats.org/officeDocument/2006/relationships/tags" Target="../tags/tag664.xml"/><Relationship Id="rId50" Type="http://schemas.openxmlformats.org/officeDocument/2006/relationships/tags" Target="../tags/tag667.xml"/><Relationship Id="rId55" Type="http://schemas.openxmlformats.org/officeDocument/2006/relationships/tags" Target="../tags/tag672.xml"/><Relationship Id="rId63" Type="http://schemas.microsoft.com/office/2007/relationships/hdphoto" Target="../media/hdphoto7.wdp"/><Relationship Id="rId7" Type="http://schemas.openxmlformats.org/officeDocument/2006/relationships/tags" Target="../tags/tag624.xml"/><Relationship Id="rId2" Type="http://schemas.openxmlformats.org/officeDocument/2006/relationships/tags" Target="../tags/tag619.xml"/><Relationship Id="rId16" Type="http://schemas.openxmlformats.org/officeDocument/2006/relationships/tags" Target="../tags/tag633.xml"/><Relationship Id="rId29" Type="http://schemas.openxmlformats.org/officeDocument/2006/relationships/tags" Target="../tags/tag646.xml"/><Relationship Id="rId11" Type="http://schemas.openxmlformats.org/officeDocument/2006/relationships/tags" Target="../tags/tag628.xml"/><Relationship Id="rId24" Type="http://schemas.openxmlformats.org/officeDocument/2006/relationships/tags" Target="../tags/tag641.xml"/><Relationship Id="rId32" Type="http://schemas.openxmlformats.org/officeDocument/2006/relationships/tags" Target="../tags/tag649.xml"/><Relationship Id="rId37" Type="http://schemas.openxmlformats.org/officeDocument/2006/relationships/tags" Target="../tags/tag654.xml"/><Relationship Id="rId40" Type="http://schemas.openxmlformats.org/officeDocument/2006/relationships/tags" Target="../tags/tag657.xml"/><Relationship Id="rId45" Type="http://schemas.openxmlformats.org/officeDocument/2006/relationships/tags" Target="../tags/tag662.xml"/><Relationship Id="rId53" Type="http://schemas.openxmlformats.org/officeDocument/2006/relationships/tags" Target="../tags/tag670.xml"/><Relationship Id="rId58" Type="http://schemas.openxmlformats.org/officeDocument/2006/relationships/tags" Target="../tags/tag675.xml"/><Relationship Id="rId5" Type="http://schemas.openxmlformats.org/officeDocument/2006/relationships/tags" Target="../tags/tag622.xml"/><Relationship Id="rId61" Type="http://schemas.openxmlformats.org/officeDocument/2006/relationships/slideLayout" Target="../slideLayouts/slideLayout39.xml"/><Relationship Id="rId19" Type="http://schemas.openxmlformats.org/officeDocument/2006/relationships/tags" Target="../tags/tag636.xml"/><Relationship Id="rId14" Type="http://schemas.openxmlformats.org/officeDocument/2006/relationships/tags" Target="../tags/tag631.xml"/><Relationship Id="rId22" Type="http://schemas.openxmlformats.org/officeDocument/2006/relationships/tags" Target="../tags/tag639.xml"/><Relationship Id="rId27" Type="http://schemas.openxmlformats.org/officeDocument/2006/relationships/tags" Target="../tags/tag644.xml"/><Relationship Id="rId30" Type="http://schemas.openxmlformats.org/officeDocument/2006/relationships/tags" Target="../tags/tag647.xml"/><Relationship Id="rId35" Type="http://schemas.openxmlformats.org/officeDocument/2006/relationships/tags" Target="../tags/tag652.xml"/><Relationship Id="rId43" Type="http://schemas.openxmlformats.org/officeDocument/2006/relationships/tags" Target="../tags/tag660.xml"/><Relationship Id="rId48" Type="http://schemas.openxmlformats.org/officeDocument/2006/relationships/tags" Target="../tags/tag665.xml"/><Relationship Id="rId56" Type="http://schemas.openxmlformats.org/officeDocument/2006/relationships/tags" Target="../tags/tag673.xml"/><Relationship Id="rId8" Type="http://schemas.openxmlformats.org/officeDocument/2006/relationships/tags" Target="../tags/tag625.xml"/><Relationship Id="rId51" Type="http://schemas.openxmlformats.org/officeDocument/2006/relationships/tags" Target="../tags/tag668.xml"/><Relationship Id="rId3" Type="http://schemas.openxmlformats.org/officeDocument/2006/relationships/tags" Target="../tags/tag620.xml"/><Relationship Id="rId12" Type="http://schemas.openxmlformats.org/officeDocument/2006/relationships/tags" Target="../tags/tag629.xml"/><Relationship Id="rId17" Type="http://schemas.openxmlformats.org/officeDocument/2006/relationships/tags" Target="../tags/tag634.xml"/><Relationship Id="rId25" Type="http://schemas.openxmlformats.org/officeDocument/2006/relationships/tags" Target="../tags/tag642.xml"/><Relationship Id="rId33" Type="http://schemas.openxmlformats.org/officeDocument/2006/relationships/tags" Target="../tags/tag650.xml"/><Relationship Id="rId38" Type="http://schemas.openxmlformats.org/officeDocument/2006/relationships/tags" Target="../tags/tag655.xml"/><Relationship Id="rId46" Type="http://schemas.openxmlformats.org/officeDocument/2006/relationships/tags" Target="../tags/tag663.xml"/><Relationship Id="rId59" Type="http://schemas.openxmlformats.org/officeDocument/2006/relationships/tags" Target="../tags/tag676.xml"/><Relationship Id="rId20" Type="http://schemas.openxmlformats.org/officeDocument/2006/relationships/tags" Target="../tags/tag637.xml"/><Relationship Id="rId41" Type="http://schemas.openxmlformats.org/officeDocument/2006/relationships/tags" Target="../tags/tag658.xml"/><Relationship Id="rId54" Type="http://schemas.openxmlformats.org/officeDocument/2006/relationships/tags" Target="../tags/tag671.xml"/><Relationship Id="rId62" Type="http://schemas.openxmlformats.org/officeDocument/2006/relationships/image" Target="../media/image31.png"/><Relationship Id="rId1" Type="http://schemas.openxmlformats.org/officeDocument/2006/relationships/tags" Target="../tags/tag618.xml"/><Relationship Id="rId6" Type="http://schemas.openxmlformats.org/officeDocument/2006/relationships/tags" Target="../tags/tag623.xml"/><Relationship Id="rId15" Type="http://schemas.openxmlformats.org/officeDocument/2006/relationships/tags" Target="../tags/tag632.xml"/><Relationship Id="rId23" Type="http://schemas.openxmlformats.org/officeDocument/2006/relationships/tags" Target="../tags/tag640.xml"/><Relationship Id="rId28" Type="http://schemas.openxmlformats.org/officeDocument/2006/relationships/tags" Target="../tags/tag645.xml"/><Relationship Id="rId36" Type="http://schemas.openxmlformats.org/officeDocument/2006/relationships/tags" Target="../tags/tag653.xml"/><Relationship Id="rId49" Type="http://schemas.openxmlformats.org/officeDocument/2006/relationships/tags" Target="../tags/tag666.xml"/><Relationship Id="rId57" Type="http://schemas.openxmlformats.org/officeDocument/2006/relationships/tags" Target="../tags/tag674.xml"/><Relationship Id="rId10" Type="http://schemas.openxmlformats.org/officeDocument/2006/relationships/tags" Target="../tags/tag627.xml"/><Relationship Id="rId31" Type="http://schemas.openxmlformats.org/officeDocument/2006/relationships/tags" Target="../tags/tag648.xml"/><Relationship Id="rId44" Type="http://schemas.openxmlformats.org/officeDocument/2006/relationships/tags" Target="../tags/tag661.xml"/><Relationship Id="rId52" Type="http://schemas.openxmlformats.org/officeDocument/2006/relationships/tags" Target="../tags/tag669.xml"/><Relationship Id="rId60" Type="http://schemas.openxmlformats.org/officeDocument/2006/relationships/tags" Target="../tags/tag677.xml"/><Relationship Id="rId4" Type="http://schemas.openxmlformats.org/officeDocument/2006/relationships/tags" Target="../tags/tag621.xml"/><Relationship Id="rId9" Type="http://schemas.openxmlformats.org/officeDocument/2006/relationships/tags" Target="../tags/tag626.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tags" Target="../tags/tag690.xml"/><Relationship Id="rId18" Type="http://schemas.openxmlformats.org/officeDocument/2006/relationships/slideLayout" Target="../slideLayouts/slideLayout41.xml"/><Relationship Id="rId3" Type="http://schemas.openxmlformats.org/officeDocument/2006/relationships/tags" Target="../tags/tag680.xml"/><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tags" Target="../tags/tag694.xml"/><Relationship Id="rId2" Type="http://schemas.openxmlformats.org/officeDocument/2006/relationships/tags" Target="../tags/tag679.xml"/><Relationship Id="rId16" Type="http://schemas.openxmlformats.org/officeDocument/2006/relationships/tags" Target="../tags/tag693.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5" Type="http://schemas.openxmlformats.org/officeDocument/2006/relationships/tags" Target="../tags/tag682.xml"/><Relationship Id="rId15" Type="http://schemas.openxmlformats.org/officeDocument/2006/relationships/tags" Target="../tags/tag692.xml"/><Relationship Id="rId10" Type="http://schemas.openxmlformats.org/officeDocument/2006/relationships/tags" Target="../tags/tag687.xml"/><Relationship Id="rId19" Type="http://schemas.openxmlformats.org/officeDocument/2006/relationships/image" Target="../media/image15.png"/><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9.jpeg"/><Relationship Id="rId4"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6" Type="http://schemas.openxmlformats.org/officeDocument/2006/relationships/tags" Target="../tags/tag60.xml"/><Relationship Id="rId21" Type="http://schemas.openxmlformats.org/officeDocument/2006/relationships/tags" Target="../tags/tag55.xml"/><Relationship Id="rId42" Type="http://schemas.openxmlformats.org/officeDocument/2006/relationships/tags" Target="../tags/tag76.xml"/><Relationship Id="rId47" Type="http://schemas.openxmlformats.org/officeDocument/2006/relationships/tags" Target="../tags/tag81.xml"/><Relationship Id="rId63" Type="http://schemas.openxmlformats.org/officeDocument/2006/relationships/tags" Target="../tags/tag97.xml"/><Relationship Id="rId68" Type="http://schemas.openxmlformats.org/officeDocument/2006/relationships/tags" Target="../tags/tag102.xml"/><Relationship Id="rId2" Type="http://schemas.openxmlformats.org/officeDocument/2006/relationships/tags" Target="../tags/tag36.xml"/><Relationship Id="rId16" Type="http://schemas.openxmlformats.org/officeDocument/2006/relationships/tags" Target="../tags/tag50.xml"/><Relationship Id="rId29" Type="http://schemas.openxmlformats.org/officeDocument/2006/relationships/tags" Target="../tags/tag63.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tags" Target="../tags/tag66.xml"/><Relationship Id="rId37" Type="http://schemas.openxmlformats.org/officeDocument/2006/relationships/tags" Target="../tags/tag71.xml"/><Relationship Id="rId40" Type="http://schemas.openxmlformats.org/officeDocument/2006/relationships/tags" Target="../tags/tag74.xml"/><Relationship Id="rId45" Type="http://schemas.openxmlformats.org/officeDocument/2006/relationships/tags" Target="../tags/tag79.xml"/><Relationship Id="rId53" Type="http://schemas.openxmlformats.org/officeDocument/2006/relationships/tags" Target="../tags/tag87.xml"/><Relationship Id="rId58" Type="http://schemas.openxmlformats.org/officeDocument/2006/relationships/tags" Target="../tags/tag92.xml"/><Relationship Id="rId66" Type="http://schemas.openxmlformats.org/officeDocument/2006/relationships/tags" Target="../tags/tag100.xml"/><Relationship Id="rId5" Type="http://schemas.openxmlformats.org/officeDocument/2006/relationships/tags" Target="../tags/tag39.xml"/><Relationship Id="rId61" Type="http://schemas.openxmlformats.org/officeDocument/2006/relationships/tags" Target="../tags/tag95.xml"/><Relationship Id="rId19" Type="http://schemas.openxmlformats.org/officeDocument/2006/relationships/tags" Target="../tags/tag5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tags" Target="../tags/tag64.xml"/><Relationship Id="rId35" Type="http://schemas.openxmlformats.org/officeDocument/2006/relationships/tags" Target="../tags/tag69.xml"/><Relationship Id="rId43" Type="http://schemas.openxmlformats.org/officeDocument/2006/relationships/tags" Target="../tags/tag77.xml"/><Relationship Id="rId48" Type="http://schemas.openxmlformats.org/officeDocument/2006/relationships/tags" Target="../tags/tag82.xml"/><Relationship Id="rId56" Type="http://schemas.openxmlformats.org/officeDocument/2006/relationships/tags" Target="../tags/tag90.xml"/><Relationship Id="rId64" Type="http://schemas.openxmlformats.org/officeDocument/2006/relationships/tags" Target="../tags/tag98.xml"/><Relationship Id="rId69" Type="http://schemas.openxmlformats.org/officeDocument/2006/relationships/tags" Target="../tags/tag103.xml"/><Relationship Id="rId8" Type="http://schemas.openxmlformats.org/officeDocument/2006/relationships/tags" Target="../tags/tag42.xml"/><Relationship Id="rId51" Type="http://schemas.openxmlformats.org/officeDocument/2006/relationships/tags" Target="../tags/tag85.xml"/><Relationship Id="rId72" Type="http://schemas.openxmlformats.org/officeDocument/2006/relationships/image" Target="../media/image10.png"/><Relationship Id="rId3" Type="http://schemas.openxmlformats.org/officeDocument/2006/relationships/tags" Target="../tags/tag37.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tags" Target="../tags/tag67.xml"/><Relationship Id="rId38" Type="http://schemas.openxmlformats.org/officeDocument/2006/relationships/tags" Target="../tags/tag72.xml"/><Relationship Id="rId46" Type="http://schemas.openxmlformats.org/officeDocument/2006/relationships/tags" Target="../tags/tag80.xml"/><Relationship Id="rId59" Type="http://schemas.openxmlformats.org/officeDocument/2006/relationships/tags" Target="../tags/tag93.xml"/><Relationship Id="rId67" Type="http://schemas.openxmlformats.org/officeDocument/2006/relationships/tags" Target="../tags/tag101.xml"/><Relationship Id="rId20" Type="http://schemas.openxmlformats.org/officeDocument/2006/relationships/tags" Target="../tags/tag54.xml"/><Relationship Id="rId41" Type="http://schemas.openxmlformats.org/officeDocument/2006/relationships/tags" Target="../tags/tag75.xml"/><Relationship Id="rId54" Type="http://schemas.openxmlformats.org/officeDocument/2006/relationships/tags" Target="../tags/tag88.xml"/><Relationship Id="rId62" Type="http://schemas.openxmlformats.org/officeDocument/2006/relationships/tags" Target="../tags/tag96.xml"/><Relationship Id="rId70" Type="http://schemas.openxmlformats.org/officeDocument/2006/relationships/tags" Target="../tags/tag104.xml"/><Relationship Id="rId1" Type="http://schemas.openxmlformats.org/officeDocument/2006/relationships/tags" Target="../tags/tag35.xml"/><Relationship Id="rId6" Type="http://schemas.openxmlformats.org/officeDocument/2006/relationships/tags" Target="../tags/tag40.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tags" Target="../tags/tag70.xml"/><Relationship Id="rId49" Type="http://schemas.openxmlformats.org/officeDocument/2006/relationships/tags" Target="../tags/tag83.xml"/><Relationship Id="rId57" Type="http://schemas.openxmlformats.org/officeDocument/2006/relationships/tags" Target="../tags/tag91.xml"/><Relationship Id="rId10" Type="http://schemas.openxmlformats.org/officeDocument/2006/relationships/tags" Target="../tags/tag44.xml"/><Relationship Id="rId31" Type="http://schemas.openxmlformats.org/officeDocument/2006/relationships/tags" Target="../tags/tag65.xml"/><Relationship Id="rId44" Type="http://schemas.openxmlformats.org/officeDocument/2006/relationships/tags" Target="../tags/tag78.xml"/><Relationship Id="rId52" Type="http://schemas.openxmlformats.org/officeDocument/2006/relationships/tags" Target="../tags/tag86.xml"/><Relationship Id="rId60" Type="http://schemas.openxmlformats.org/officeDocument/2006/relationships/tags" Target="../tags/tag94.xml"/><Relationship Id="rId65" Type="http://schemas.openxmlformats.org/officeDocument/2006/relationships/tags" Target="../tags/tag99.xml"/><Relationship Id="rId73" Type="http://schemas.microsoft.com/office/2007/relationships/hdphoto" Target="../media/hdphoto2.wdp"/><Relationship Id="rId4" Type="http://schemas.openxmlformats.org/officeDocument/2006/relationships/tags" Target="../tags/tag38.xml"/><Relationship Id="rId9" Type="http://schemas.openxmlformats.org/officeDocument/2006/relationships/tags" Target="../tags/tag43.xml"/><Relationship Id="rId13" Type="http://schemas.openxmlformats.org/officeDocument/2006/relationships/tags" Target="../tags/tag47.xml"/><Relationship Id="rId18" Type="http://schemas.openxmlformats.org/officeDocument/2006/relationships/tags" Target="../tags/tag52.xml"/><Relationship Id="rId39" Type="http://schemas.openxmlformats.org/officeDocument/2006/relationships/tags" Target="../tags/tag73.xml"/><Relationship Id="rId34" Type="http://schemas.openxmlformats.org/officeDocument/2006/relationships/tags" Target="../tags/tag68.xml"/><Relationship Id="rId50" Type="http://schemas.openxmlformats.org/officeDocument/2006/relationships/tags" Target="../tags/tag84.xml"/><Relationship Id="rId55" Type="http://schemas.openxmlformats.org/officeDocument/2006/relationships/tags" Target="../tags/tag89.xml"/><Relationship Id="rId7" Type="http://schemas.openxmlformats.org/officeDocument/2006/relationships/tags" Target="../tags/tag41.xml"/><Relationship Id="rId7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05.xm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tags" Target="../tags/tag108.xml"/><Relationship Id="rId7" Type="http://schemas.microsoft.com/office/2007/relationships/hdphoto" Target="../media/hdphoto2.wdp"/><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tags" Target="../tags/tag111.xml"/><Relationship Id="rId7" Type="http://schemas.microsoft.com/office/2007/relationships/hdphoto" Target="../media/hdphoto2.wdp"/><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556000" y="4237355"/>
            <a:ext cx="5599430" cy="829945"/>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ysClr val="windowText" lastClr="000000"/>
                  </a:solidFill>
                </a:ln>
                <a:solidFill>
                  <a:schemeClr val="lt1"/>
                </a:solidFill>
                <a:latin typeface="微软雅黑" panose="020B0503020204020204" charset="-122"/>
                <a:ea typeface="微软雅黑" panose="020B0503020204020204" charset="-122"/>
              </a:rPr>
              <a:t>第</a:t>
            </a:r>
            <a:r>
              <a:rPr lang="en-US" altLang="zh-CN" sz="4800" b="0" dirty="0">
                <a:ln w="19050">
                  <a:solidFill>
                    <a:sysClr val="windowText" lastClr="000000"/>
                  </a:solidFill>
                </a:ln>
                <a:solidFill>
                  <a:schemeClr val="lt1"/>
                </a:solidFill>
                <a:latin typeface="微软雅黑" panose="020B0503020204020204" charset="-122"/>
                <a:ea typeface="微软雅黑" panose="020B0503020204020204" charset="-122"/>
              </a:rPr>
              <a:t>6</a:t>
            </a:r>
            <a:r>
              <a:rPr lang="zh-CN" altLang="en-US" sz="4800" b="0" dirty="0">
                <a:ln w="19050">
                  <a:solidFill>
                    <a:sysClr val="windowText" lastClr="000000"/>
                  </a:solidFill>
                </a:ln>
                <a:solidFill>
                  <a:schemeClr val="lt1"/>
                </a:solidFill>
                <a:latin typeface="微软雅黑" panose="020B0503020204020204" charset="-122"/>
                <a:ea typeface="微软雅黑" panose="020B0503020204020204" charset="-122"/>
              </a:rPr>
              <a:t>章  树与二叉树</a:t>
            </a:r>
          </a:p>
        </p:txBody>
      </p:sp>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rcRect l="13489" t="303" r="21834"/>
          <a:stretch>
            <a:fillRect/>
          </a:stretch>
        </p:blipFill>
        <p:spPr>
          <a:xfrm>
            <a:off x="1302107" y="1108354"/>
            <a:ext cx="510761" cy="2465554"/>
          </a:xfrm>
          <a:custGeom>
            <a:avLst/>
            <a:gdLst>
              <a:gd name="connsiteX0" fmla="*/ 370542 w 741084"/>
              <a:gd name="connsiteY0" fmla="*/ 0 h 3577373"/>
              <a:gd name="connsiteX1" fmla="*/ 741084 w 741084"/>
              <a:gd name="connsiteY1" fmla="*/ 370542 h 3577373"/>
              <a:gd name="connsiteX2" fmla="*/ 741083 w 741084"/>
              <a:gd name="connsiteY2" fmla="*/ 3206832 h 3577373"/>
              <a:gd name="connsiteX3" fmla="*/ 514773 w 741084"/>
              <a:gd name="connsiteY3" fmla="*/ 3548255 h 3577373"/>
              <a:gd name="connsiteX4" fmla="*/ 370546 w 741084"/>
              <a:gd name="connsiteY4" fmla="*/ 3577373 h 3577373"/>
              <a:gd name="connsiteX5" fmla="*/ 370542 w 741084"/>
              <a:gd name="connsiteY5" fmla="*/ 3577373 h 3577373"/>
              <a:gd name="connsiteX6" fmla="*/ 0 w 741084"/>
              <a:gd name="connsiteY6" fmla="*/ 3206831 h 3577373"/>
              <a:gd name="connsiteX7" fmla="*/ 0 w 741084"/>
              <a:gd name="connsiteY7" fmla="*/ 370542 h 3577373"/>
              <a:gd name="connsiteX8" fmla="*/ 370542 w 741084"/>
              <a:gd name="connsiteY8" fmla="*/ 0 h 357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084" h="3577373">
                <a:moveTo>
                  <a:pt x="370542" y="0"/>
                </a:moveTo>
                <a:cubicBezTo>
                  <a:pt x="575187" y="0"/>
                  <a:pt x="741084" y="165897"/>
                  <a:pt x="741084" y="370542"/>
                </a:cubicBezTo>
                <a:cubicBezTo>
                  <a:pt x="741084" y="1315972"/>
                  <a:pt x="741083" y="2261402"/>
                  <a:pt x="741083" y="3206832"/>
                </a:cubicBezTo>
                <a:cubicBezTo>
                  <a:pt x="741083" y="3360316"/>
                  <a:pt x="647766" y="3492004"/>
                  <a:pt x="514773" y="3548255"/>
                </a:cubicBezTo>
                <a:lnTo>
                  <a:pt x="370546" y="3577373"/>
                </a:lnTo>
                <a:lnTo>
                  <a:pt x="370542" y="3577373"/>
                </a:lnTo>
                <a:cubicBezTo>
                  <a:pt x="165897" y="3577373"/>
                  <a:pt x="0" y="3411476"/>
                  <a:pt x="0" y="3206831"/>
                </a:cubicBezTo>
                <a:lnTo>
                  <a:pt x="0" y="370542"/>
                </a:lnTo>
                <a:cubicBezTo>
                  <a:pt x="0" y="165897"/>
                  <a:pt x="165897" y="0"/>
                  <a:pt x="370542" y="0"/>
                </a:cubicBezTo>
                <a:close/>
              </a:path>
            </a:pathLst>
          </a:custGeom>
        </p:spPr>
      </p:pic>
      <p:pic>
        <p:nvPicPr>
          <p:cNvPr id="15" name="图片 14"/>
          <p:cNvPicPr>
            <a:picLocks noChangeAspect="1"/>
          </p:cNvPicPr>
          <p:nvPr/>
        </p:nvPicPr>
        <p:blipFill rotWithShape="1">
          <a:blip r:embed="rId10">
            <a:clrChange>
              <a:clrFrom>
                <a:srgbClr val="C0262E"/>
              </a:clrFrom>
              <a:clrTo>
                <a:srgbClr val="C0262E">
                  <a:alpha val="0"/>
                </a:srgbClr>
              </a:clrTo>
            </a:clrChange>
            <a:extLst>
              <a:ext uri="{28A0092B-C50C-407E-A947-70E740481C1C}">
                <a14:useLocalDpi xmlns:a14="http://schemas.microsoft.com/office/drawing/2010/main" val="0"/>
              </a:ext>
            </a:extLst>
          </a:blip>
          <a:srcRect l="18499"/>
          <a:stretch>
            <a:fillRect/>
          </a:stretch>
        </p:blipFill>
        <p:spPr>
          <a:xfrm>
            <a:off x="2885562" y="886846"/>
            <a:ext cx="6647195" cy="30669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p:nvPr>
            <p:custDataLst>
              <p:tags r:id="rId2"/>
            </p:custDataLst>
          </p:nvPr>
        </p:nvSpPr>
        <p:spPr>
          <a:xfrm>
            <a:off x="974231" y="1819275"/>
            <a:ext cx="3918894"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charset="-122"/>
              <a:ea typeface="微软雅黑" panose="020B0503020204020204" charset="-122"/>
            </a:endParaRPr>
          </a:p>
        </p:txBody>
      </p:sp>
      <p:sp>
        <p:nvSpPr>
          <p:cNvPr id="14" name="矩形 3"/>
          <p:cNvSpPr/>
          <p:nvPr>
            <p:custDataLst>
              <p:tags r:id="rId3"/>
            </p:custDataLst>
          </p:nvPr>
        </p:nvSpPr>
        <p:spPr>
          <a:xfrm>
            <a:off x="5502738" y="1819290"/>
            <a:ext cx="5834784"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charset="-122"/>
              <a:ea typeface="微软雅黑" panose="020B0503020204020204" charset="-122"/>
            </a:endParaRPr>
          </a:p>
        </p:txBody>
      </p:sp>
      <p:sp>
        <p:nvSpPr>
          <p:cNvPr id="15" name="文本框 5"/>
          <p:cNvSpPr txBox="1"/>
          <p:nvPr>
            <p:custDataLst>
              <p:tags r:id="rId4"/>
            </p:custDataLst>
          </p:nvPr>
        </p:nvSpPr>
        <p:spPr>
          <a:xfrm>
            <a:off x="1052150" y="93980"/>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uFillTx/>
                <a:latin typeface="微软雅黑" panose="020B0503020204020204" charset="-122"/>
                <a:ea typeface="微软雅黑" panose="020B0503020204020204" charset="-122"/>
              </a:rPr>
              <a:t>6.6.2 线索化二叉树</a:t>
            </a:r>
          </a:p>
        </p:txBody>
      </p:sp>
      <p:sp>
        <p:nvSpPr>
          <p:cNvPr id="17" name="Title 6"/>
          <p:cNvSpPr txBox="1"/>
          <p:nvPr>
            <p:custDataLst>
              <p:tags r:id="rId5"/>
            </p:custDataLst>
          </p:nvPr>
        </p:nvSpPr>
        <p:spPr>
          <a:xfrm>
            <a:off x="5868048" y="2124092"/>
            <a:ext cx="5104790" cy="926452"/>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600" b="1" i="0" spc="120" noProof="0" dirty="0">
                <a:ln w="3175">
                  <a:noFill/>
                  <a:prstDash val="dash"/>
                </a:ln>
                <a:solidFill>
                  <a:schemeClr val="dk1"/>
                </a:solidFill>
                <a:effectLst/>
                <a:uLnTx/>
                <a:uFillTx/>
                <a:latin typeface="微软雅黑" panose="020B0503020204020204" charset="-122"/>
                <a:ea typeface="微软雅黑" panose="020B0503020204020204" charset="-122"/>
                <a:cs typeface="微软雅黑" panose="020B0503020204020204" charset="-122"/>
              </a:rPr>
              <a:t>中序线索化二叉树类ThreadTree</a:t>
            </a:r>
          </a:p>
        </p:txBody>
      </p:sp>
      <p:sp>
        <p:nvSpPr>
          <p:cNvPr id="18" name="Title 6"/>
          <p:cNvSpPr txBox="1"/>
          <p:nvPr>
            <p:custDataLst>
              <p:tags r:id="rId6"/>
            </p:custDataLst>
          </p:nvPr>
        </p:nvSpPr>
        <p:spPr>
          <a:xfrm>
            <a:off x="5867413" y="3121029"/>
            <a:ext cx="5104771" cy="2660688"/>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en-US" altLang="zh-CN" sz="2000" spc="12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self.pre.rchild=self.root	#最后处理,加入指向根结点的线索</a:t>
            </a:r>
          </a:p>
          <a:p>
            <a:pPr marL="0" lvl="0" indent="-285750" algn="l" fontAlgn="ctr">
              <a:lnSpc>
                <a:spcPct val="120000"/>
              </a:lnSpc>
              <a:spcBef>
                <a:spcPts val="0"/>
              </a:spcBef>
              <a:spcAft>
                <a:spcPts val="800"/>
              </a:spcAft>
              <a:buSzPct val="100000"/>
              <a:buFont typeface="Wingdings" panose="05000000000000000000" charset="0"/>
              <a:buNone/>
            </a:pPr>
            <a:r>
              <a:rPr lang="en-US" altLang="zh-CN" sz="2000" spc="12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self.pre.rtag=1</a:t>
            </a:r>
          </a:p>
          <a:p>
            <a:pPr marL="0" lvl="0" indent="-285750" algn="l" fontAlgn="ctr">
              <a:lnSpc>
                <a:spcPct val="120000"/>
              </a:lnSpc>
              <a:spcBef>
                <a:spcPts val="0"/>
              </a:spcBef>
              <a:spcAft>
                <a:spcPts val="800"/>
              </a:spcAft>
              <a:buSzPct val="100000"/>
              <a:buFont typeface="Wingdings" panose="05000000000000000000" charset="0"/>
              <a:buNone/>
            </a:pPr>
            <a:r>
              <a:rPr lang="en-US" altLang="zh-CN" sz="2000" spc="12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self.root.rchild=self.pre	#根结点右线索化</a:t>
            </a:r>
          </a:p>
        </p:txBody>
      </p:sp>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7955" y="1900555"/>
            <a:ext cx="3031490" cy="418592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878233" y="3029238"/>
            <a:ext cx="3747254" cy="1854238"/>
            <a:chOff x="878233" y="3029238"/>
            <a:chExt cx="3747254" cy="1854238"/>
          </a:xfrm>
        </p:grpSpPr>
        <p:sp>
          <p:nvSpPr>
            <p:cNvPr id="41" name="Rectangle 25"/>
            <p:cNvSpPr>
              <a:spLocks noChangeArrowheads="1"/>
            </p:cNvSpPr>
            <p:nvPr>
              <p:custDataLst>
                <p:tags r:id="rId8"/>
              </p:custDataLst>
            </p:nvPr>
          </p:nvSpPr>
          <p:spPr bwMode="auto">
            <a:xfrm>
              <a:off x="1563806" y="363821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42" name="Rectangle 24"/>
            <p:cNvSpPr>
              <a:spLocks noChangeArrowheads="1"/>
            </p:cNvSpPr>
            <p:nvPr>
              <p:custDataLst>
                <p:tags r:id="rId9"/>
              </p:custDataLst>
            </p:nvPr>
          </p:nvSpPr>
          <p:spPr bwMode="auto">
            <a:xfrm>
              <a:off x="1916408" y="363821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43" name="Rectangle 23"/>
            <p:cNvSpPr>
              <a:spLocks noChangeArrowheads="1"/>
            </p:cNvSpPr>
            <p:nvPr>
              <p:custDataLst>
                <p:tags r:id="rId10"/>
              </p:custDataLst>
            </p:nvPr>
          </p:nvSpPr>
          <p:spPr bwMode="auto">
            <a:xfrm>
              <a:off x="2269010" y="363821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44" name="Rectangle 22"/>
            <p:cNvSpPr>
              <a:spLocks noChangeArrowheads="1"/>
            </p:cNvSpPr>
            <p:nvPr>
              <p:custDataLst>
                <p:tags r:id="rId11"/>
              </p:custDataLst>
            </p:nvPr>
          </p:nvSpPr>
          <p:spPr bwMode="auto">
            <a:xfrm>
              <a:off x="2996251" y="3635068"/>
              <a:ext cx="356799" cy="334939"/>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tailEnd type="none" w="sm" len="sm"/>
            </a:ln>
          </p:spPr>
          <p:style>
            <a:lnRef idx="1">
              <a:schemeClr val="accent6"/>
            </a:lnRef>
            <a:fillRef idx="2">
              <a:schemeClr val="accent6"/>
            </a:fillRef>
            <a:effectRef idx="1">
              <a:schemeClr val="accent6"/>
            </a:effectRef>
            <a:fontRef idx="minor">
              <a:schemeClr val="dk1"/>
            </a:fontRef>
          </p:style>
          <p:txBody>
            <a:bodyPr vert="horz" wrap="square" lIns="0" tIns="42520" rIns="0" bIns="425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p>
          </p:txBody>
        </p:sp>
        <p:sp>
          <p:nvSpPr>
            <p:cNvPr id="45" name="Rectangle 21"/>
            <p:cNvSpPr>
              <a:spLocks noChangeArrowheads="1"/>
            </p:cNvSpPr>
            <p:nvPr>
              <p:custDataLst>
                <p:tags r:id="rId12"/>
              </p:custDataLst>
            </p:nvPr>
          </p:nvSpPr>
          <p:spPr bwMode="auto">
            <a:xfrm>
              <a:off x="3348853" y="363506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46" name="Rectangle 20"/>
            <p:cNvSpPr>
              <a:spLocks noChangeArrowheads="1"/>
            </p:cNvSpPr>
            <p:nvPr>
              <p:custDataLst>
                <p:tags r:id="rId13"/>
              </p:custDataLst>
            </p:nvPr>
          </p:nvSpPr>
          <p:spPr bwMode="auto">
            <a:xfrm>
              <a:off x="3701455" y="363506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47" name="Rectangle 19"/>
            <p:cNvSpPr>
              <a:spLocks noChangeArrowheads="1"/>
            </p:cNvSpPr>
            <p:nvPr/>
          </p:nvSpPr>
          <p:spPr bwMode="auto">
            <a:xfrm>
              <a:off x="1053075" y="3029238"/>
              <a:ext cx="598882" cy="33493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pre</a:t>
              </a:r>
            </a:p>
          </p:txBody>
        </p:sp>
        <p:sp>
          <p:nvSpPr>
            <p:cNvPr id="48" name="Arc 18"/>
            <p:cNvSpPr/>
            <p:nvPr/>
          </p:nvSpPr>
          <p:spPr bwMode="auto">
            <a:xfrm>
              <a:off x="1651956" y="3207732"/>
              <a:ext cx="264451" cy="427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Rectangle 17"/>
            <p:cNvSpPr>
              <a:spLocks noChangeArrowheads="1"/>
            </p:cNvSpPr>
            <p:nvPr/>
          </p:nvSpPr>
          <p:spPr bwMode="auto">
            <a:xfrm>
              <a:off x="2954275" y="3035538"/>
              <a:ext cx="356799" cy="33493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p</a:t>
              </a:r>
            </a:p>
          </p:txBody>
        </p:sp>
        <p:sp>
          <p:nvSpPr>
            <p:cNvPr id="50" name="Arc 16"/>
            <p:cNvSpPr/>
            <p:nvPr/>
          </p:nvSpPr>
          <p:spPr bwMode="auto">
            <a:xfrm>
              <a:off x="3311074" y="3214032"/>
              <a:ext cx="264451" cy="427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15"/>
            <p:cNvSpPr/>
            <p:nvPr/>
          </p:nvSpPr>
          <p:spPr bwMode="auto">
            <a:xfrm>
              <a:off x="2123142" y="3973156"/>
              <a:ext cx="1049410" cy="415786"/>
            </a:xfrm>
            <a:custGeom>
              <a:avLst/>
              <a:gdLst/>
              <a:ahLst/>
              <a:cxnLst>
                <a:cxn ang="0">
                  <a:pos x="1000" y="0"/>
                </a:cxn>
                <a:cxn ang="0">
                  <a:pos x="916" y="243"/>
                </a:cxn>
                <a:cxn ang="0">
                  <a:pos x="701" y="374"/>
                </a:cxn>
                <a:cxn ang="0">
                  <a:pos x="402" y="374"/>
                </a:cxn>
                <a:cxn ang="0">
                  <a:pos x="139" y="262"/>
                </a:cxn>
                <a:cxn ang="0">
                  <a:pos x="0" y="0"/>
                </a:cxn>
              </a:cxnLst>
              <a:rect l="0" t="0" r="r" b="b"/>
              <a:pathLst>
                <a:path w="1000" h="396">
                  <a:moveTo>
                    <a:pt x="1000" y="0"/>
                  </a:moveTo>
                  <a:cubicBezTo>
                    <a:pt x="986" y="40"/>
                    <a:pt x="966" y="181"/>
                    <a:pt x="916" y="243"/>
                  </a:cubicBezTo>
                  <a:cubicBezTo>
                    <a:pt x="866" y="305"/>
                    <a:pt x="787" y="352"/>
                    <a:pt x="701" y="374"/>
                  </a:cubicBezTo>
                  <a:cubicBezTo>
                    <a:pt x="615" y="396"/>
                    <a:pt x="496" y="393"/>
                    <a:pt x="402" y="374"/>
                  </a:cubicBezTo>
                  <a:cubicBezTo>
                    <a:pt x="308" y="355"/>
                    <a:pt x="206" y="324"/>
                    <a:pt x="139" y="262"/>
                  </a:cubicBezTo>
                  <a:cubicBezTo>
                    <a:pt x="72" y="200"/>
                    <a:pt x="29" y="98"/>
                    <a:pt x="0" y="0"/>
                  </a:cubicBezTo>
                </a:path>
              </a:pathLst>
            </a:custGeom>
            <a:ln>
              <a:solidFill>
                <a:srgbClr val="FF0000"/>
              </a:solidFill>
              <a:prstDash val="dash"/>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Rectangle 14"/>
            <p:cNvSpPr>
              <a:spLocks noChangeArrowheads="1"/>
            </p:cNvSpPr>
            <p:nvPr/>
          </p:nvSpPr>
          <p:spPr bwMode="auto">
            <a:xfrm>
              <a:off x="878233" y="4548537"/>
              <a:ext cx="3747254" cy="33493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(a) </a:t>
              </a:r>
              <a:r>
                <a:rPr lang="zh-CN" altLang="en-US" sz="2000" b="1" dirty="0">
                  <a:solidFill>
                    <a:srgbClr val="000000"/>
                  </a:solidFill>
                  <a:latin typeface="微软雅黑" panose="020B0503020204020204" charset="-122"/>
                  <a:ea typeface="微软雅黑" panose="020B0503020204020204" charset="-122"/>
                </a:rPr>
                <a:t>将结点</a:t>
              </a:r>
              <a:r>
                <a:rPr lang="en-US" altLang="zh-CN" sz="2000" b="1" dirty="0">
                  <a:solidFill>
                    <a:srgbClr val="000000"/>
                  </a:solidFill>
                  <a:latin typeface="微软雅黑" panose="020B0503020204020204" charset="-122"/>
                  <a:ea typeface="微软雅黑" panose="020B0503020204020204" charset="-122"/>
                </a:rPr>
                <a:t>p</a:t>
              </a:r>
              <a:r>
                <a:rPr lang="zh-CN" altLang="en-US" sz="2000" b="1" dirty="0">
                  <a:solidFill>
                    <a:srgbClr val="000000"/>
                  </a:solidFill>
                  <a:latin typeface="微软雅黑" panose="020B0503020204020204" charset="-122"/>
                  <a:ea typeface="微软雅黑" panose="020B0503020204020204" charset="-122"/>
                </a:rPr>
                <a:t>的左空指针改为线索</a:t>
              </a:r>
            </a:p>
          </p:txBody>
        </p:sp>
      </p:grpSp>
      <p:grpSp>
        <p:nvGrpSpPr>
          <p:cNvPr id="68" name="组合 67"/>
          <p:cNvGrpSpPr/>
          <p:nvPr/>
        </p:nvGrpSpPr>
        <p:grpSpPr>
          <a:xfrm>
            <a:off x="6564350" y="3029238"/>
            <a:ext cx="4373726" cy="1980629"/>
            <a:chOff x="6564350" y="3029238"/>
            <a:chExt cx="4373726" cy="1980629"/>
          </a:xfrm>
        </p:grpSpPr>
        <p:sp>
          <p:nvSpPr>
            <p:cNvPr id="53" name="Rectangle 13"/>
            <p:cNvSpPr>
              <a:spLocks noChangeArrowheads="1"/>
            </p:cNvSpPr>
            <p:nvPr>
              <p:custDataLst>
                <p:tags r:id="rId2"/>
              </p:custDataLst>
            </p:nvPr>
          </p:nvSpPr>
          <p:spPr bwMode="auto">
            <a:xfrm>
              <a:off x="7075081" y="363821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54" name="Rectangle 12"/>
            <p:cNvSpPr>
              <a:spLocks noChangeArrowheads="1"/>
            </p:cNvSpPr>
            <p:nvPr>
              <p:custDataLst>
                <p:tags r:id="rId3"/>
              </p:custDataLst>
            </p:nvPr>
          </p:nvSpPr>
          <p:spPr bwMode="auto">
            <a:xfrm>
              <a:off x="7427683" y="363821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55" name="Rectangle 11"/>
            <p:cNvSpPr>
              <a:spLocks noChangeArrowheads="1"/>
            </p:cNvSpPr>
            <p:nvPr>
              <p:custDataLst>
                <p:tags r:id="rId4"/>
              </p:custDataLst>
            </p:nvPr>
          </p:nvSpPr>
          <p:spPr bwMode="auto">
            <a:xfrm>
              <a:off x="7780285" y="3638218"/>
              <a:ext cx="356799" cy="334939"/>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tailEnd type="none" w="sm" len="sm"/>
            </a:ln>
          </p:spPr>
          <p:style>
            <a:lnRef idx="1">
              <a:schemeClr val="accent6"/>
            </a:lnRef>
            <a:fillRef idx="2">
              <a:schemeClr val="accent6"/>
            </a:fillRef>
            <a:effectRef idx="1">
              <a:schemeClr val="accent6"/>
            </a:effectRef>
            <a:fontRef idx="minor">
              <a:schemeClr val="dk1"/>
            </a:fontRef>
          </p:style>
          <p:txBody>
            <a:bodyPr vert="horz" wrap="square" lIns="0" tIns="42520" rIns="0" bIns="425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endParaRPr>
            </a:p>
          </p:txBody>
        </p:sp>
        <p:sp>
          <p:nvSpPr>
            <p:cNvPr id="56" name="Rectangle 10"/>
            <p:cNvSpPr>
              <a:spLocks noChangeArrowheads="1"/>
            </p:cNvSpPr>
            <p:nvPr>
              <p:custDataLst>
                <p:tags r:id="rId5"/>
              </p:custDataLst>
            </p:nvPr>
          </p:nvSpPr>
          <p:spPr bwMode="auto">
            <a:xfrm>
              <a:off x="8507526" y="363506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57" name="Rectangle 9"/>
            <p:cNvSpPr>
              <a:spLocks noChangeArrowheads="1"/>
            </p:cNvSpPr>
            <p:nvPr>
              <p:custDataLst>
                <p:tags r:id="rId6"/>
              </p:custDataLst>
            </p:nvPr>
          </p:nvSpPr>
          <p:spPr bwMode="auto">
            <a:xfrm>
              <a:off x="8860128" y="363506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58" name="Rectangle 8"/>
            <p:cNvSpPr>
              <a:spLocks noChangeArrowheads="1"/>
            </p:cNvSpPr>
            <p:nvPr>
              <p:custDataLst>
                <p:tags r:id="rId7"/>
              </p:custDataLst>
            </p:nvPr>
          </p:nvSpPr>
          <p:spPr bwMode="auto">
            <a:xfrm>
              <a:off x="9212730" y="3635068"/>
              <a:ext cx="356799" cy="33493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42520" rIns="0" bIns="425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59" name="Rectangle 7"/>
            <p:cNvSpPr>
              <a:spLocks noChangeArrowheads="1"/>
            </p:cNvSpPr>
            <p:nvPr/>
          </p:nvSpPr>
          <p:spPr bwMode="auto">
            <a:xfrm>
              <a:off x="6564350" y="3029238"/>
              <a:ext cx="598882" cy="427336"/>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pre</a:t>
              </a:r>
            </a:p>
          </p:txBody>
        </p:sp>
        <p:sp>
          <p:nvSpPr>
            <p:cNvPr id="60" name="Arc 6"/>
            <p:cNvSpPr/>
            <p:nvPr/>
          </p:nvSpPr>
          <p:spPr bwMode="auto">
            <a:xfrm>
              <a:off x="7163232" y="3207732"/>
              <a:ext cx="264451" cy="427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1" name="Rectangle 5"/>
            <p:cNvSpPr>
              <a:spLocks noChangeArrowheads="1"/>
            </p:cNvSpPr>
            <p:nvPr/>
          </p:nvSpPr>
          <p:spPr bwMode="auto">
            <a:xfrm>
              <a:off x="8465550" y="3035538"/>
              <a:ext cx="356799" cy="33493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p</a:t>
              </a:r>
            </a:p>
          </p:txBody>
        </p:sp>
        <p:sp>
          <p:nvSpPr>
            <p:cNvPr id="62" name="Arc 4"/>
            <p:cNvSpPr/>
            <p:nvPr/>
          </p:nvSpPr>
          <p:spPr bwMode="auto">
            <a:xfrm>
              <a:off x="8822349" y="3214032"/>
              <a:ext cx="264451" cy="427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3" name="Rectangle 3"/>
            <p:cNvSpPr>
              <a:spLocks noChangeArrowheads="1"/>
            </p:cNvSpPr>
            <p:nvPr/>
          </p:nvSpPr>
          <p:spPr bwMode="auto">
            <a:xfrm>
              <a:off x="6880940" y="4548537"/>
              <a:ext cx="4057136" cy="461330"/>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b="1" dirty="0">
                  <a:solidFill>
                    <a:srgbClr val="000000"/>
                  </a:solidFill>
                  <a:latin typeface="微软雅黑" panose="020B0503020204020204" charset="-122"/>
                  <a:ea typeface="微软雅黑" panose="020B0503020204020204" charset="-122"/>
                </a:rPr>
                <a:t>(b) </a:t>
              </a:r>
              <a:r>
                <a:rPr lang="zh-CN" altLang="en-US" sz="2000" b="1" dirty="0">
                  <a:solidFill>
                    <a:srgbClr val="000000"/>
                  </a:solidFill>
                  <a:latin typeface="微软雅黑" panose="020B0503020204020204" charset="-122"/>
                  <a:ea typeface="微软雅黑" panose="020B0503020204020204" charset="-122"/>
                </a:rPr>
                <a:t>将结点</a:t>
              </a:r>
              <a:r>
                <a:rPr lang="en-US" altLang="zh-CN" sz="2000" b="1" dirty="0">
                  <a:solidFill>
                    <a:srgbClr val="000000"/>
                  </a:solidFill>
                  <a:latin typeface="微软雅黑" panose="020B0503020204020204" charset="-122"/>
                  <a:ea typeface="微软雅黑" panose="020B0503020204020204" charset="-122"/>
                </a:rPr>
                <a:t>pre</a:t>
              </a:r>
              <a:r>
                <a:rPr lang="zh-CN" altLang="en-US" sz="2000" b="1" dirty="0">
                  <a:solidFill>
                    <a:srgbClr val="000000"/>
                  </a:solidFill>
                  <a:latin typeface="微软雅黑" panose="020B0503020204020204" charset="-122"/>
                  <a:ea typeface="微软雅黑" panose="020B0503020204020204" charset="-122"/>
                </a:rPr>
                <a:t>的右空指针改为线索</a:t>
              </a:r>
            </a:p>
          </p:txBody>
        </p:sp>
        <p:sp>
          <p:nvSpPr>
            <p:cNvPr id="64" name="Freeform 2"/>
            <p:cNvSpPr/>
            <p:nvPr/>
          </p:nvSpPr>
          <p:spPr bwMode="auto">
            <a:xfrm>
              <a:off x="7972327" y="3976306"/>
              <a:ext cx="1114474" cy="380087"/>
            </a:xfrm>
            <a:custGeom>
              <a:avLst/>
              <a:gdLst/>
              <a:ahLst/>
              <a:cxnLst>
                <a:cxn ang="0">
                  <a:pos x="0" y="0"/>
                </a:cxn>
                <a:cxn ang="0">
                  <a:pos x="93" y="187"/>
                </a:cxn>
                <a:cxn ang="0">
                  <a:pos x="411" y="346"/>
                </a:cxn>
                <a:cxn ang="0">
                  <a:pos x="810" y="281"/>
                </a:cxn>
                <a:cxn ang="0">
                  <a:pos x="1062" y="0"/>
                </a:cxn>
              </a:cxnLst>
              <a:rect l="0" t="0" r="r" b="b"/>
              <a:pathLst>
                <a:path w="1062" h="362">
                  <a:moveTo>
                    <a:pt x="0" y="0"/>
                  </a:moveTo>
                  <a:cubicBezTo>
                    <a:pt x="24" y="64"/>
                    <a:pt x="24" y="129"/>
                    <a:pt x="93" y="187"/>
                  </a:cubicBezTo>
                  <a:cubicBezTo>
                    <a:pt x="162" y="245"/>
                    <a:pt x="292" y="330"/>
                    <a:pt x="411" y="346"/>
                  </a:cubicBezTo>
                  <a:cubicBezTo>
                    <a:pt x="530" y="362"/>
                    <a:pt x="702" y="339"/>
                    <a:pt x="810" y="281"/>
                  </a:cubicBezTo>
                  <a:cubicBezTo>
                    <a:pt x="918" y="223"/>
                    <a:pt x="1002" y="111"/>
                    <a:pt x="1062" y="0"/>
                  </a:cubicBezTo>
                </a:path>
              </a:pathLst>
            </a:custGeom>
            <a:ln>
              <a:solidFill>
                <a:srgbClr val="FF0000"/>
              </a:solidFill>
              <a:prstDash val="dash"/>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65" name="TextBox 32"/>
          <p:cNvSpPr txBox="1"/>
          <p:nvPr>
            <p:custDataLst>
              <p:tags r:id="rId1"/>
            </p:custDataLst>
          </p:nvPr>
        </p:nvSpPr>
        <p:spPr>
          <a:xfrm>
            <a:off x="842817" y="1062573"/>
            <a:ext cx="8001056" cy="93345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0"/>
              </a:spcBef>
              <a:buBlip>
                <a:blip r:embed="rId15"/>
              </a:buBlip>
            </a:pPr>
            <a:r>
              <a:rPr lang="zh-CN" altLang="en-US" sz="2000" b="1" dirty="0">
                <a:solidFill>
                  <a:srgbClr val="000000"/>
                </a:solidFill>
                <a:latin typeface="微软雅黑" panose="020B0503020204020204" charset="-122"/>
                <a:ea typeface="微软雅黑" panose="020B0503020204020204" charset="-122"/>
              </a:rPr>
              <a:t>采用中序遍历进行</a:t>
            </a:r>
            <a:r>
              <a:rPr lang="zh-CN" altLang="zh-CN" sz="2000" b="1" dirty="0">
                <a:solidFill>
                  <a:srgbClr val="000000"/>
                </a:solidFill>
                <a:latin typeface="微软雅黑" panose="020B0503020204020204" charset="-122"/>
                <a:ea typeface="微软雅黑" panose="020B0503020204020204" charset="-122"/>
              </a:rPr>
              <a:t>中序线索化</a:t>
            </a:r>
            <a:endParaRPr lang="en-US" altLang="zh-CN" sz="2000" b="1" dirty="0">
              <a:solidFill>
                <a:srgbClr val="000000"/>
              </a:solidFill>
              <a:latin typeface="微软雅黑" panose="020B0503020204020204" charset="-122"/>
              <a:ea typeface="微软雅黑" panose="020B0503020204020204" charset="-122"/>
            </a:endParaRPr>
          </a:p>
          <a:p>
            <a:pPr marL="342900" indent="-342900" algn="l">
              <a:lnSpc>
                <a:spcPts val="2800"/>
              </a:lnSpc>
              <a:spcBef>
                <a:spcPts val="0"/>
              </a:spcBef>
              <a:buBlip>
                <a:blip r:embed="rId15"/>
              </a:buBlip>
            </a:pPr>
            <a:r>
              <a:rPr lang="zh-CN" altLang="zh-CN" sz="2000" b="1" dirty="0">
                <a:solidFill>
                  <a:srgbClr val="000000"/>
                </a:solidFill>
                <a:latin typeface="微软雅黑" panose="020B0503020204020204" charset="-122"/>
                <a:ea typeface="微软雅黑" panose="020B0503020204020204" charset="-122"/>
              </a:rPr>
              <a:t>在整个算法中</a:t>
            </a:r>
            <a:r>
              <a:rPr lang="en-US" altLang="zh-CN" sz="2000" b="1" dirty="0">
                <a:solidFill>
                  <a:srgbClr val="000000"/>
                </a:solidFill>
                <a:latin typeface="微软雅黑" panose="020B0503020204020204" charset="-122"/>
                <a:ea typeface="微软雅黑" panose="020B0503020204020204" charset="-122"/>
              </a:rPr>
              <a:t>p</a:t>
            </a:r>
            <a:r>
              <a:rPr lang="zh-CN" altLang="zh-CN" sz="2000" b="1" dirty="0">
                <a:solidFill>
                  <a:srgbClr val="000000"/>
                </a:solidFill>
                <a:latin typeface="微软雅黑" panose="020B0503020204020204" charset="-122"/>
                <a:ea typeface="微软雅黑" panose="020B0503020204020204" charset="-122"/>
              </a:rPr>
              <a:t>总是指向当前访问的结点，</a:t>
            </a:r>
            <a:r>
              <a:rPr lang="en-US" altLang="zh-CN" sz="2000" b="1" dirty="0">
                <a:solidFill>
                  <a:srgbClr val="000000"/>
                </a:solidFill>
                <a:latin typeface="微软雅黑" panose="020B0503020204020204" charset="-122"/>
                <a:ea typeface="微软雅黑" panose="020B0503020204020204" charset="-122"/>
              </a:rPr>
              <a:t>pre</a:t>
            </a:r>
            <a:r>
              <a:rPr lang="zh-CN" altLang="zh-CN" sz="2000" b="1" dirty="0">
                <a:solidFill>
                  <a:srgbClr val="000000"/>
                </a:solidFill>
                <a:latin typeface="微软雅黑" panose="020B0503020204020204" charset="-122"/>
                <a:ea typeface="微软雅黑" panose="020B0503020204020204" charset="-122"/>
              </a:rPr>
              <a:t>指向其前驱结点</a:t>
            </a:r>
            <a:r>
              <a:rPr lang="zh-CN" altLang="en-US" sz="2000" b="1" dirty="0">
                <a:solidFill>
                  <a:srgbClr val="000000"/>
                </a:solidFill>
                <a:latin typeface="微软雅黑" panose="020B0503020204020204" charset="-122"/>
                <a:ea typeface="微软雅黑" panose="020B0503020204020204" charset="-122"/>
              </a:rPr>
              <a:t>。</a:t>
            </a:r>
          </a:p>
        </p:txBody>
      </p:sp>
      <p:sp>
        <p:nvSpPr>
          <p:cNvPr id="66" name="文本框 65"/>
          <p:cNvSpPr txBox="1"/>
          <p:nvPr/>
        </p:nvSpPr>
        <p:spPr>
          <a:xfrm>
            <a:off x="1053074" y="178558"/>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1000"/>
                                        <p:tgtEl>
                                          <p:spTgt spid="67"/>
                                        </p:tgtEl>
                                      </p:cBhvr>
                                    </p:animEffect>
                                    <p:anim calcmode="lin" valueType="num">
                                      <p:cBhvr>
                                        <p:cTn id="18" dur="1000" fill="hold"/>
                                        <p:tgtEl>
                                          <p:spTgt spid="67"/>
                                        </p:tgtEl>
                                        <p:attrNameLst>
                                          <p:attrName>ppt_x</p:attrName>
                                        </p:attrNameLst>
                                      </p:cBhvr>
                                      <p:tavLst>
                                        <p:tav tm="0">
                                          <p:val>
                                            <p:strVal val="#ppt_x"/>
                                          </p:val>
                                        </p:tav>
                                        <p:tav tm="100000">
                                          <p:val>
                                            <p:strVal val="#ppt_x"/>
                                          </p:val>
                                        </p:tav>
                                      </p:tavLst>
                                    </p:anim>
                                    <p:anim calcmode="lin" valueType="num">
                                      <p:cBhvr>
                                        <p:cTn id="19" dur="1000" fill="hold"/>
                                        <p:tgtEl>
                                          <p:spTgt spid="6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81280" y="762000"/>
            <a:ext cx="12192000" cy="51181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6" name="矩形 5"/>
          <p:cNvSpPr/>
          <p:nvPr>
            <p:custDataLst>
              <p:tags r:id="rId3"/>
            </p:custDataLst>
          </p:nvPr>
        </p:nvSpPr>
        <p:spPr>
          <a:xfrm>
            <a:off x="1523964" y="6400684"/>
            <a:ext cx="9144073" cy="76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7" name="图片 3"/>
          <p:cNvPicPr>
            <a:picLocks noChangeAspect="1"/>
          </p:cNvPicPr>
          <p:nvPr>
            <p:custDataLst>
              <p:tags r:id="rId4"/>
            </p:custDataLst>
          </p:nvPr>
        </p:nvPicPr>
        <p:blipFill rotWithShape="1">
          <a:blip r:embed="rId26"/>
          <a:srcRect t="17964" b="17964"/>
          <a:stretch>
            <a:fillRect/>
          </a:stretch>
        </p:blipFill>
        <p:spPr>
          <a:xfrm>
            <a:off x="1407124" y="762006"/>
            <a:ext cx="9353613" cy="5333873"/>
          </a:xfrm>
          <a:custGeom>
            <a:avLst/>
            <a:gdLst/>
            <a:ahLst/>
            <a:cxnLst>
              <a:cxn ang="3">
                <a:pos x="hc" y="t"/>
              </a:cxn>
              <a:cxn ang="cd2">
                <a:pos x="l" y="vc"/>
              </a:cxn>
              <a:cxn ang="cd4">
                <a:pos x="hc" y="b"/>
              </a:cxn>
              <a:cxn ang="0">
                <a:pos x="r" y="vc"/>
              </a:cxn>
            </a:cxnLst>
            <a:rect l="l" t="t" r="r" b="b"/>
            <a:pathLst>
              <a:path w="14400" h="7920">
                <a:moveTo>
                  <a:pt x="0" y="0"/>
                </a:moveTo>
                <a:lnTo>
                  <a:pt x="14400" y="0"/>
                </a:lnTo>
                <a:lnTo>
                  <a:pt x="14400" y="7920"/>
                </a:lnTo>
                <a:lnTo>
                  <a:pt x="0" y="7920"/>
                </a:lnTo>
                <a:lnTo>
                  <a:pt x="0" y="0"/>
                </a:lnTo>
                <a:close/>
              </a:path>
            </a:pathLst>
          </a:custGeom>
        </p:spPr>
      </p:pic>
      <p:sp>
        <p:nvSpPr>
          <p:cNvPr id="5" name="文本框 41"/>
          <p:cNvSpPr txBox="1"/>
          <p:nvPr>
            <p:custDataLst>
              <p:tags r:id="rId5"/>
            </p:custDataLst>
          </p:nvPr>
        </p:nvSpPr>
        <p:spPr>
          <a:xfrm>
            <a:off x="1229604" y="198243"/>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grpSp>
        <p:nvGrpSpPr>
          <p:cNvPr id="2" name="组合 1"/>
          <p:cNvGrpSpPr/>
          <p:nvPr/>
        </p:nvGrpSpPr>
        <p:grpSpPr>
          <a:xfrm>
            <a:off x="4827270" y="1526540"/>
            <a:ext cx="5214620" cy="3079115"/>
            <a:chOff x="4037" y="3884"/>
            <a:chExt cx="8212" cy="4849"/>
          </a:xfrm>
        </p:grpSpPr>
        <p:grpSp>
          <p:nvGrpSpPr>
            <p:cNvPr id="3" name="组合 2"/>
            <p:cNvGrpSpPr/>
            <p:nvPr/>
          </p:nvGrpSpPr>
          <p:grpSpPr>
            <a:xfrm>
              <a:off x="4037" y="7709"/>
              <a:ext cx="8213" cy="1025"/>
              <a:chOff x="1366824" y="3919541"/>
              <a:chExt cx="5214974" cy="650881"/>
            </a:xfrm>
          </p:grpSpPr>
          <p:sp>
            <p:nvSpPr>
              <p:cNvPr id="4" name="TextBox 2"/>
              <p:cNvSpPr txBox="1"/>
              <p:nvPr/>
            </p:nvSpPr>
            <p:spPr>
              <a:xfrm>
                <a:off x="1366824" y="3919541"/>
                <a:ext cx="5214974" cy="398784"/>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中序序列：</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D  G   B  A   E   C  F</a:t>
                </a:r>
              </a:p>
            </p:txBody>
          </p:sp>
          <p:sp>
            <p:nvSpPr>
              <p:cNvPr id="8" name="任意多边形 4"/>
              <p:cNvSpPr/>
              <p:nvPr>
                <p:custDataLst>
                  <p:tags r:id="rId19"/>
                </p:custDataLst>
              </p:nvPr>
            </p:nvSpPr>
            <p:spPr>
              <a:xfrm>
                <a:off x="2862259" y="4238645"/>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sp>
            <p:nvSpPr>
              <p:cNvPr id="18" name="任意多边形 6"/>
              <p:cNvSpPr/>
              <p:nvPr>
                <p:custDataLst>
                  <p:tags r:id="rId20"/>
                </p:custDataLst>
              </p:nvPr>
            </p:nvSpPr>
            <p:spPr>
              <a:xfrm>
                <a:off x="3319454" y="4230706"/>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sp>
            <p:nvSpPr>
              <p:cNvPr id="19" name="任意多边形 7"/>
              <p:cNvSpPr/>
              <p:nvPr>
                <p:custDataLst>
                  <p:tags r:id="rId21"/>
                </p:custDataLst>
              </p:nvPr>
            </p:nvSpPr>
            <p:spPr>
              <a:xfrm>
                <a:off x="3786182" y="4214818"/>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sp>
            <p:nvSpPr>
              <p:cNvPr id="20" name="任意多边形 8"/>
              <p:cNvSpPr/>
              <p:nvPr>
                <p:custDataLst>
                  <p:tags r:id="rId22"/>
                </p:custDataLst>
              </p:nvPr>
            </p:nvSpPr>
            <p:spPr>
              <a:xfrm>
                <a:off x="4329128" y="4205293"/>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sp>
            <p:nvSpPr>
              <p:cNvPr id="21" name="任意多边形 9"/>
              <p:cNvSpPr/>
              <p:nvPr>
                <p:custDataLst>
                  <p:tags r:id="rId23"/>
                </p:custDataLst>
              </p:nvPr>
            </p:nvSpPr>
            <p:spPr>
              <a:xfrm>
                <a:off x="4810135" y="4205293"/>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sp>
            <p:nvSpPr>
              <p:cNvPr id="22" name="任意多边形 10"/>
              <p:cNvSpPr/>
              <p:nvPr>
                <p:custDataLst>
                  <p:tags r:id="rId24"/>
                </p:custDataLst>
              </p:nvPr>
            </p:nvSpPr>
            <p:spPr>
              <a:xfrm>
                <a:off x="5286379" y="4205293"/>
                <a:ext cx="376249" cy="331777"/>
              </a:xfrm>
              <a:custGeom>
                <a:avLst/>
                <a:gdLst>
                  <a:gd name="connsiteX0" fmla="*/ 0 w 438150"/>
                  <a:gd name="connsiteY0" fmla="*/ 38100 h 327025"/>
                  <a:gd name="connsiteX1" fmla="*/ 171450 w 438150"/>
                  <a:gd name="connsiteY1" fmla="*/ 295275 h 327025"/>
                  <a:gd name="connsiteX2" fmla="*/ 361950 w 438150"/>
                  <a:gd name="connsiteY2" fmla="*/ 228600 h 327025"/>
                  <a:gd name="connsiteX3" fmla="*/ 438150 w 438150"/>
                  <a:gd name="connsiteY3" fmla="*/ 0 h 327025"/>
                  <a:gd name="connsiteX0-1" fmla="*/ 0 w 376249"/>
                  <a:gd name="connsiteY0-2" fmla="*/ 9511 h 331790"/>
                  <a:gd name="connsiteX1-3" fmla="*/ 109549 w 376249"/>
                  <a:gd name="connsiteY1-4" fmla="*/ 295275 h 331790"/>
                  <a:gd name="connsiteX2-5" fmla="*/ 300049 w 376249"/>
                  <a:gd name="connsiteY2-6" fmla="*/ 228600 h 331790"/>
                  <a:gd name="connsiteX3-7" fmla="*/ 376249 w 376249"/>
                  <a:gd name="connsiteY3-8" fmla="*/ 0 h 331790"/>
                  <a:gd name="connsiteX0-9" fmla="*/ 0 w 376249"/>
                  <a:gd name="connsiteY0-10" fmla="*/ 9511 h 331777"/>
                  <a:gd name="connsiteX1-11" fmla="*/ 142876 w 376249"/>
                  <a:gd name="connsiteY1-12" fmla="*/ 295262 h 331777"/>
                  <a:gd name="connsiteX2-13" fmla="*/ 300049 w 376249"/>
                  <a:gd name="connsiteY2-14" fmla="*/ 228600 h 331777"/>
                  <a:gd name="connsiteX3-15" fmla="*/ 376249 w 376249"/>
                  <a:gd name="connsiteY3-16" fmla="*/ 0 h 331777"/>
                </a:gdLst>
                <a:ahLst/>
                <a:cxnLst>
                  <a:cxn ang="0">
                    <a:pos x="connsiteX0-1" y="connsiteY0-2"/>
                  </a:cxn>
                  <a:cxn ang="0">
                    <a:pos x="connsiteX1-3" y="connsiteY1-4"/>
                  </a:cxn>
                  <a:cxn ang="0">
                    <a:pos x="connsiteX2-5" y="connsiteY2-6"/>
                  </a:cxn>
                  <a:cxn ang="0">
                    <a:pos x="connsiteX3-7" y="connsiteY3-8"/>
                  </a:cxn>
                </a:cxnLst>
                <a:rect l="l" t="t" r="r" b="b"/>
                <a:pathLst>
                  <a:path w="376249" h="331777">
                    <a:moveTo>
                      <a:pt x="0" y="9511"/>
                    </a:moveTo>
                    <a:cubicBezTo>
                      <a:pt x="55562" y="122223"/>
                      <a:pt x="92868" y="258747"/>
                      <a:pt x="142876" y="295262"/>
                    </a:cubicBezTo>
                    <a:cubicBezTo>
                      <a:pt x="192884" y="331777"/>
                      <a:pt x="261154" y="277810"/>
                      <a:pt x="300049" y="228600"/>
                    </a:cubicBezTo>
                    <a:cubicBezTo>
                      <a:pt x="338945" y="179390"/>
                      <a:pt x="360374" y="89694"/>
                      <a:pt x="376249" y="0"/>
                    </a:cubicBezTo>
                  </a:path>
                </a:pathLst>
              </a:cu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a:solidFill>
                    <a:schemeClr val="dk1"/>
                  </a:solidFill>
                </a:endParaRPr>
              </a:p>
            </p:txBody>
          </p:sp>
        </p:grpSp>
        <p:grpSp>
          <p:nvGrpSpPr>
            <p:cNvPr id="24" name="组合 23"/>
            <p:cNvGrpSpPr/>
            <p:nvPr/>
          </p:nvGrpSpPr>
          <p:grpSpPr>
            <a:xfrm>
              <a:off x="5724" y="3884"/>
              <a:ext cx="2992" cy="3032"/>
              <a:chOff x="1150124" y="3032607"/>
              <a:chExt cx="1900083" cy="1925032"/>
            </a:xfrm>
          </p:grpSpPr>
          <p:sp>
            <p:nvSpPr>
              <p:cNvPr id="25" name="Line 34"/>
              <p:cNvSpPr>
                <a:spLocks noChangeShapeType="1"/>
              </p:cNvSpPr>
              <p:nvPr>
                <p:custDataLst>
                  <p:tags r:id="rId6"/>
                </p:custDataLst>
              </p:nvPr>
            </p:nvSpPr>
            <p:spPr bwMode="auto">
              <a:xfrm>
                <a:off x="2214546" y="3286124"/>
                <a:ext cx="201626" cy="25531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Freeform 45"/>
              <p:cNvSpPr/>
              <p:nvPr>
                <p:custDataLst>
                  <p:tags r:id="rId7"/>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Line 44"/>
              <p:cNvSpPr>
                <a:spLocks noChangeShapeType="1"/>
              </p:cNvSpPr>
              <p:nvPr>
                <p:custDataLst>
                  <p:tags r:id="rId8"/>
                </p:custDataLst>
              </p:nvPr>
            </p:nvSpPr>
            <p:spPr bwMode="auto">
              <a:xfrm>
                <a:off x="1369024" y="4327825"/>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Freeform 43"/>
              <p:cNvSpPr/>
              <p:nvPr>
                <p:custDataLst>
                  <p:tags r:id="rId9"/>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Line 42"/>
              <p:cNvSpPr>
                <a:spLocks noChangeShapeType="1"/>
              </p:cNvSpPr>
              <p:nvPr>
                <p:custDataLst>
                  <p:tags r:id="rId10"/>
                </p:custDataLst>
              </p:nvPr>
            </p:nvSpPr>
            <p:spPr bwMode="auto">
              <a:xfrm flipH="1">
                <a:off x="1296653" y="3705059"/>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Line 41"/>
              <p:cNvSpPr>
                <a:spLocks noChangeShapeType="1"/>
              </p:cNvSpPr>
              <p:nvPr>
                <p:custDataLst>
                  <p:tags r:id="rId11"/>
                </p:custDataLst>
              </p:nvPr>
            </p:nvSpPr>
            <p:spPr bwMode="auto">
              <a:xfrm flipH="1">
                <a:off x="1632598" y="3155105"/>
                <a:ext cx="477114" cy="40946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Oval 40"/>
              <p:cNvSpPr>
                <a:spLocks noChangeArrowheads="1"/>
              </p:cNvSpPr>
              <p:nvPr>
                <p:custDataLst>
                  <p:tags r:id="rId12"/>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32" name="Oval 39"/>
              <p:cNvSpPr>
                <a:spLocks noChangeArrowheads="1"/>
              </p:cNvSpPr>
              <p:nvPr>
                <p:custDataLst>
                  <p:tags r:id="rId13"/>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33" name="Oval 38"/>
              <p:cNvSpPr>
                <a:spLocks noChangeArrowheads="1"/>
              </p:cNvSpPr>
              <p:nvPr>
                <p:custDataLst>
                  <p:tags r:id="rId14"/>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34" name="Oval 37"/>
              <p:cNvSpPr>
                <a:spLocks noChangeArrowheads="1"/>
              </p:cNvSpPr>
              <p:nvPr>
                <p:custDataLst>
                  <p:tags r:id="rId15"/>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35" name="Oval 36"/>
              <p:cNvSpPr>
                <a:spLocks noChangeArrowheads="1"/>
              </p:cNvSpPr>
              <p:nvPr>
                <p:custDataLst>
                  <p:tags r:id="rId16"/>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36" name="Oval 35"/>
              <p:cNvSpPr>
                <a:spLocks noChangeArrowheads="1"/>
              </p:cNvSpPr>
              <p:nvPr>
                <p:custDataLst>
                  <p:tags r:id="rId17"/>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37" name="Oval 33"/>
              <p:cNvSpPr>
                <a:spLocks noChangeArrowheads="1"/>
              </p:cNvSpPr>
              <p:nvPr>
                <p:custDataLst>
                  <p:tags r:id="rId18"/>
                </p:custDataLst>
              </p:nvPr>
            </p:nvSpPr>
            <p:spPr bwMode="auto">
              <a:xfrm>
                <a:off x="1568268" y="463363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gr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bwMode="auto">
          <a:xfrm>
            <a:off x="12573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rgbClr val="FFFFFF"/>
              </a:solidFill>
              <a:effectLst/>
              <a:latin typeface="Times New Roman" pitchFamily="18" charset="0"/>
              <a:ea typeface="仿宋_GB2312" charset="-122"/>
            </a:endParaRPr>
          </a:p>
        </p:txBody>
      </p:sp>
      <p:sp>
        <p:nvSpPr>
          <p:cNvPr id="125954" name="TextBox 2"/>
          <p:cNvSpPr txBox="1">
            <a:spLocks noChangeArrowheads="1"/>
          </p:cNvSpPr>
          <p:nvPr>
            <p:custDataLst>
              <p:tags r:id="rId3"/>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2800">
              <a:solidFill>
                <a:srgbClr val="6D6F71"/>
              </a:solidFill>
              <a:ea typeface="仿宋_GB2312" pitchFamily="49" charset="-122"/>
            </a:endParaRPr>
          </a:p>
          <a:p>
            <a:pPr fontAlgn="base">
              <a:lnSpc>
                <a:spcPct val="100000"/>
              </a:lnSpc>
              <a:spcBef>
                <a:spcPct val="20000"/>
              </a:spcBef>
              <a:spcAft>
                <a:spcPct val="0"/>
              </a:spcAft>
              <a:buClrTx/>
              <a:buSzPct val="100000"/>
              <a:buNone/>
            </a:pPr>
            <a:r>
              <a:rPr lang="zh-CN" altLang="en-US" sz="2800">
                <a:solidFill>
                  <a:srgbClr val="6D6F71"/>
                </a:solidFill>
                <a:ea typeface="仿宋_GB2312" pitchFamily="49" charset="-122"/>
              </a:rPr>
              <a:t> 若</a:t>
            </a:r>
            <a:r>
              <a:rPr lang="en-US" altLang="zh-CN" sz="2800">
                <a:solidFill>
                  <a:srgbClr val="6D6F71"/>
                </a:solidFill>
                <a:ea typeface="仿宋_GB2312" pitchFamily="49" charset="-122"/>
              </a:rPr>
              <a:t>X</a:t>
            </a:r>
            <a:r>
              <a:rPr lang="zh-CN" altLang="en-US" sz="2800">
                <a:solidFill>
                  <a:srgbClr val="6D6F71"/>
                </a:solidFill>
                <a:ea typeface="仿宋_GB2312" pitchFamily="49" charset="-122"/>
              </a:rPr>
              <a:t>是后序线索二叉树中的叶结点，且</a:t>
            </a:r>
            <a:r>
              <a:rPr lang="en-US" altLang="zh-CN" sz="2800">
                <a:solidFill>
                  <a:srgbClr val="6D6F71"/>
                </a:solidFill>
                <a:ea typeface="仿宋_GB2312" pitchFamily="49" charset="-122"/>
              </a:rPr>
              <a:t>X</a:t>
            </a:r>
            <a:r>
              <a:rPr lang="zh-CN" altLang="en-US" sz="2800">
                <a:solidFill>
                  <a:srgbClr val="6D6F71"/>
                </a:solidFill>
                <a:ea typeface="仿宋_GB2312" pitchFamily="49" charset="-122"/>
              </a:rPr>
              <a:t>存在左兄弟结点</a:t>
            </a:r>
            <a:r>
              <a:rPr lang="en-US" altLang="zh-CN" sz="2800">
                <a:solidFill>
                  <a:srgbClr val="6D6F71"/>
                </a:solidFill>
                <a:ea typeface="仿宋_GB2312" pitchFamily="49" charset="-122"/>
              </a:rPr>
              <a:t>Y</a:t>
            </a:r>
            <a:r>
              <a:rPr lang="zh-CN" altLang="en-US" sz="2800">
                <a:solidFill>
                  <a:srgbClr val="6D6F71"/>
                </a:solidFill>
                <a:ea typeface="仿宋_GB2312" pitchFamily="49" charset="-122"/>
              </a:rPr>
              <a:t>，则</a:t>
            </a:r>
            <a:r>
              <a:rPr lang="en-US" altLang="zh-CN" sz="2800">
                <a:solidFill>
                  <a:srgbClr val="6D6F71"/>
                </a:solidFill>
                <a:ea typeface="仿宋_GB2312" pitchFamily="49" charset="-122"/>
              </a:rPr>
              <a:t>X</a:t>
            </a:r>
            <a:r>
              <a:rPr lang="zh-CN" altLang="en-US" sz="2800">
                <a:solidFill>
                  <a:srgbClr val="6D6F71"/>
                </a:solidFill>
                <a:ea typeface="仿宋_GB2312" pitchFamily="49" charset="-122"/>
              </a:rPr>
              <a:t>的右线索指向的是</a:t>
            </a:r>
          </a:p>
        </p:txBody>
      </p:sp>
      <p:sp>
        <p:nvSpPr>
          <p:cNvPr id="125955" name="TextBox 3"/>
          <p:cNvSpPr txBox="1">
            <a:spLocks noChangeArrowheads="1"/>
          </p:cNvSpPr>
          <p:nvPr>
            <p:custDataLst>
              <p:tags r:id="rId4"/>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a:solidFill>
                  <a:srgbClr val="6D6F71"/>
                </a:solidFill>
                <a:ea typeface="仿宋_GB2312" pitchFamily="49" charset="-122"/>
              </a:rPr>
              <a:t>X</a:t>
            </a:r>
            <a:r>
              <a:rPr lang="zh-CN" altLang="en-US">
                <a:solidFill>
                  <a:srgbClr val="6D6F71"/>
                </a:solidFill>
                <a:ea typeface="仿宋_GB2312" pitchFamily="49" charset="-122"/>
              </a:rPr>
              <a:t>的父结点</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25956" name="TextBox 4"/>
          <p:cNvSpPr txBox="1">
            <a:spLocks noChangeArrowheads="1"/>
          </p:cNvSpPr>
          <p:nvPr>
            <p:custDataLst>
              <p:tags r:id="rId5"/>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以</a:t>
            </a:r>
            <a:r>
              <a:rPr lang="en-US" altLang="zh-CN">
                <a:solidFill>
                  <a:srgbClr val="6D6F71"/>
                </a:solidFill>
                <a:ea typeface="仿宋_GB2312" pitchFamily="49" charset="-122"/>
              </a:rPr>
              <a:t>Y</a:t>
            </a:r>
            <a:r>
              <a:rPr lang="zh-CN" altLang="en-US">
                <a:solidFill>
                  <a:srgbClr val="6D6F71"/>
                </a:solidFill>
                <a:ea typeface="仿宋_GB2312" pitchFamily="49" charset="-122"/>
              </a:rPr>
              <a:t>为根的子树的最左下结点</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25957" name="TextBox 5"/>
          <p:cNvSpPr txBox="1">
            <a:spLocks noChangeArrowheads="1"/>
          </p:cNvSpPr>
          <p:nvPr>
            <p:custDataLst>
              <p:tags r:id="rId6"/>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a:solidFill>
                  <a:srgbClr val="6D6F71"/>
                </a:solidFill>
                <a:ea typeface="仿宋_GB2312" pitchFamily="49" charset="-122"/>
              </a:rPr>
              <a:t>X</a:t>
            </a:r>
            <a:r>
              <a:rPr lang="zh-CN" altLang="en-US">
                <a:solidFill>
                  <a:srgbClr val="6D6F71"/>
                </a:solidFill>
                <a:ea typeface="仿宋_GB2312" pitchFamily="49" charset="-122"/>
              </a:rPr>
              <a:t>的左兄弟结点</a:t>
            </a:r>
            <a:r>
              <a:rPr lang="en-US" altLang="zh-CN">
                <a:solidFill>
                  <a:srgbClr val="6D6F71"/>
                </a:solidFill>
                <a:ea typeface="仿宋_GB2312" pitchFamily="49" charset="-122"/>
              </a:rPr>
              <a:t>Y</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25958" name="TextBox 6"/>
          <p:cNvSpPr txBox="1">
            <a:spLocks noChangeArrowheads="1"/>
          </p:cNvSpPr>
          <p:nvPr>
            <p:custDataLst>
              <p:tags r:id="rId7"/>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以</a:t>
            </a:r>
            <a:r>
              <a:rPr lang="en-US" altLang="zh-CN">
                <a:solidFill>
                  <a:srgbClr val="6D6F71"/>
                </a:solidFill>
                <a:ea typeface="仿宋_GB2312" pitchFamily="49" charset="-122"/>
              </a:rPr>
              <a:t>Y</a:t>
            </a:r>
            <a:r>
              <a:rPr lang="zh-CN" altLang="en-US">
                <a:solidFill>
                  <a:srgbClr val="6D6F71"/>
                </a:solidFill>
                <a:ea typeface="仿宋_GB2312" pitchFamily="49" charset="-122"/>
              </a:rPr>
              <a:t>为根的子树的最右下结点</a:t>
            </a:r>
            <a:endParaRPr lang="zh-CN" altLang="en-US" b="1">
              <a:solidFill>
                <a:srgbClr val="000000"/>
              </a:solidFill>
              <a:latin typeface="Microsoft Yahei" pitchFamily="34" charset="-122"/>
              <a:ea typeface="Microsoft Yahei" pitchFamily="34" charset="-122"/>
              <a:sym typeface="Microsoft Yahei" pitchFamily="34" charset="-122"/>
            </a:endParaRPr>
          </a:p>
        </p:txBody>
      </p:sp>
      <p:sp>
        <p:nvSpPr>
          <p:cNvPr id="125959" name="椭圆 7"/>
          <p:cNvSpPr>
            <a:spLocks noChangeAspect="1"/>
          </p:cNvSpPr>
          <p:nvPr>
            <p:custDataLst>
              <p:tags r:id="rId8"/>
            </p:custDataLst>
          </p:nvPr>
        </p:nvSpPr>
        <p:spPr bwMode="auto">
          <a:xfrm>
            <a:off x="2638425" y="28495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25960" name="椭圆 8"/>
          <p:cNvSpPr>
            <a:spLocks noChangeAspect="1"/>
          </p:cNvSpPr>
          <p:nvPr>
            <p:custDataLst>
              <p:tags r:id="rId9"/>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25961" name="椭圆 9"/>
          <p:cNvSpPr>
            <a:spLocks noChangeAspect="1"/>
          </p:cNvSpPr>
          <p:nvPr>
            <p:custDataLst>
              <p:tags r:id="rId10"/>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25962" name="椭圆 10"/>
          <p:cNvSpPr>
            <a:spLocks noChangeAspect="1"/>
          </p:cNvSpPr>
          <p:nvPr>
            <p:custDataLst>
              <p:tags r:id="rId11"/>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25963" name="圆角矩形 11"/>
          <p:cNvSpPr>
            <a:spLocks noChangeArrowheads="1"/>
          </p:cNvSpPr>
          <p:nvPr>
            <p:custDataLst>
              <p:tags r:id="rId12"/>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125971" name="组合 16"/>
          <p:cNvGrpSpPr>
            <a:grpSpLocks/>
          </p:cNvGrpSpPr>
          <p:nvPr>
            <p:custDataLst>
              <p:tags r:id="rId13"/>
            </p:custDataLst>
          </p:nvPr>
        </p:nvGrpSpPr>
        <p:grpSpPr bwMode="auto">
          <a:xfrm>
            <a:off x="0" y="0"/>
            <a:ext cx="9144000" cy="635000"/>
            <a:chOff x="-1524000" y="0"/>
            <a:chExt cx="9144000" cy="635000"/>
          </a:xfrm>
        </p:grpSpPr>
        <p:sp>
          <p:nvSpPr>
            <p:cNvPr id="125973" name="TitleBackground"/>
            <p:cNvSpPr>
              <a:spLocks noChangeArrowheads="1"/>
            </p:cNvSpPr>
            <p:nvPr>
              <p:custDataLst>
                <p:tags r:id="rId21"/>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25974" name="ColorBlock"/>
            <p:cNvSpPr>
              <a:spLocks noChangeArrowheads="1"/>
            </p:cNvSpPr>
            <p:nvPr>
              <p:custDataLst>
                <p:tags r:id="rId22"/>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25975" name="TypeText"/>
            <p:cNvSpPr txBox="1">
              <a:spLocks noChangeArrowheads="1"/>
            </p:cNvSpPr>
            <p:nvPr>
              <p:custDataLst>
                <p:tags r:id="rId23"/>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125976" name="TipText"/>
            <p:cNvSpPr txBox="1">
              <a:spLocks noChangeArrowheads="1"/>
            </p:cNvSpPr>
            <p:nvPr>
              <p:custDataLst>
                <p:tags r:id="rId24"/>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20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sp>
        <p:nvSpPr>
          <p:cNvPr id="7" name="文本框 6"/>
          <p:cNvSpPr txBox="1"/>
          <p:nvPr>
            <p:custDataLst>
              <p:tags r:id="rId1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15"/>
            </p:custDataLst>
          </p:nvPr>
        </p:nvSpPr>
        <p:spPr>
          <a:xfrm>
            <a:off x="12827000" y="1270000"/>
            <a:ext cx="3332480" cy="2246769"/>
          </a:xfrm>
          <a:prstGeom prst="rect">
            <a:avLst/>
          </a:prstGeom>
          <a:noFill/>
        </p:spPr>
        <p:txBody>
          <a:bodyPr vert="horz" rtlCol="0" anchor="t" anchorCtr="0">
            <a:spAutoFit/>
          </a:bodyPr>
          <a:lstStyle/>
          <a:p>
            <a:r>
              <a:rPr lang="zh-CN" altLang="en-US"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解析：根据后续线索二叉树的定义，</a:t>
            </a:r>
            <a:r>
              <a:rPr lang="en-US" altLang="zh-CN"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lang="zh-CN" altLang="en-US"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结点为叶子结点且有左兄弟，那么这个结点为右孩子结点，利用后续遍历的方式可知</a:t>
            </a:r>
            <a:r>
              <a:rPr lang="en-US" altLang="zh-CN"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lang="zh-CN" altLang="en-US"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结点的后继是其父结点，即其右线索指向的是父结点。</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 name="组合 5"/>
          <p:cNvGrpSpPr/>
          <p:nvPr>
            <p:custDataLst>
              <p:tags r:id="rId16"/>
            </p:custDataLst>
          </p:nvPr>
        </p:nvGrpSpPr>
        <p:grpSpPr>
          <a:xfrm>
            <a:off x="12585700" y="0"/>
            <a:ext cx="3815080" cy="647700"/>
            <a:chOff x="12585700" y="0"/>
            <a:chExt cx="3815080" cy="647700"/>
          </a:xfrm>
        </p:grpSpPr>
        <p:sp>
          <p:nvSpPr>
            <p:cNvPr id="3" name="RemarkBack"/>
            <p:cNvSpPr/>
            <p:nvPr>
              <p:custDataLst>
                <p:tags r:id="rId18"/>
              </p:custDataLst>
            </p:nvPr>
          </p:nvSpPr>
          <p:spPr bwMode="auto">
            <a:xfrm>
              <a:off x="12585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仿宋_GB2312" charset="-122"/>
              </a:endParaRPr>
            </a:p>
          </p:txBody>
        </p:sp>
        <p:sp>
          <p:nvSpPr>
            <p:cNvPr id="4" name="RemarkBlock"/>
            <p:cNvSpPr/>
            <p:nvPr>
              <p:custDataLst>
                <p:tags r:id="rId19"/>
              </p:custDataLst>
            </p:nvPr>
          </p:nvSpPr>
          <p:spPr bwMode="auto">
            <a:xfrm>
              <a:off x="12585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仿宋_GB2312" charset="-122"/>
              </a:endParaRPr>
            </a:p>
          </p:txBody>
        </p:sp>
        <p:sp>
          <p:nvSpPr>
            <p:cNvPr id="5" name="RemarkTitleText"/>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125972" name="图片 1"/>
          <p:cNvPicPr>
            <a:picLocks/>
          </p:cNvPicPr>
          <p:nvPr>
            <p:custDataLst>
              <p:tags r:id="rId17"/>
            </p:custDataLst>
          </p:nvPr>
        </p:nvPicPr>
        <p:blipFill>
          <a:blip r:embed="rId26">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0203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826598" y="2211312"/>
            <a:ext cx="3365402" cy="4646688"/>
          </a:xfrm>
          <a:prstGeom prst="rect">
            <a:avLst/>
          </a:prstGeom>
        </p:spPr>
      </p:pic>
      <p:sp>
        <p:nvSpPr>
          <p:cNvPr id="27" name="矩形 26"/>
          <p:cNvSpPr/>
          <p:nvPr>
            <p:custDataLst>
              <p:tags r:id="rId1"/>
            </p:custDataLst>
          </p:nvPr>
        </p:nvSpPr>
        <p:spPr>
          <a:xfrm>
            <a:off x="200101" y="935140"/>
            <a:ext cx="8715436" cy="5738458"/>
          </a:xfrm>
          <a:prstGeom prst="rect">
            <a:avLst/>
          </a:prstGeom>
          <a:no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TextBox 5"/>
          <p:cNvSpPr txBox="1"/>
          <p:nvPr>
            <p:custDataLst>
              <p:tags r:id="rId2"/>
            </p:custDataLst>
          </p:nvPr>
        </p:nvSpPr>
        <p:spPr>
          <a:xfrm>
            <a:off x="200101" y="935140"/>
            <a:ext cx="8715436" cy="5026660"/>
          </a:xfrm>
          <a:prstGeom prst="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def _Thread(</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rPr>
              <a:t>对以</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p</a:t>
            </a:r>
            <a:r>
              <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rPr>
              <a:t>为根结点的二叉树进行中序线索化</a:t>
            </a: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if p!=None:</a:t>
            </a:r>
            <a:endPar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endParaRPr>
          </a:p>
          <a:p>
            <a:pPr algn="l">
              <a:lnSpc>
                <a:spcPct val="2000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self._Thread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p.lchild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左子树线索化</a:t>
            </a:r>
          </a:p>
          <a:p>
            <a:pPr algn="l">
              <a:lnSpc>
                <a:spcPct val="2000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if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p.lchild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==None: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结点</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p</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的左指针为空</a:t>
            </a: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p.lchild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给结点</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p</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添加前驱线索</a:t>
            </a: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p.ltag</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=1</a:t>
            </a:r>
            <a:endPar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else: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p.ltag</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=0</a:t>
            </a:r>
            <a:endPar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if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self.pre.rchild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==None: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结点</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pre</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的右指针为空</a:t>
            </a: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self.pre.rchild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=p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给结点</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pre</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添加后继线索</a:t>
            </a: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self.pre.rtag</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=1</a:t>
            </a:r>
            <a:endPar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else: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self.pre.rtag</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=0;</a:t>
            </a:r>
            <a:endParaRPr lang="zh-CN" altLang="zh-CN" sz="1800" dirty="0">
              <a:solidFill>
                <a:schemeClr val="tx1"/>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self.pre</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=p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置</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p</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结点为下一次访问结点的前驱结点</a:t>
            </a:r>
          </a:p>
          <a:p>
            <a:pPr algn="l">
              <a:lnSpc>
                <a:spcPct val="200000"/>
              </a:lnSpc>
              <a:spcBef>
                <a:spcPts val="0"/>
              </a:spcBef>
            </a:pP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self._Thread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chemeClr val="tx1"/>
                </a:solidFill>
                <a:latin typeface="微软雅黑" panose="020B0503020204020204" charset="-122"/>
                <a:ea typeface="微软雅黑" panose="020B0503020204020204" charset="-122"/>
                <a:cs typeface="Consolas" panose="020B0609020204030204" pitchFamily="49" charset="0"/>
              </a:rPr>
              <a:t>p.rchild</a:t>
            </a:r>
            <a:r>
              <a:rPr lang="en-US" altLang="zh-CN" sz="1800" dirty="0">
                <a:solidFill>
                  <a:schemeClr val="tx1"/>
                </a:solidFill>
                <a:latin typeface="微软雅黑" panose="020B0503020204020204" charset="-122"/>
                <a:ea typeface="微软雅黑" panose="020B0503020204020204" charset="-122"/>
                <a:cs typeface="Consolas" panose="020B0609020204030204" pitchFamily="49" charset="0"/>
              </a:rPr>
              <a:t>)	    </a:t>
            </a:r>
            <a:r>
              <a:rPr lang="en-US" altLang="zh-CN"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dirty="0">
                <a:solidFill>
                  <a:schemeClr val="tx1"/>
                </a:solidFill>
                <a:latin typeface="微软雅黑" panose="020B0503020204020204" charset="-122"/>
                <a:ea typeface="微软雅黑" panose="020B0503020204020204" charset="-122"/>
                <a:cs typeface="Consolas" panose="020B0609020204030204" pitchFamily="49" charset="0"/>
              </a:rPr>
              <a:t>右子树线索化</a:t>
            </a:r>
          </a:p>
        </p:txBody>
      </p:sp>
      <p:grpSp>
        <p:nvGrpSpPr>
          <p:cNvPr id="3" name="组合 2"/>
          <p:cNvGrpSpPr/>
          <p:nvPr/>
        </p:nvGrpSpPr>
        <p:grpSpPr>
          <a:xfrm>
            <a:off x="914481" y="2292462"/>
            <a:ext cx="7783830" cy="4285149"/>
            <a:chOff x="1214414" y="1857364"/>
            <a:chExt cx="7783830" cy="4285149"/>
          </a:xfrm>
        </p:grpSpPr>
        <p:sp>
          <p:nvSpPr>
            <p:cNvPr id="18" name="矩形 17"/>
            <p:cNvSpPr/>
            <p:nvPr/>
          </p:nvSpPr>
          <p:spPr>
            <a:xfrm>
              <a:off x="1214414" y="1857364"/>
              <a:ext cx="7783830" cy="2929255"/>
            </a:xfrm>
            <a:prstGeom prst="rect">
              <a:avLst/>
            </a:pr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TextBox 7"/>
            <p:cNvSpPr txBox="1"/>
            <p:nvPr>
              <p:custDataLst>
                <p:tags r:id="rId3"/>
              </p:custDataLst>
            </p:nvPr>
          </p:nvSpPr>
          <p:spPr>
            <a:xfrm>
              <a:off x="4572000" y="5435758"/>
              <a:ext cx="3500462" cy="706755"/>
            </a:xfrm>
            <a:prstGeom prst="rect">
              <a:avLst/>
            </a:prstGeom>
            <a:solidFill>
              <a:schemeClr val="lt1"/>
            </a:solidFill>
            <a:ln>
              <a:solidFill>
                <a:schemeClr val="accent6">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ts val="2400"/>
                </a:lnSpc>
                <a:spcBef>
                  <a:spcPts val="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建立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pre</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p</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之间的线索：相当于中序遍历中访问结点</a:t>
              </a:r>
            </a:p>
          </p:txBody>
        </p:sp>
        <p:cxnSp>
          <p:nvCxnSpPr>
            <p:cNvPr id="20" name="直接连接符 19"/>
            <p:cNvCxnSpPr/>
            <p:nvPr>
              <p:custDataLst>
                <p:tags r:id="rId4"/>
              </p:custDataLst>
            </p:nvPr>
          </p:nvCxnSpPr>
          <p:spPr>
            <a:xfrm>
              <a:off x="6656537" y="4786322"/>
              <a:ext cx="0" cy="649436"/>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31" name="文本框 30"/>
          <p:cNvSpPr txBox="1"/>
          <p:nvPr/>
        </p:nvSpPr>
        <p:spPr>
          <a:xfrm>
            <a:off x="1053074" y="178558"/>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wipe(up)">
                                      <p:cBhvr>
                                        <p:cTn id="18" dur="500"/>
                                        <p:tgtEl>
                                          <p:spTgt spid="2">
                                            <p:txEl>
                                              <p:pRg st="0" end="0"/>
                                            </p:txEl>
                                          </p:spTgt>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wipe(up)">
                                      <p:cBhvr>
                                        <p:cTn id="22" dur="500"/>
                                        <p:tgtEl>
                                          <p:spTgt spid="2">
                                            <p:txEl>
                                              <p:pRg st="1" end="1"/>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up)">
                                      <p:cBhvr>
                                        <p:cTn id="26" dur="500"/>
                                        <p:tgtEl>
                                          <p:spTgt spid="2">
                                            <p:txEl>
                                              <p:pRg st="2" end="2"/>
                                            </p:txEl>
                                          </p:spTgt>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up)">
                                      <p:cBhvr>
                                        <p:cTn id="30" dur="500"/>
                                        <p:tgtEl>
                                          <p:spTgt spid="2">
                                            <p:txEl>
                                              <p:pRg st="3" end="3"/>
                                            </p:txEl>
                                          </p:spTgt>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wipe(up)">
                                      <p:cBhvr>
                                        <p:cTn id="34" dur="500"/>
                                        <p:tgtEl>
                                          <p:spTgt spid="2">
                                            <p:txEl>
                                              <p:pRg st="4" end="4"/>
                                            </p:txEl>
                                          </p:spTgt>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wipe(up)">
                                      <p:cBhvr>
                                        <p:cTn id="38" dur="500"/>
                                        <p:tgtEl>
                                          <p:spTgt spid="2">
                                            <p:txEl>
                                              <p:pRg st="5" end="5"/>
                                            </p:txEl>
                                          </p:spTgt>
                                        </p:tgtEl>
                                      </p:cBhvr>
                                    </p:animEffect>
                                  </p:childTnLst>
                                </p:cTn>
                              </p:par>
                            </p:childTnLst>
                          </p:cTn>
                        </p:par>
                        <p:par>
                          <p:cTn id="39" fill="hold">
                            <p:stCondLst>
                              <p:cond delay="4000"/>
                            </p:stCondLst>
                            <p:childTnLst>
                              <p:par>
                                <p:cTn id="40" presetID="22" presetClass="entr" presetSubtype="1" fill="hold" nodeType="after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wipe(up)">
                                      <p:cBhvr>
                                        <p:cTn id="42" dur="500"/>
                                        <p:tgtEl>
                                          <p:spTgt spid="2">
                                            <p:txEl>
                                              <p:pRg st="6" end="6"/>
                                            </p:txEl>
                                          </p:spTgt>
                                        </p:tgtEl>
                                      </p:cBhvr>
                                    </p:animEffect>
                                  </p:childTnLst>
                                </p:cTn>
                              </p:par>
                            </p:childTnLst>
                          </p:cTn>
                        </p:par>
                        <p:par>
                          <p:cTn id="43" fill="hold">
                            <p:stCondLst>
                              <p:cond delay="4500"/>
                            </p:stCondLst>
                            <p:childTnLst>
                              <p:par>
                                <p:cTn id="44" presetID="22" presetClass="entr" presetSubtype="1" fill="hold" nodeType="after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wipe(up)">
                                      <p:cBhvr>
                                        <p:cTn id="46" dur="500"/>
                                        <p:tgtEl>
                                          <p:spTgt spid="2">
                                            <p:txEl>
                                              <p:pRg st="7" end="7"/>
                                            </p:txEl>
                                          </p:spTgt>
                                        </p:tgtEl>
                                      </p:cBhvr>
                                    </p:animEffect>
                                  </p:childTnLst>
                                </p:cTn>
                              </p:par>
                            </p:childTnLst>
                          </p:cTn>
                        </p:par>
                        <p:par>
                          <p:cTn id="47" fill="hold">
                            <p:stCondLst>
                              <p:cond delay="5000"/>
                            </p:stCondLst>
                            <p:childTnLst>
                              <p:par>
                                <p:cTn id="48" presetID="22" presetClass="entr" presetSubtype="1" fill="hold" nodeType="afterEffect">
                                  <p:stCondLst>
                                    <p:cond delay="0"/>
                                  </p:stCondLst>
                                  <p:childTnLst>
                                    <p:set>
                                      <p:cBhvr>
                                        <p:cTn id="49" dur="1" fill="hold">
                                          <p:stCondLst>
                                            <p:cond delay="0"/>
                                          </p:stCondLst>
                                        </p:cTn>
                                        <p:tgtEl>
                                          <p:spTgt spid="2">
                                            <p:txEl>
                                              <p:pRg st="8" end="8"/>
                                            </p:txEl>
                                          </p:spTgt>
                                        </p:tgtEl>
                                        <p:attrNameLst>
                                          <p:attrName>style.visibility</p:attrName>
                                        </p:attrNameLst>
                                      </p:cBhvr>
                                      <p:to>
                                        <p:strVal val="visible"/>
                                      </p:to>
                                    </p:set>
                                    <p:animEffect transition="in" filter="wipe(up)">
                                      <p:cBhvr>
                                        <p:cTn id="50" dur="500"/>
                                        <p:tgtEl>
                                          <p:spTgt spid="2">
                                            <p:txEl>
                                              <p:pRg st="8" end="8"/>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
                                            <p:txEl>
                                              <p:pRg st="9" end="9"/>
                                            </p:txEl>
                                          </p:spTgt>
                                        </p:tgtEl>
                                        <p:attrNameLst>
                                          <p:attrName>style.visibility</p:attrName>
                                        </p:attrNameLst>
                                      </p:cBhvr>
                                      <p:to>
                                        <p:strVal val="visible"/>
                                      </p:to>
                                    </p:set>
                                    <p:animEffect transition="in" filter="wipe(up)">
                                      <p:cBhvr>
                                        <p:cTn id="54" dur="500"/>
                                        <p:tgtEl>
                                          <p:spTgt spid="2">
                                            <p:txEl>
                                              <p:pRg st="9" end="9"/>
                                            </p:txEl>
                                          </p:spTgt>
                                        </p:tgtEl>
                                      </p:cBhvr>
                                    </p:animEffect>
                                  </p:childTnLst>
                                </p:cTn>
                              </p:par>
                            </p:childTnLst>
                          </p:cTn>
                        </p:par>
                        <p:par>
                          <p:cTn id="55" fill="hold">
                            <p:stCondLst>
                              <p:cond delay="6000"/>
                            </p:stCondLst>
                            <p:childTnLst>
                              <p:par>
                                <p:cTn id="56" presetID="22" presetClass="entr" presetSubtype="1" fill="hold" nodeType="afterEffect">
                                  <p:stCondLst>
                                    <p:cond delay="0"/>
                                  </p:stCondLst>
                                  <p:childTnLst>
                                    <p:set>
                                      <p:cBhvr>
                                        <p:cTn id="57" dur="1" fill="hold">
                                          <p:stCondLst>
                                            <p:cond delay="0"/>
                                          </p:stCondLst>
                                        </p:cTn>
                                        <p:tgtEl>
                                          <p:spTgt spid="2">
                                            <p:txEl>
                                              <p:pRg st="10" end="10"/>
                                            </p:txEl>
                                          </p:spTgt>
                                        </p:tgtEl>
                                        <p:attrNameLst>
                                          <p:attrName>style.visibility</p:attrName>
                                        </p:attrNameLst>
                                      </p:cBhvr>
                                      <p:to>
                                        <p:strVal val="visible"/>
                                      </p:to>
                                    </p:set>
                                    <p:animEffect transition="in" filter="wipe(up)">
                                      <p:cBhvr>
                                        <p:cTn id="58" dur="500"/>
                                        <p:tgtEl>
                                          <p:spTgt spid="2">
                                            <p:txEl>
                                              <p:pRg st="10" end="10"/>
                                            </p:txEl>
                                          </p:spTgt>
                                        </p:tgtEl>
                                      </p:cBhvr>
                                    </p:animEffect>
                                  </p:childTnLst>
                                </p:cTn>
                              </p:par>
                            </p:childTnLst>
                          </p:cTn>
                        </p:par>
                        <p:par>
                          <p:cTn id="59" fill="hold">
                            <p:stCondLst>
                              <p:cond delay="6500"/>
                            </p:stCondLst>
                            <p:childTnLst>
                              <p:par>
                                <p:cTn id="60" presetID="22" presetClass="entr" presetSubtype="1" fill="hold" nodeType="after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wipe(up)">
                                      <p:cBhvr>
                                        <p:cTn id="62" dur="500"/>
                                        <p:tgtEl>
                                          <p:spTgt spid="2">
                                            <p:txEl>
                                              <p:pRg st="11" end="11"/>
                                            </p:txEl>
                                          </p:spTgt>
                                        </p:tgtEl>
                                      </p:cBhvr>
                                    </p:animEffect>
                                  </p:childTnLst>
                                </p:cTn>
                              </p:par>
                            </p:childTnLst>
                          </p:cTn>
                        </p:par>
                        <p:par>
                          <p:cTn id="63" fill="hold">
                            <p:stCondLst>
                              <p:cond delay="7000"/>
                            </p:stCondLst>
                            <p:childTnLst>
                              <p:par>
                                <p:cTn id="64" presetID="22" presetClass="entr" presetSubtype="1" fill="hold" nodeType="afterEffect">
                                  <p:stCondLst>
                                    <p:cond delay="0"/>
                                  </p:stCondLst>
                                  <p:childTnLst>
                                    <p:set>
                                      <p:cBhvr>
                                        <p:cTn id="65" dur="1" fill="hold">
                                          <p:stCondLst>
                                            <p:cond delay="0"/>
                                          </p:stCondLst>
                                        </p:cTn>
                                        <p:tgtEl>
                                          <p:spTgt spid="2">
                                            <p:txEl>
                                              <p:pRg st="12" end="12"/>
                                            </p:txEl>
                                          </p:spTgt>
                                        </p:tgtEl>
                                        <p:attrNameLst>
                                          <p:attrName>style.visibility</p:attrName>
                                        </p:attrNameLst>
                                      </p:cBhvr>
                                      <p:to>
                                        <p:strVal val="visible"/>
                                      </p:to>
                                    </p:set>
                                    <p:animEffect transition="in" filter="wipe(up)">
                                      <p:cBhvr>
                                        <p:cTn id="66" dur="500"/>
                                        <p:tgtEl>
                                          <p:spTgt spid="2">
                                            <p:txEl>
                                              <p:pRg st="12" end="12"/>
                                            </p:txEl>
                                          </p:spTgt>
                                        </p:tgtEl>
                                      </p:cBhvr>
                                    </p:animEffect>
                                  </p:childTnLst>
                                </p:cTn>
                              </p:par>
                            </p:childTnLst>
                          </p:cTn>
                        </p:par>
                        <p:par>
                          <p:cTn id="67" fill="hold">
                            <p:stCondLst>
                              <p:cond delay="7500"/>
                            </p:stCondLst>
                            <p:childTnLst>
                              <p:par>
                                <p:cTn id="68" presetID="16" presetClass="entr" presetSubtype="21"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barn(inVertical)">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custDataLst>
              <p:tags r:id="rId1"/>
            </p:custDataLst>
          </p:nvPr>
        </p:nvSpPr>
        <p:spPr>
          <a:xfrm>
            <a:off x="916723" y="1910250"/>
            <a:ext cx="8215370" cy="17799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600"/>
              </a:lnSpc>
              <a:spcBef>
                <a:spcPts val="600"/>
              </a:spcBef>
            </a:pPr>
            <a:r>
              <a:rPr lang="zh-CN" altLang="zh-CN"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1</a:t>
            </a:r>
            <a:r>
              <a:rPr lang="zh-CN" altLang="zh-CN" sz="2000" dirty="0">
                <a:solidFill>
                  <a:srgbClr val="000000"/>
                </a:solidFill>
                <a:latin typeface="微软雅黑" panose="020B0503020204020204" charset="-122"/>
                <a:ea typeface="微软雅黑" panose="020B0503020204020204" charset="-122"/>
              </a:rPr>
              <a:t>）求中序序列的</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开始结点</a:t>
            </a:r>
            <a:r>
              <a:rPr lang="zh-CN" altLang="zh-CN" sz="2000" dirty="0">
                <a:solidFill>
                  <a:srgbClr val="000000"/>
                </a:solidFill>
                <a:latin typeface="微软雅黑" panose="020B0503020204020204" charset="-122"/>
                <a:ea typeface="微软雅黑" panose="020B0503020204020204" charset="-122"/>
              </a:rPr>
              <a:t>：实际上该结点就是根结点的最左下结点。</a:t>
            </a:r>
          </a:p>
          <a:p>
            <a:pPr algn="l">
              <a:lnSpc>
                <a:spcPts val="2600"/>
              </a:lnSpc>
              <a:spcBef>
                <a:spcPts val="600"/>
              </a:spcBef>
            </a:pPr>
            <a:r>
              <a:rPr lang="zh-CN" altLang="zh-CN"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2</a:t>
            </a:r>
            <a:r>
              <a:rPr lang="zh-CN" altLang="zh-CN" sz="2000" dirty="0">
                <a:solidFill>
                  <a:srgbClr val="000000"/>
                </a:solidFill>
                <a:latin typeface="微软雅黑" panose="020B0503020204020204" charset="-122"/>
                <a:ea typeface="微软雅黑" panose="020B0503020204020204" charset="-122"/>
              </a:rPr>
              <a:t>）对于一个结点</a:t>
            </a:r>
            <a:r>
              <a:rPr lang="en-US" altLang="zh-CN" sz="2000" dirty="0">
                <a:solidFill>
                  <a:srgbClr val="000000"/>
                </a:solidFill>
                <a:latin typeface="微软雅黑" panose="020B0503020204020204" charset="-122"/>
                <a:ea typeface="微软雅黑" panose="020B0503020204020204" charset="-122"/>
              </a:rPr>
              <a:t>p</a:t>
            </a:r>
            <a:r>
              <a:rPr lang="zh-CN" altLang="zh-CN" sz="2000" dirty="0">
                <a:solidFill>
                  <a:srgbClr val="000000"/>
                </a:solidFill>
                <a:latin typeface="微软雅黑" panose="020B0503020204020204" charset="-122"/>
                <a:ea typeface="微软雅黑" panose="020B0503020204020204" charset="-122"/>
              </a:rPr>
              <a:t>，求其</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后继结点</a:t>
            </a:r>
            <a:r>
              <a:rPr lang="zh-CN" altLang="zh-CN" sz="2000" dirty="0">
                <a:solidFill>
                  <a:srgbClr val="000000"/>
                </a:solidFill>
                <a:latin typeface="微软雅黑" panose="020B0503020204020204" charset="-122"/>
                <a:ea typeface="微软雅黑" panose="020B0503020204020204" charset="-122"/>
              </a:rPr>
              <a:t>的过程是：</a:t>
            </a:r>
          </a:p>
          <a:p>
            <a:pPr algn="l">
              <a:lnSpc>
                <a:spcPts val="26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2000" dirty="0">
                <a:solidFill>
                  <a:srgbClr val="000000"/>
                </a:solidFill>
                <a:latin typeface="微软雅黑" panose="020B0503020204020204" charset="-122"/>
                <a:ea typeface="微软雅黑" panose="020B0503020204020204" charset="-122"/>
              </a:rPr>
              <a:t>① 如果</a:t>
            </a:r>
            <a:r>
              <a:rPr lang="en-US" altLang="zh-CN" sz="2000" dirty="0">
                <a:solidFill>
                  <a:srgbClr val="000000"/>
                </a:solidFill>
                <a:latin typeface="微软雅黑" panose="020B0503020204020204" charset="-122"/>
                <a:ea typeface="微软雅黑" panose="020B0503020204020204" charset="-122"/>
              </a:rPr>
              <a:t>p</a:t>
            </a:r>
            <a:r>
              <a:rPr lang="zh-CN" altLang="zh-CN" sz="2000" dirty="0">
                <a:solidFill>
                  <a:srgbClr val="000000"/>
                </a:solidFill>
                <a:latin typeface="微软雅黑" panose="020B0503020204020204" charset="-122"/>
                <a:ea typeface="微软雅黑" panose="020B0503020204020204" charset="-122"/>
              </a:rPr>
              <a:t>结点的</a:t>
            </a:r>
            <a:r>
              <a:rPr lang="en-US" altLang="zh-CN" sz="2000" dirty="0" err="1">
                <a:solidFill>
                  <a:srgbClr val="000000"/>
                </a:solidFill>
                <a:latin typeface="微软雅黑" panose="020B0503020204020204" charset="-122"/>
                <a:ea typeface="微软雅黑" panose="020B0503020204020204" charset="-122"/>
              </a:rPr>
              <a:t>rchild</a:t>
            </a:r>
            <a:r>
              <a:rPr lang="zh-CN" altLang="zh-CN" sz="2000" dirty="0">
                <a:solidFill>
                  <a:srgbClr val="000000"/>
                </a:solidFill>
                <a:latin typeface="微软雅黑" panose="020B0503020204020204" charset="-122"/>
                <a:ea typeface="微软雅黑" panose="020B0503020204020204" charset="-122"/>
              </a:rPr>
              <a:t>指针为线索，则</a:t>
            </a:r>
            <a:r>
              <a:rPr lang="en-US" altLang="zh-CN" sz="2000" dirty="0" err="1">
                <a:solidFill>
                  <a:srgbClr val="000000"/>
                </a:solidFill>
                <a:latin typeface="微软雅黑" panose="020B0503020204020204" charset="-122"/>
                <a:ea typeface="微软雅黑" panose="020B0503020204020204" charset="-122"/>
              </a:rPr>
              <a:t>rchild</a:t>
            </a:r>
            <a:r>
              <a:rPr lang="zh-CN" altLang="zh-CN" sz="2000" dirty="0">
                <a:solidFill>
                  <a:srgbClr val="000000"/>
                </a:solidFill>
                <a:latin typeface="微软雅黑" panose="020B0503020204020204" charset="-122"/>
                <a:ea typeface="微软雅黑" panose="020B0503020204020204" charset="-122"/>
              </a:rPr>
              <a:t>所指为其</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后继结点。</a:t>
            </a:r>
          </a:p>
          <a:p>
            <a:pPr algn="l">
              <a:lnSpc>
                <a:spcPts val="26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2000" dirty="0">
                <a:solidFill>
                  <a:srgbClr val="000000"/>
                </a:solidFill>
                <a:latin typeface="微软雅黑" panose="020B0503020204020204" charset="-122"/>
                <a:ea typeface="微软雅黑" panose="020B0503020204020204" charset="-122"/>
              </a:rPr>
              <a:t>② 否则</a:t>
            </a:r>
            <a:r>
              <a:rPr lang="en-US" altLang="zh-CN" sz="2000" dirty="0">
                <a:solidFill>
                  <a:srgbClr val="000000"/>
                </a:solidFill>
                <a:latin typeface="微软雅黑" panose="020B0503020204020204" charset="-122"/>
                <a:ea typeface="微软雅黑" panose="020B0503020204020204" charset="-122"/>
              </a:rPr>
              <a:t>p</a:t>
            </a:r>
            <a:r>
              <a:rPr lang="zh-CN" altLang="zh-CN" sz="2000" dirty="0">
                <a:solidFill>
                  <a:srgbClr val="000000"/>
                </a:solidFill>
                <a:latin typeface="微软雅黑" panose="020B0503020204020204" charset="-122"/>
                <a:ea typeface="微软雅黑" panose="020B0503020204020204" charset="-122"/>
              </a:rPr>
              <a:t>结点的</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后继结点</a:t>
            </a:r>
            <a:r>
              <a:rPr lang="zh-CN" altLang="zh-CN" sz="2000" dirty="0">
                <a:solidFill>
                  <a:srgbClr val="000000"/>
                </a:solidFill>
                <a:latin typeface="微软雅黑" panose="020B0503020204020204" charset="-122"/>
                <a:ea typeface="微软雅黑" panose="020B0503020204020204" charset="-122"/>
              </a:rPr>
              <a:t>是其右孩子</a:t>
            </a:r>
            <a:r>
              <a:rPr lang="en-US" altLang="zh-CN" sz="2000" dirty="0">
                <a:solidFill>
                  <a:srgbClr val="000000"/>
                </a:solidFill>
                <a:latin typeface="微软雅黑" panose="020B0503020204020204" charset="-122"/>
                <a:ea typeface="微软雅黑" panose="020B0503020204020204" charset="-122"/>
              </a:rPr>
              <a:t>q</a:t>
            </a:r>
            <a:r>
              <a:rPr lang="zh-CN" altLang="zh-CN" sz="2000" dirty="0">
                <a:solidFill>
                  <a:srgbClr val="000000"/>
                </a:solidFill>
                <a:latin typeface="微软雅黑" panose="020B0503020204020204" charset="-122"/>
                <a:ea typeface="微软雅黑" panose="020B0503020204020204" charset="-122"/>
              </a:rPr>
              <a:t>的最左下结点</a:t>
            </a:r>
            <a:r>
              <a:rPr lang="en-US" altLang="zh-CN" sz="2000" dirty="0">
                <a:solidFill>
                  <a:srgbClr val="000000"/>
                </a:solidFill>
                <a:latin typeface="微软雅黑" panose="020B0503020204020204" charset="-122"/>
                <a:ea typeface="微软雅黑" panose="020B0503020204020204" charset="-122"/>
              </a:rPr>
              <a:t>post</a:t>
            </a:r>
            <a:r>
              <a:rPr lang="zh-CN" altLang="zh-CN" sz="2000" dirty="0">
                <a:solidFill>
                  <a:srgbClr val="000000"/>
                </a:solidFill>
                <a:latin typeface="微软雅黑" panose="020B0503020204020204" charset="-122"/>
                <a:ea typeface="微软雅黑" panose="020B0503020204020204" charset="-122"/>
              </a:rPr>
              <a:t>。</a:t>
            </a:r>
          </a:p>
        </p:txBody>
      </p:sp>
      <p:grpSp>
        <p:nvGrpSpPr>
          <p:cNvPr id="3" name="组合 2"/>
          <p:cNvGrpSpPr/>
          <p:nvPr/>
        </p:nvGrpSpPr>
        <p:grpSpPr>
          <a:xfrm>
            <a:off x="945072" y="4124828"/>
            <a:ext cx="2499595" cy="2063403"/>
            <a:chOff x="528383" y="3786190"/>
            <a:chExt cx="2499595" cy="2063403"/>
          </a:xfrm>
        </p:grpSpPr>
        <p:sp>
          <p:nvSpPr>
            <p:cNvPr id="7" name="Text Box 17"/>
            <p:cNvSpPr txBox="1">
              <a:spLocks noChangeArrowheads="1"/>
            </p:cNvSpPr>
            <p:nvPr/>
          </p:nvSpPr>
          <p:spPr bwMode="auto">
            <a:xfrm>
              <a:off x="1658599" y="3786190"/>
              <a:ext cx="186775" cy="29358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dirty="0">
                  <a:solidFill>
                    <a:srgbClr val="000000"/>
                  </a:solidFill>
                  <a:latin typeface="微软雅黑" panose="020B0503020204020204" charset="-122"/>
                  <a:ea typeface="微软雅黑" panose="020B0503020204020204" charset="-122"/>
                </a:rPr>
                <a:t>b</a:t>
              </a:r>
            </a:p>
          </p:txBody>
        </p:sp>
        <p:sp>
          <p:nvSpPr>
            <p:cNvPr id="10" name="Oval 16"/>
            <p:cNvSpPr>
              <a:spLocks noChangeArrowheads="1"/>
            </p:cNvSpPr>
            <p:nvPr>
              <p:custDataLst>
                <p:tags r:id="rId14"/>
              </p:custDataLst>
            </p:nvPr>
          </p:nvSpPr>
          <p:spPr bwMode="auto">
            <a:xfrm>
              <a:off x="1935649" y="4131647"/>
              <a:ext cx="322706" cy="32367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14"/>
            <p:cNvSpPr/>
            <p:nvPr>
              <p:custDataLst>
                <p:tags r:id="rId15"/>
              </p:custDataLst>
            </p:nvPr>
          </p:nvSpPr>
          <p:spPr bwMode="auto">
            <a:xfrm>
              <a:off x="1776890" y="4371288"/>
              <a:ext cx="180549" cy="233417"/>
            </a:xfrm>
            <a:custGeom>
              <a:avLst/>
              <a:gdLst/>
              <a:ahLst/>
              <a:cxnLst>
                <a:cxn ang="0">
                  <a:pos x="174" y="0"/>
                </a:cxn>
                <a:cxn ang="0">
                  <a:pos x="0" y="225"/>
                </a:cxn>
              </a:cxnLst>
              <a:rect l="0" t="0" r="r" b="b"/>
              <a:pathLst>
                <a:path w="174" h="225">
                  <a:moveTo>
                    <a:pt x="174"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Oval 13"/>
            <p:cNvSpPr>
              <a:spLocks noChangeArrowheads="1"/>
            </p:cNvSpPr>
            <p:nvPr>
              <p:custDataLst>
                <p:tags r:id="rId16"/>
              </p:custDataLst>
            </p:nvPr>
          </p:nvSpPr>
          <p:spPr bwMode="auto">
            <a:xfrm>
              <a:off x="1578701" y="4600555"/>
              <a:ext cx="323743" cy="32367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13" name="Text Box 12"/>
            <p:cNvSpPr txBox="1">
              <a:spLocks noChangeArrowheads="1"/>
            </p:cNvSpPr>
            <p:nvPr/>
          </p:nvSpPr>
          <p:spPr bwMode="auto">
            <a:xfrm>
              <a:off x="1349383" y="5107847"/>
              <a:ext cx="187813" cy="29358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14" name="Freeform 11"/>
            <p:cNvSpPr/>
            <p:nvPr>
              <p:custDataLst>
                <p:tags r:id="rId17"/>
              </p:custDataLst>
            </p:nvPr>
          </p:nvSpPr>
          <p:spPr bwMode="auto">
            <a:xfrm>
              <a:off x="2237602" y="4367138"/>
              <a:ext cx="217904" cy="225117"/>
            </a:xfrm>
            <a:custGeom>
              <a:avLst/>
              <a:gdLst/>
              <a:ahLst/>
              <a:cxnLst>
                <a:cxn ang="0">
                  <a:pos x="0" y="0"/>
                </a:cxn>
                <a:cxn ang="0">
                  <a:pos x="210" y="217"/>
                </a:cxn>
              </a:cxnLst>
              <a:rect l="0" t="0" r="r" b="b"/>
              <a:pathLst>
                <a:path w="210" h="217">
                  <a:moveTo>
                    <a:pt x="0" y="0"/>
                  </a:moveTo>
                  <a:lnTo>
                    <a:pt x="210" y="21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10"/>
            <p:cNvSpPr/>
            <p:nvPr>
              <p:custDataLst>
                <p:tags r:id="rId18"/>
              </p:custDataLst>
            </p:nvPr>
          </p:nvSpPr>
          <p:spPr bwMode="auto">
            <a:xfrm>
              <a:off x="1484276" y="4881692"/>
              <a:ext cx="150458" cy="199182"/>
            </a:xfrm>
            <a:custGeom>
              <a:avLst/>
              <a:gdLst/>
              <a:ahLst/>
              <a:cxnLst>
                <a:cxn ang="0">
                  <a:pos x="144" y="0"/>
                </a:cxn>
                <a:cxn ang="0">
                  <a:pos x="0" y="192"/>
                </a:cxn>
              </a:cxnLst>
              <a:rect l="0" t="0" r="r" b="b"/>
              <a:pathLst>
                <a:path w="144" h="192">
                  <a:moveTo>
                    <a:pt x="144" y="0"/>
                  </a:moveTo>
                  <a:lnTo>
                    <a:pt x="0" y="19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Text Box 9"/>
            <p:cNvSpPr txBox="1">
              <a:spLocks noChangeArrowheads="1"/>
            </p:cNvSpPr>
            <p:nvPr/>
          </p:nvSpPr>
          <p:spPr bwMode="auto">
            <a:xfrm>
              <a:off x="2508425" y="4536235"/>
              <a:ext cx="185737" cy="29358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18" name="Text Box 8"/>
            <p:cNvSpPr txBox="1">
              <a:spLocks noChangeArrowheads="1"/>
            </p:cNvSpPr>
            <p:nvPr/>
          </p:nvSpPr>
          <p:spPr bwMode="auto">
            <a:xfrm>
              <a:off x="2020735" y="5078799"/>
              <a:ext cx="186775" cy="29254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19" name="Oval 7"/>
            <p:cNvSpPr>
              <a:spLocks noChangeArrowheads="1"/>
            </p:cNvSpPr>
            <p:nvPr>
              <p:custDataLst>
                <p:tags r:id="rId19"/>
              </p:custDataLst>
            </p:nvPr>
          </p:nvSpPr>
          <p:spPr bwMode="auto">
            <a:xfrm>
              <a:off x="1008000" y="5525922"/>
              <a:ext cx="323743" cy="323671"/>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20" name="Freeform 6"/>
            <p:cNvSpPr/>
            <p:nvPr>
              <p:custDataLst>
                <p:tags r:id="rId20"/>
              </p:custDataLst>
            </p:nvPr>
          </p:nvSpPr>
          <p:spPr bwMode="auto">
            <a:xfrm>
              <a:off x="1215527" y="5342301"/>
              <a:ext cx="131780" cy="185696"/>
            </a:xfrm>
            <a:custGeom>
              <a:avLst/>
              <a:gdLst/>
              <a:ahLst/>
              <a:cxnLst>
                <a:cxn ang="0">
                  <a:pos x="126" y="0"/>
                </a:cxn>
                <a:cxn ang="0">
                  <a:pos x="0" y="180"/>
                </a:cxn>
              </a:cxnLst>
              <a:rect l="0" t="0" r="r" b="b"/>
              <a:pathLst>
                <a:path w="126" h="180">
                  <a:moveTo>
                    <a:pt x="126"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Text Box 5"/>
            <p:cNvSpPr txBox="1">
              <a:spLocks noChangeArrowheads="1"/>
            </p:cNvSpPr>
            <p:nvPr/>
          </p:nvSpPr>
          <p:spPr bwMode="auto">
            <a:xfrm>
              <a:off x="528383" y="5338718"/>
              <a:ext cx="293652" cy="29358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dirty="0">
                  <a:solidFill>
                    <a:srgbClr val="000000"/>
                  </a:solidFill>
                  <a:latin typeface="微软雅黑" panose="020B0503020204020204" charset="-122"/>
                  <a:ea typeface="微软雅黑" panose="020B0503020204020204" charset="-122"/>
                </a:rPr>
                <a:t>p</a:t>
              </a:r>
            </a:p>
          </p:txBody>
        </p:sp>
        <p:sp>
          <p:nvSpPr>
            <p:cNvPr id="22" name="Freeform 3"/>
            <p:cNvSpPr/>
            <p:nvPr>
              <p:custDataLst>
                <p:tags r:id="rId21"/>
              </p:custDataLst>
            </p:nvPr>
          </p:nvSpPr>
          <p:spPr bwMode="auto">
            <a:xfrm>
              <a:off x="1867165" y="4865093"/>
              <a:ext cx="218942" cy="225117"/>
            </a:xfrm>
            <a:custGeom>
              <a:avLst/>
              <a:gdLst/>
              <a:ahLst/>
              <a:cxnLst>
                <a:cxn ang="0">
                  <a:pos x="0" y="0"/>
                </a:cxn>
                <a:cxn ang="0">
                  <a:pos x="210" y="217"/>
                </a:cxn>
              </a:cxnLst>
              <a:rect l="0" t="0" r="r" b="b"/>
              <a:pathLst>
                <a:path w="210" h="217">
                  <a:moveTo>
                    <a:pt x="0" y="0"/>
                  </a:moveTo>
                  <a:lnTo>
                    <a:pt x="210" y="21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Rectangle 2"/>
            <p:cNvSpPr>
              <a:spLocks noChangeArrowheads="1"/>
            </p:cNvSpPr>
            <p:nvPr/>
          </p:nvSpPr>
          <p:spPr bwMode="auto">
            <a:xfrm>
              <a:off x="2269767" y="3944912"/>
              <a:ext cx="758211" cy="323671"/>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dirty="0">
                  <a:solidFill>
                    <a:srgbClr val="000000"/>
                  </a:solidFill>
                  <a:latin typeface="微软雅黑" panose="020B0503020204020204" charset="-122"/>
                  <a:ea typeface="微软雅黑" panose="020B0503020204020204" charset="-122"/>
                </a:rPr>
                <a:t>根结点</a:t>
              </a:r>
            </a:p>
          </p:txBody>
        </p:sp>
        <p:cxnSp>
          <p:nvCxnSpPr>
            <p:cNvPr id="24" name="直接箭头连接符 23"/>
            <p:cNvCxnSpPr>
              <a:stCxn id="7" idx="3"/>
              <a:endCxn id="10" idx="0"/>
            </p:cNvCxnSpPr>
            <p:nvPr>
              <p:custDataLst>
                <p:tags r:id="rId22"/>
              </p:custDataLst>
            </p:nvPr>
          </p:nvCxnSpPr>
          <p:spPr>
            <a:xfrm>
              <a:off x="1845374" y="3932983"/>
              <a:ext cx="251628" cy="19866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21" idx="3"/>
              <a:endCxn id="19" idx="1"/>
            </p:cNvCxnSpPr>
            <p:nvPr>
              <p:custDataLst>
                <p:tags r:id="rId23"/>
              </p:custDataLst>
            </p:nvPr>
          </p:nvCxnSpPr>
          <p:spPr>
            <a:xfrm>
              <a:off x="822035" y="5485511"/>
              <a:ext cx="233376" cy="8781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26" name="组合 25"/>
          <p:cNvGrpSpPr/>
          <p:nvPr/>
        </p:nvGrpSpPr>
        <p:grpSpPr>
          <a:xfrm>
            <a:off x="5117277" y="3798872"/>
            <a:ext cx="3983278" cy="2912012"/>
            <a:chOff x="4700588" y="3460234"/>
            <a:chExt cx="3983278" cy="2912012"/>
          </a:xfrm>
        </p:grpSpPr>
        <p:sp>
          <p:nvSpPr>
            <p:cNvPr id="27" name="Rectangle 33"/>
            <p:cNvSpPr>
              <a:spLocks noChangeArrowheads="1"/>
            </p:cNvSpPr>
            <p:nvPr/>
          </p:nvSpPr>
          <p:spPr bwMode="auto">
            <a:xfrm>
              <a:off x="4700588" y="4157668"/>
              <a:ext cx="2483089" cy="2214578"/>
            </a:xfrm>
            <a:prstGeom prst="rect">
              <a:avLst/>
            </a:prstGeom>
            <a:solidFill>
              <a:srgbClr val="FFFFFF">
                <a:alpha val="0"/>
              </a:srgbClr>
            </a:solidFill>
            <a:ln w="19050">
              <a:solidFill>
                <a:srgbClr val="FF0000"/>
              </a:solidFill>
              <a:prstDash val="dash"/>
              <a:miter lim="800000"/>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Text Box 51"/>
            <p:cNvSpPr txBox="1">
              <a:spLocks noChangeArrowheads="1"/>
            </p:cNvSpPr>
            <p:nvPr/>
          </p:nvSpPr>
          <p:spPr bwMode="auto">
            <a:xfrm>
              <a:off x="5507102" y="3460234"/>
              <a:ext cx="189819" cy="298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dirty="0">
                  <a:solidFill>
                    <a:srgbClr val="000000"/>
                  </a:solidFill>
                  <a:latin typeface="微软雅黑" panose="020B0503020204020204" charset="-122"/>
                  <a:ea typeface="微软雅黑" panose="020B0503020204020204" charset="-122"/>
                </a:rPr>
                <a:t>p</a:t>
              </a:r>
            </a:p>
          </p:txBody>
        </p:sp>
        <p:sp>
          <p:nvSpPr>
            <p:cNvPr id="29" name="Oval 50"/>
            <p:cNvSpPr>
              <a:spLocks noChangeArrowheads="1"/>
            </p:cNvSpPr>
            <p:nvPr>
              <p:custDataLst>
                <p:tags r:id="rId4"/>
              </p:custDataLst>
            </p:nvPr>
          </p:nvSpPr>
          <p:spPr bwMode="auto">
            <a:xfrm>
              <a:off x="5783845" y="3795048"/>
              <a:ext cx="329180" cy="3281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48"/>
            <p:cNvSpPr/>
            <p:nvPr>
              <p:custDataLst>
                <p:tags r:id="rId5"/>
              </p:custDataLst>
            </p:nvPr>
          </p:nvSpPr>
          <p:spPr bwMode="auto">
            <a:xfrm>
              <a:off x="5357818" y="4000504"/>
              <a:ext cx="428627" cy="571504"/>
            </a:xfrm>
            <a:custGeom>
              <a:avLst/>
              <a:gdLst/>
              <a:ahLst/>
              <a:cxnLst>
                <a:cxn ang="0">
                  <a:pos x="135" y="0"/>
                </a:cxn>
                <a:cxn ang="0">
                  <a:pos x="0" y="105"/>
                </a:cxn>
              </a:cxnLst>
              <a:rect l="0" t="0" r="r" b="b"/>
              <a:pathLst>
                <a:path w="135" h="105">
                  <a:moveTo>
                    <a:pt x="135" y="0"/>
                  </a:moveTo>
                  <a:lnTo>
                    <a:pt x="0" y="10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Text Box 47"/>
            <p:cNvSpPr txBox="1">
              <a:spLocks noChangeArrowheads="1"/>
            </p:cNvSpPr>
            <p:nvPr/>
          </p:nvSpPr>
          <p:spPr bwMode="auto">
            <a:xfrm>
              <a:off x="5286380" y="4489444"/>
              <a:ext cx="189819" cy="296878"/>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32" name="Oval 46"/>
            <p:cNvSpPr>
              <a:spLocks noChangeArrowheads="1"/>
            </p:cNvSpPr>
            <p:nvPr>
              <p:custDataLst>
                <p:tags r:id="rId6"/>
              </p:custDataLst>
            </p:nvPr>
          </p:nvSpPr>
          <p:spPr bwMode="auto">
            <a:xfrm>
              <a:off x="6435173" y="4533423"/>
              <a:ext cx="329180" cy="3281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33" name="Text Box 44"/>
            <p:cNvSpPr txBox="1">
              <a:spLocks noChangeArrowheads="1"/>
            </p:cNvSpPr>
            <p:nvPr/>
          </p:nvSpPr>
          <p:spPr bwMode="auto">
            <a:xfrm>
              <a:off x="6826825" y="5056264"/>
              <a:ext cx="189819" cy="298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34" name="Oval 43"/>
            <p:cNvSpPr>
              <a:spLocks noChangeArrowheads="1"/>
            </p:cNvSpPr>
            <p:nvPr>
              <p:custDataLst>
                <p:tags r:id="rId7"/>
              </p:custDataLst>
            </p:nvPr>
          </p:nvSpPr>
          <p:spPr bwMode="auto">
            <a:xfrm>
              <a:off x="6029104" y="5010590"/>
              <a:ext cx="329180" cy="3281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35" name="Text Box 42"/>
            <p:cNvSpPr txBox="1">
              <a:spLocks noChangeArrowheads="1"/>
            </p:cNvSpPr>
            <p:nvPr/>
          </p:nvSpPr>
          <p:spPr bwMode="auto">
            <a:xfrm>
              <a:off x="5798438" y="5525018"/>
              <a:ext cx="188618" cy="298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p>
          </p:txBody>
        </p:sp>
        <p:sp>
          <p:nvSpPr>
            <p:cNvPr id="36" name="Oval 41"/>
            <p:cNvSpPr>
              <a:spLocks noChangeArrowheads="1"/>
            </p:cNvSpPr>
            <p:nvPr>
              <p:custDataLst>
                <p:tags r:id="rId8"/>
              </p:custDataLst>
            </p:nvPr>
          </p:nvSpPr>
          <p:spPr bwMode="auto">
            <a:xfrm>
              <a:off x="5418800" y="5986561"/>
              <a:ext cx="329180" cy="329330"/>
            </a:xfrm>
            <a:prstGeom prst="ellipse">
              <a:avLst/>
            </a:prstGeom>
            <a:solidFill>
              <a:schemeClr val="accent5"/>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a:ln>
                  <a:noFill/>
                </a:ln>
                <a:solidFill>
                  <a:srgbClr val="0000FF"/>
                </a:solidFill>
                <a:effectLst/>
                <a:latin typeface="Consolas" panose="020B0609020204030204" pitchFamily="49" charset="0"/>
                <a:ea typeface="仿宋" panose="02010609060101010101" pitchFamily="49" charset="-122"/>
                <a:cs typeface="Consolas" panose="020B0609020204030204" pitchFamily="49" charset="0"/>
              </a:endParaRPr>
            </a:p>
          </p:txBody>
        </p:sp>
        <p:sp>
          <p:nvSpPr>
            <p:cNvPr id="37" name="Freeform 40"/>
            <p:cNvSpPr/>
            <p:nvPr/>
          </p:nvSpPr>
          <p:spPr bwMode="auto">
            <a:xfrm>
              <a:off x="5934195" y="5295449"/>
              <a:ext cx="151375" cy="201925"/>
            </a:xfrm>
            <a:custGeom>
              <a:avLst/>
              <a:gdLst/>
              <a:ahLst/>
              <a:cxnLst>
                <a:cxn ang="0">
                  <a:pos x="144" y="0"/>
                </a:cxn>
                <a:cxn ang="0">
                  <a:pos x="0" y="192"/>
                </a:cxn>
              </a:cxnLst>
              <a:rect l="0" t="0" r="r" b="b"/>
              <a:pathLst>
                <a:path w="144" h="192">
                  <a:moveTo>
                    <a:pt x="144" y="0"/>
                  </a:moveTo>
                  <a:lnTo>
                    <a:pt x="0" y="192"/>
                  </a:lnTo>
                </a:path>
              </a:pathLst>
            </a:custGeom>
            <a:noFill/>
            <a:ln w="19050">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Freeform 39"/>
            <p:cNvSpPr/>
            <p:nvPr/>
          </p:nvSpPr>
          <p:spPr bwMode="auto">
            <a:xfrm>
              <a:off x="5630244" y="5800261"/>
              <a:ext cx="133354" cy="189906"/>
            </a:xfrm>
            <a:custGeom>
              <a:avLst/>
              <a:gdLst/>
              <a:ahLst/>
              <a:cxnLst>
                <a:cxn ang="0">
                  <a:pos x="126" y="0"/>
                </a:cxn>
                <a:cxn ang="0">
                  <a:pos x="0" y="180"/>
                </a:cxn>
              </a:cxnLst>
              <a:rect l="0" t="0" r="r" b="b"/>
              <a:pathLst>
                <a:path w="126" h="180">
                  <a:moveTo>
                    <a:pt x="126" y="0"/>
                  </a:moveTo>
                  <a:lnTo>
                    <a:pt x="0" y="180"/>
                  </a:lnTo>
                </a:path>
              </a:pathLst>
            </a:custGeom>
            <a:noFill/>
            <a:ln w="19050">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Freeform 38"/>
            <p:cNvSpPr/>
            <p:nvPr/>
          </p:nvSpPr>
          <p:spPr bwMode="auto">
            <a:xfrm>
              <a:off x="6277791" y="4791839"/>
              <a:ext cx="182611" cy="236781"/>
            </a:xfrm>
            <a:custGeom>
              <a:avLst/>
              <a:gdLst/>
              <a:ahLst/>
              <a:cxnLst>
                <a:cxn ang="0">
                  <a:pos x="174" y="0"/>
                </a:cxn>
                <a:cxn ang="0">
                  <a:pos x="0" y="225"/>
                </a:cxn>
              </a:cxnLst>
              <a:rect l="0" t="0" r="r" b="b"/>
              <a:pathLst>
                <a:path w="174" h="225">
                  <a:moveTo>
                    <a:pt x="174" y="0"/>
                  </a:moveTo>
                  <a:lnTo>
                    <a:pt x="0" y="225"/>
                  </a:lnTo>
                </a:path>
              </a:pathLst>
            </a:custGeom>
            <a:noFill/>
            <a:ln w="19050">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0" name="Text Box 36"/>
            <p:cNvSpPr txBox="1">
              <a:spLocks noChangeArrowheads="1"/>
            </p:cNvSpPr>
            <p:nvPr/>
          </p:nvSpPr>
          <p:spPr bwMode="auto">
            <a:xfrm>
              <a:off x="4714876" y="5715016"/>
              <a:ext cx="538777" cy="298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dirty="0">
                  <a:solidFill>
                    <a:srgbClr val="000000"/>
                  </a:solidFill>
                  <a:latin typeface="微软雅黑" panose="020B0503020204020204" charset="-122"/>
                  <a:ea typeface="微软雅黑" panose="020B0503020204020204" charset="-122"/>
                </a:rPr>
                <a:t>post</a:t>
              </a:r>
            </a:p>
          </p:txBody>
        </p:sp>
        <p:sp>
          <p:nvSpPr>
            <p:cNvPr id="41" name="Freeform 35"/>
            <p:cNvSpPr/>
            <p:nvPr/>
          </p:nvSpPr>
          <p:spPr bwMode="auto">
            <a:xfrm>
              <a:off x="6728311" y="4797848"/>
              <a:ext cx="170597" cy="264425"/>
            </a:xfrm>
            <a:custGeom>
              <a:avLst/>
              <a:gdLst/>
              <a:ahLst/>
              <a:cxnLst>
                <a:cxn ang="0">
                  <a:pos x="0" y="0"/>
                </a:cxn>
                <a:cxn ang="0">
                  <a:pos x="162" y="252"/>
                </a:cxn>
              </a:cxnLst>
              <a:rect l="0" t="0" r="r" b="b"/>
              <a:pathLst>
                <a:path w="162" h="252">
                  <a:moveTo>
                    <a:pt x="0" y="0"/>
                  </a:moveTo>
                  <a:lnTo>
                    <a:pt x="162" y="252"/>
                  </a:lnTo>
                </a:path>
              </a:pathLst>
            </a:custGeom>
            <a:noFill/>
            <a:ln w="19050">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Text Box 34"/>
            <p:cNvSpPr txBox="1">
              <a:spLocks noChangeArrowheads="1"/>
            </p:cNvSpPr>
            <p:nvPr/>
          </p:nvSpPr>
          <p:spPr bwMode="auto">
            <a:xfrm>
              <a:off x="7283656" y="4829821"/>
              <a:ext cx="1400210" cy="938710"/>
            </a:xfrm>
            <a:prstGeom prst="rect">
              <a:avLst/>
            </a:prstGeom>
            <a:solidFill>
              <a:srgbClr val="FFFFFF"/>
            </a:solidFill>
            <a:ln w="9525">
              <a:noFill/>
              <a:miter lim="800000"/>
            </a:ln>
          </p:spPr>
          <p:txBody>
            <a:bodyPr vert="horz" wrap="square" lIns="0" tIns="0" rIns="0" bIns="0" numCol="1" anchor="t" anchorCtr="0" compatLnSpc="1"/>
            <a:lstStyle/>
            <a:p>
              <a:pPr marL="0" marR="0" lvl="0" indent="0" defTabSz="914400" rtl="0" eaLnBrk="1" fontAlgn="base" latinLnBrk="0" hangingPunct="1">
                <a:lnSpc>
                  <a:spcPct val="100000"/>
                </a:lnSpc>
                <a:spcBef>
                  <a:spcPct val="0"/>
                </a:spcBef>
                <a:spcAft>
                  <a:spcPct val="0"/>
                </a:spcAft>
                <a:buClrTx/>
                <a:buSzTx/>
                <a:buFontTx/>
                <a:buNone/>
              </a:pPr>
              <a:r>
                <a:rPr lang="en-US" altLang="zh-CN" dirty="0">
                  <a:solidFill>
                    <a:srgbClr val="000000"/>
                  </a:solidFill>
                  <a:latin typeface="微软雅黑" panose="020B0503020204020204" charset="-122"/>
                  <a:ea typeface="微软雅黑" panose="020B0503020204020204" charset="-122"/>
                </a:rPr>
                <a:t>post</a:t>
              </a:r>
              <a:r>
                <a:rPr lang="zh-CN" altLang="en-US" dirty="0">
                  <a:solidFill>
                    <a:srgbClr val="000000"/>
                  </a:solidFill>
                  <a:latin typeface="微软雅黑" panose="020B0503020204020204" charset="-122"/>
                  <a:ea typeface="微软雅黑" panose="020B0503020204020204" charset="-122"/>
                </a:rPr>
                <a:t>结点为</a:t>
              </a:r>
              <a:r>
                <a:rPr lang="en-US" altLang="zh-CN" dirty="0">
                  <a:solidFill>
                    <a:srgbClr val="000000"/>
                  </a:solidFill>
                  <a:latin typeface="微软雅黑" panose="020B0503020204020204" charset="-122"/>
                  <a:ea typeface="微软雅黑" panose="020B0503020204020204" charset="-122"/>
                </a:rPr>
                <a:t>q</a:t>
              </a:r>
              <a:r>
                <a:rPr lang="zh-CN" altLang="en-US" dirty="0">
                  <a:solidFill>
                    <a:srgbClr val="000000"/>
                  </a:solidFill>
                  <a:latin typeface="微软雅黑" panose="020B0503020204020204" charset="-122"/>
                  <a:ea typeface="微软雅黑" panose="020B0503020204020204" charset="-122"/>
                </a:rPr>
                <a:t>结点的最右下结点</a:t>
              </a:r>
            </a:p>
          </p:txBody>
        </p:sp>
        <p:sp>
          <p:nvSpPr>
            <p:cNvPr id="43" name="Line 32"/>
            <p:cNvSpPr>
              <a:spLocks noChangeShapeType="1"/>
            </p:cNvSpPr>
            <p:nvPr>
              <p:custDataLst>
                <p:tags r:id="rId9"/>
              </p:custDataLst>
            </p:nvPr>
          </p:nvSpPr>
          <p:spPr bwMode="auto">
            <a:xfrm>
              <a:off x="7139688" y="5143512"/>
              <a:ext cx="189819" cy="0"/>
            </a:xfrm>
            <a:prstGeom prst="line">
              <a:avLst/>
            </a:prstGeom>
            <a:ln w="19050">
              <a:solidFill>
                <a:schemeClr val="accent5"/>
              </a:solidFill>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4" name="Text Box 30"/>
            <p:cNvSpPr txBox="1">
              <a:spLocks noChangeArrowheads="1"/>
            </p:cNvSpPr>
            <p:nvPr/>
          </p:nvSpPr>
          <p:spPr bwMode="auto">
            <a:xfrm>
              <a:off x="6860464" y="4205295"/>
              <a:ext cx="189819" cy="296878"/>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000" dirty="0">
                  <a:solidFill>
                    <a:srgbClr val="000000"/>
                  </a:solidFill>
                  <a:latin typeface="微软雅黑" panose="020B0503020204020204" charset="-122"/>
                  <a:ea typeface="微软雅黑" panose="020B0503020204020204" charset="-122"/>
                </a:rPr>
                <a:t>q</a:t>
              </a:r>
            </a:p>
          </p:txBody>
        </p:sp>
        <p:cxnSp>
          <p:nvCxnSpPr>
            <p:cNvPr id="45" name="直接箭头连接符 44"/>
            <p:cNvCxnSpPr>
              <a:stCxn id="28" idx="3"/>
              <a:endCxn id="29" idx="1"/>
            </p:cNvCxnSpPr>
            <p:nvPr>
              <p:custDataLst>
                <p:tags r:id="rId10"/>
              </p:custDataLst>
            </p:nvPr>
          </p:nvCxnSpPr>
          <p:spPr>
            <a:xfrm>
              <a:off x="5696921" y="3609274"/>
              <a:ext cx="135131" cy="233827"/>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40" idx="3"/>
              <a:endCxn id="36" idx="1"/>
            </p:cNvCxnSpPr>
            <p:nvPr>
              <p:custDataLst>
                <p:tags r:id="rId11"/>
              </p:custDataLst>
            </p:nvPr>
          </p:nvCxnSpPr>
          <p:spPr>
            <a:xfrm>
              <a:off x="5253653" y="5864056"/>
              <a:ext cx="213354" cy="17073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44" idx="1"/>
              <a:endCxn id="32" idx="7"/>
            </p:cNvCxnSpPr>
            <p:nvPr>
              <p:custDataLst>
                <p:tags r:id="rId12"/>
              </p:custDataLst>
            </p:nvPr>
          </p:nvCxnSpPr>
          <p:spPr>
            <a:xfrm rot="10800000" flipV="1">
              <a:off x="6716146" y="4353734"/>
              <a:ext cx="144318" cy="22774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8" name="直接连接符 47"/>
            <p:cNvCxnSpPr>
              <a:stCxn id="29" idx="5"/>
              <a:endCxn id="32" idx="1"/>
            </p:cNvCxnSpPr>
            <p:nvPr>
              <p:custDataLst>
                <p:tags r:id="rId13"/>
              </p:custDataLst>
            </p:nvPr>
          </p:nvCxnSpPr>
          <p:spPr>
            <a:xfrm rot="16200000" flipH="1">
              <a:off x="6020923" y="4119018"/>
              <a:ext cx="506353" cy="418562"/>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49" name="TextBox 47"/>
          <p:cNvSpPr txBox="1"/>
          <p:nvPr/>
        </p:nvSpPr>
        <p:spPr>
          <a:xfrm>
            <a:off x="988161" y="1410184"/>
            <a:ext cx="6000792"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charset="-122"/>
                <a:ea typeface="微软雅黑" panose="020B0503020204020204" charset="-122"/>
              </a:rPr>
              <a:t>在该线索二叉树中实现中序遍历的两个步骤是：</a:t>
            </a:r>
          </a:p>
        </p:txBody>
      </p:sp>
      <p:sp>
        <p:nvSpPr>
          <p:cNvPr id="50" name="任意多边形 52"/>
          <p:cNvSpPr/>
          <p:nvPr>
            <p:custDataLst>
              <p:tags r:id="rId2"/>
            </p:custDataLst>
          </p:nvPr>
        </p:nvSpPr>
        <p:spPr>
          <a:xfrm>
            <a:off x="953265" y="2329363"/>
            <a:ext cx="2047070" cy="3486150"/>
          </a:xfrm>
          <a:custGeom>
            <a:avLst/>
            <a:gdLst>
              <a:gd name="connsiteX0" fmla="*/ 2035175 w 2035175"/>
              <a:gd name="connsiteY0" fmla="*/ 0 h 3486150"/>
              <a:gd name="connsiteX1" fmla="*/ 1787525 w 2035175"/>
              <a:gd name="connsiteY1" fmla="*/ 85725 h 3486150"/>
              <a:gd name="connsiteX2" fmla="*/ 615950 w 2035175"/>
              <a:gd name="connsiteY2" fmla="*/ 95250 h 3486150"/>
              <a:gd name="connsiteX3" fmla="*/ 330200 w 2035175"/>
              <a:gd name="connsiteY3" fmla="*/ 85725 h 3486150"/>
              <a:gd name="connsiteX4" fmla="*/ 44450 w 2035175"/>
              <a:gd name="connsiteY4" fmla="*/ 342900 h 3486150"/>
              <a:gd name="connsiteX5" fmla="*/ 82550 w 2035175"/>
              <a:gd name="connsiteY5" fmla="*/ 1476375 h 3486150"/>
              <a:gd name="connsiteX6" fmla="*/ 539750 w 2035175"/>
              <a:gd name="connsiteY6" fmla="*/ 3486150 h 3486150"/>
              <a:gd name="connsiteX0-1" fmla="*/ 2035175 w 2035175"/>
              <a:gd name="connsiteY0-2" fmla="*/ 0 h 3486150"/>
              <a:gd name="connsiteX1-3" fmla="*/ 1787525 w 2035175"/>
              <a:gd name="connsiteY1-4" fmla="*/ 85725 h 3486150"/>
              <a:gd name="connsiteX2-5" fmla="*/ 615950 w 2035175"/>
              <a:gd name="connsiteY2-6" fmla="*/ 95250 h 3486150"/>
              <a:gd name="connsiteX3-7" fmla="*/ 249211 w 2035175"/>
              <a:gd name="connsiteY3-8" fmla="*/ 152391 h 3486150"/>
              <a:gd name="connsiteX4-9" fmla="*/ 44450 w 2035175"/>
              <a:gd name="connsiteY4-10" fmla="*/ 342900 h 3486150"/>
              <a:gd name="connsiteX5-11" fmla="*/ 82550 w 2035175"/>
              <a:gd name="connsiteY5-12" fmla="*/ 1476375 h 3486150"/>
              <a:gd name="connsiteX6-13" fmla="*/ 539750 w 2035175"/>
              <a:gd name="connsiteY6-14" fmla="*/ 3486150 h 3486150"/>
              <a:gd name="connsiteX0-15" fmla="*/ 2035175 w 2035175"/>
              <a:gd name="connsiteY0-16" fmla="*/ 0 h 3486150"/>
              <a:gd name="connsiteX1-17" fmla="*/ 1787525 w 2035175"/>
              <a:gd name="connsiteY1-18" fmla="*/ 85725 h 3486150"/>
              <a:gd name="connsiteX2-19" fmla="*/ 677839 w 2035175"/>
              <a:gd name="connsiteY2-20" fmla="*/ 80953 h 3486150"/>
              <a:gd name="connsiteX3-21" fmla="*/ 249211 w 2035175"/>
              <a:gd name="connsiteY3-22" fmla="*/ 152391 h 3486150"/>
              <a:gd name="connsiteX4-23" fmla="*/ 44450 w 2035175"/>
              <a:gd name="connsiteY4-24" fmla="*/ 342900 h 3486150"/>
              <a:gd name="connsiteX5-25" fmla="*/ 82550 w 2035175"/>
              <a:gd name="connsiteY5-26" fmla="*/ 1476375 h 3486150"/>
              <a:gd name="connsiteX6-27" fmla="*/ 539750 w 2035175"/>
              <a:gd name="connsiteY6-28" fmla="*/ 3486150 h 3486150"/>
              <a:gd name="connsiteX0-29" fmla="*/ 2035175 w 2035175"/>
              <a:gd name="connsiteY0-30" fmla="*/ 0 h 3486150"/>
              <a:gd name="connsiteX1-31" fmla="*/ 1787525 w 2035175"/>
              <a:gd name="connsiteY1-32" fmla="*/ 85725 h 3486150"/>
              <a:gd name="connsiteX2-33" fmla="*/ 677839 w 2035175"/>
              <a:gd name="connsiteY2-34" fmla="*/ 80953 h 3486150"/>
              <a:gd name="connsiteX3-35" fmla="*/ 249211 w 2035175"/>
              <a:gd name="connsiteY3-36" fmla="*/ 80953 h 3486150"/>
              <a:gd name="connsiteX4-37" fmla="*/ 44450 w 2035175"/>
              <a:gd name="connsiteY4-38" fmla="*/ 342900 h 3486150"/>
              <a:gd name="connsiteX5-39" fmla="*/ 82550 w 2035175"/>
              <a:gd name="connsiteY5-40" fmla="*/ 1476375 h 3486150"/>
              <a:gd name="connsiteX6-41" fmla="*/ 539750 w 2035175"/>
              <a:gd name="connsiteY6-42" fmla="*/ 3486150 h 3486150"/>
              <a:gd name="connsiteX0-43" fmla="*/ 2035175 w 2035175"/>
              <a:gd name="connsiteY0-44" fmla="*/ 0 h 3486150"/>
              <a:gd name="connsiteX1-45" fmla="*/ 1787525 w 2035175"/>
              <a:gd name="connsiteY1-46" fmla="*/ 85725 h 3486150"/>
              <a:gd name="connsiteX2-47" fmla="*/ 677839 w 2035175"/>
              <a:gd name="connsiteY2-48" fmla="*/ 9515 h 3486150"/>
              <a:gd name="connsiteX3-49" fmla="*/ 249211 w 2035175"/>
              <a:gd name="connsiteY3-50" fmla="*/ 80953 h 3486150"/>
              <a:gd name="connsiteX4-51" fmla="*/ 44450 w 2035175"/>
              <a:gd name="connsiteY4-52" fmla="*/ 342900 h 3486150"/>
              <a:gd name="connsiteX5-53" fmla="*/ 82550 w 2035175"/>
              <a:gd name="connsiteY5-54" fmla="*/ 1476375 h 3486150"/>
              <a:gd name="connsiteX6-55" fmla="*/ 539750 w 2035175"/>
              <a:gd name="connsiteY6-56" fmla="*/ 3486150 h 3486150"/>
              <a:gd name="connsiteX0-57" fmla="*/ 2035175 w 2047070"/>
              <a:gd name="connsiteY0-58" fmla="*/ 0 h 3486150"/>
              <a:gd name="connsiteX1-59" fmla="*/ 1820847 w 2047070"/>
              <a:gd name="connsiteY1-60" fmla="*/ 80953 h 3486150"/>
              <a:gd name="connsiteX2-61" fmla="*/ 677839 w 2047070"/>
              <a:gd name="connsiteY2-62" fmla="*/ 9515 h 3486150"/>
              <a:gd name="connsiteX3-63" fmla="*/ 249211 w 2047070"/>
              <a:gd name="connsiteY3-64" fmla="*/ 80953 h 3486150"/>
              <a:gd name="connsiteX4-65" fmla="*/ 44450 w 2047070"/>
              <a:gd name="connsiteY4-66" fmla="*/ 342900 h 3486150"/>
              <a:gd name="connsiteX5-67" fmla="*/ 82550 w 2047070"/>
              <a:gd name="connsiteY5-68" fmla="*/ 1476375 h 3486150"/>
              <a:gd name="connsiteX6-69" fmla="*/ 539750 w 2047070"/>
              <a:gd name="connsiteY6-70" fmla="*/ 3486150 h 3486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47070" h="3486150">
                <a:moveTo>
                  <a:pt x="2035175" y="0"/>
                </a:moveTo>
                <a:cubicBezTo>
                  <a:pt x="2029618" y="34925"/>
                  <a:pt x="2047070" y="79367"/>
                  <a:pt x="1820847" y="80953"/>
                </a:cubicBezTo>
                <a:cubicBezTo>
                  <a:pt x="1594624" y="82539"/>
                  <a:pt x="939778" y="9515"/>
                  <a:pt x="677839" y="9515"/>
                </a:cubicBezTo>
                <a:cubicBezTo>
                  <a:pt x="415900" y="9515"/>
                  <a:pt x="354776" y="25389"/>
                  <a:pt x="249211" y="80953"/>
                </a:cubicBezTo>
                <a:cubicBezTo>
                  <a:pt x="143646" y="136517"/>
                  <a:pt x="72227" y="110330"/>
                  <a:pt x="44450" y="342900"/>
                </a:cubicBezTo>
                <a:cubicBezTo>
                  <a:pt x="16673" y="575470"/>
                  <a:pt x="0" y="952500"/>
                  <a:pt x="82550" y="1476375"/>
                </a:cubicBezTo>
                <a:cubicBezTo>
                  <a:pt x="165100" y="2000250"/>
                  <a:pt x="352425" y="2743200"/>
                  <a:pt x="539750" y="3486150"/>
                </a:cubicBezTo>
              </a:path>
            </a:pathLst>
          </a:custGeom>
          <a:ln w="19050">
            <a:solidFill>
              <a:srgbClr val="009900"/>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1" name="任意多边形 53"/>
          <p:cNvSpPr/>
          <p:nvPr>
            <p:custDataLst>
              <p:tags r:id="rId3"/>
            </p:custDataLst>
          </p:nvPr>
        </p:nvSpPr>
        <p:spPr>
          <a:xfrm>
            <a:off x="3617089" y="3567613"/>
            <a:ext cx="2324100" cy="2752725"/>
          </a:xfrm>
          <a:custGeom>
            <a:avLst/>
            <a:gdLst>
              <a:gd name="connsiteX0" fmla="*/ 0 w 2324100"/>
              <a:gd name="connsiteY0" fmla="*/ 0 h 2752725"/>
              <a:gd name="connsiteX1" fmla="*/ 638175 w 2324100"/>
              <a:gd name="connsiteY1" fmla="*/ 1276350 h 2752725"/>
              <a:gd name="connsiteX2" fmla="*/ 1962150 w 2324100"/>
              <a:gd name="connsiteY2" fmla="*/ 2162175 h 2752725"/>
              <a:gd name="connsiteX3" fmla="*/ 2324100 w 2324100"/>
              <a:gd name="connsiteY3" fmla="*/ 2752725 h 2752725"/>
            </a:gdLst>
            <a:ahLst/>
            <a:cxnLst>
              <a:cxn ang="0">
                <a:pos x="connsiteX0" y="connsiteY0"/>
              </a:cxn>
              <a:cxn ang="0">
                <a:pos x="connsiteX1" y="connsiteY1"/>
              </a:cxn>
              <a:cxn ang="0">
                <a:pos x="connsiteX2" y="connsiteY2"/>
              </a:cxn>
              <a:cxn ang="0">
                <a:pos x="connsiteX3" y="connsiteY3"/>
              </a:cxn>
            </a:cxnLst>
            <a:rect l="l" t="t" r="r" b="b"/>
            <a:pathLst>
              <a:path w="2324100" h="2752725">
                <a:moveTo>
                  <a:pt x="0" y="0"/>
                </a:moveTo>
                <a:cubicBezTo>
                  <a:pt x="155575" y="457994"/>
                  <a:pt x="311150" y="915988"/>
                  <a:pt x="638175" y="1276350"/>
                </a:cubicBezTo>
                <a:cubicBezTo>
                  <a:pt x="965200" y="1636712"/>
                  <a:pt x="1681163" y="1916113"/>
                  <a:pt x="1962150" y="2162175"/>
                </a:cubicBezTo>
                <a:cubicBezTo>
                  <a:pt x="2243138" y="2408238"/>
                  <a:pt x="2283619" y="2580481"/>
                  <a:pt x="2324100" y="2752725"/>
                </a:cubicBezTo>
              </a:path>
            </a:pathLst>
          </a:custGeom>
          <a:ln w="19050">
            <a:solidFill>
              <a:srgbClr val="009900"/>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pic>
        <p:nvPicPr>
          <p:cNvPr id="55" name="图片 54"/>
          <p:cNvPicPr>
            <a:picLocks noChangeAspect="1"/>
          </p:cNvPicPr>
          <p:nvPr/>
        </p:nvPicPr>
        <p:blipFill rotWithShape="1">
          <a:blip r:embed="rId25" cstate="print">
            <a:extLst>
              <a:ext uri="{BEBA8EAE-BF5A-486C-A8C5-ECC9F3942E4B}">
                <a14:imgProps xmlns:a14="http://schemas.microsoft.com/office/drawing/2010/main">
                  <a14:imgLayer r:embed="rId26">
                    <a14:imgEffect>
                      <a14:artisticMarker/>
                    </a14:imgEffect>
                  </a14:imgLayer>
                </a14:imgProps>
              </a:ext>
              <a:ext uri="{28A0092B-C50C-407E-A947-70E740481C1C}">
                <a14:useLocalDpi xmlns:a14="http://schemas.microsoft.com/office/drawing/2010/main" val="0"/>
              </a:ext>
            </a:extLst>
          </a:blip>
          <a:srcRect l="8509" t="7187" r="9793" b="8804"/>
          <a:stretch>
            <a:fillRect/>
          </a:stretch>
        </p:blipFill>
        <p:spPr>
          <a:xfrm flipH="1">
            <a:off x="10091570" y="4762182"/>
            <a:ext cx="2100430" cy="2095818"/>
          </a:xfrm>
          <a:prstGeom prst="rect">
            <a:avLst/>
          </a:prstGeom>
        </p:spPr>
      </p:pic>
      <p:sp>
        <p:nvSpPr>
          <p:cNvPr id="56" name="文本框 55"/>
          <p:cNvSpPr txBox="1"/>
          <p:nvPr/>
        </p:nvSpPr>
        <p:spPr>
          <a:xfrm>
            <a:off x="1053074" y="178558"/>
            <a:ext cx="2859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6.6.3 </a:t>
            </a:r>
            <a:r>
              <a:rPr lang="zh-CN" altLang="en-US" sz="2000" dirty="0">
                <a:solidFill>
                  <a:schemeClr val="accent1"/>
                </a:solidFill>
                <a:latin typeface="微软雅黑" panose="020B0503020204020204" charset="-122"/>
                <a:ea typeface="微软雅黑" panose="020B0503020204020204" charset="-122"/>
              </a:rPr>
              <a:t>遍历线索化二叉树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xEl>
                                              <p:pRg st="0" end="0"/>
                                            </p:txEl>
                                          </p:spTgt>
                                        </p:tgtEl>
                                        <p:attrNameLst>
                                          <p:attrName>style.visibility</p:attrName>
                                        </p:attrNameLst>
                                      </p:cBhvr>
                                      <p:to>
                                        <p:strVal val="visible"/>
                                      </p:to>
                                    </p:set>
                                    <p:animEffect transition="in" filter="wipe(left)">
                                      <p:cBhvr>
                                        <p:cTn id="11" dur="500"/>
                                        <p:tgtEl>
                                          <p:spTgt spid="49">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left)">
                                      <p:cBhvr>
                                        <p:cTn id="15" dur="500"/>
                                        <p:tgtEl>
                                          <p:spTgt spid="2">
                                            <p:txEl>
                                              <p:pRg st="0" end="0"/>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500"/>
                                        <p:tgtEl>
                                          <p:spTgt spid="5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wipe(left)">
                                      <p:cBhvr>
                                        <p:cTn id="29" dur="500"/>
                                        <p:tgtEl>
                                          <p:spTgt spid="2">
                                            <p:txEl>
                                              <p:pRg st="1" end="1"/>
                                            </p:txEl>
                                          </p:spTgt>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wipe(left)">
                                      <p:cBhvr>
                                        <p:cTn id="33" dur="500"/>
                                        <p:tgtEl>
                                          <p:spTgt spid="2">
                                            <p:txEl>
                                              <p:pRg st="2" end="2"/>
                                            </p:txEl>
                                          </p:spTgt>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wipe(left)">
                                      <p:cBhvr>
                                        <p:cTn id="37" dur="500"/>
                                        <p:tgtEl>
                                          <p:spTgt spid="2">
                                            <p:txEl>
                                              <p:pRg st="3" end="3"/>
                                            </p:txEl>
                                          </p:spTgt>
                                        </p:tgtEl>
                                      </p:cBhvr>
                                    </p:animEffect>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up)">
                                      <p:cBhvr>
                                        <p:cTn id="41" dur="500"/>
                                        <p:tgtEl>
                                          <p:spTgt spid="51"/>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bldLvl="0" animBg="1"/>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68963" y="1504620"/>
            <a:ext cx="11356190" cy="5206264"/>
            <a:chOff x="368963" y="1504620"/>
            <a:chExt cx="11356190" cy="5206264"/>
          </a:xfrm>
        </p:grpSpPr>
        <p:sp>
          <p:nvSpPr>
            <p:cNvPr id="6" name="矩形: 圆角 5"/>
            <p:cNvSpPr/>
            <p:nvPr>
              <p:custDataLst>
                <p:tags r:id="rId3"/>
              </p:custDataLst>
            </p:nvPr>
          </p:nvSpPr>
          <p:spPr>
            <a:xfrm>
              <a:off x="1284790" y="1724628"/>
              <a:ext cx="10440363" cy="4062714"/>
            </a:xfrm>
            <a:prstGeom prst="roundRect">
              <a:avLst>
                <a:gd name="adj" fmla="val 4131"/>
              </a:avLst>
            </a:prstGeom>
            <a:noFill/>
            <a:ln w="381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nvPicPr>
          <p:blipFill rotWithShape="1">
            <a:blip r:embed="rId5">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l="8356" t="7201" r="16867"/>
            <a:stretch>
              <a:fillRect/>
            </a:stretch>
          </p:blipFill>
          <p:spPr>
            <a:xfrm>
              <a:off x="368963" y="1504620"/>
              <a:ext cx="4715086" cy="5206264"/>
            </a:xfrm>
            <a:custGeom>
              <a:avLst/>
              <a:gdLst>
                <a:gd name="connsiteX0" fmla="*/ 0 w 4715086"/>
                <a:gd name="connsiteY0" fmla="*/ 0 h 5206264"/>
                <a:gd name="connsiteX1" fmla="*/ 4715086 w 4715086"/>
                <a:gd name="connsiteY1" fmla="*/ 0 h 5206264"/>
                <a:gd name="connsiteX2" fmla="*/ 4715086 w 4715086"/>
                <a:gd name="connsiteY2" fmla="*/ 2959495 h 5206264"/>
                <a:gd name="connsiteX3" fmla="*/ 1702906 w 4715086"/>
                <a:gd name="connsiteY3" fmla="*/ 2959495 h 5206264"/>
                <a:gd name="connsiteX4" fmla="*/ 1702906 w 4715086"/>
                <a:gd name="connsiteY4" fmla="*/ 5206264 h 5206264"/>
                <a:gd name="connsiteX5" fmla="*/ 0 w 4715086"/>
                <a:gd name="connsiteY5" fmla="*/ 5206264 h 520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086" h="5206264">
                  <a:moveTo>
                    <a:pt x="0" y="0"/>
                  </a:moveTo>
                  <a:lnTo>
                    <a:pt x="4715086" y="0"/>
                  </a:lnTo>
                  <a:lnTo>
                    <a:pt x="4715086" y="2959495"/>
                  </a:lnTo>
                  <a:lnTo>
                    <a:pt x="1702906" y="2959495"/>
                  </a:lnTo>
                  <a:lnTo>
                    <a:pt x="1702906" y="5206264"/>
                  </a:lnTo>
                  <a:lnTo>
                    <a:pt x="0" y="5206264"/>
                  </a:lnTo>
                  <a:close/>
                </a:path>
              </a:pathLst>
            </a:custGeom>
          </p:spPr>
        </p:pic>
      </p:grpSp>
      <p:sp>
        <p:nvSpPr>
          <p:cNvPr id="16" name="文本框 15"/>
          <p:cNvSpPr txBox="1"/>
          <p:nvPr/>
        </p:nvSpPr>
        <p:spPr>
          <a:xfrm>
            <a:off x="2615879" y="2343233"/>
            <a:ext cx="8930082" cy="3169285"/>
          </a:xfrm>
          <a:prstGeom prst="rect">
            <a:avLst/>
          </a:prstGeom>
          <a:noFill/>
        </p:spPr>
        <p:txBody>
          <a:bodyPr wrap="square" rtlCol="0">
            <a:spAutoFit/>
          </a:bodyPr>
          <a:lstStyle/>
          <a:p>
            <a:r>
              <a:rPr lang="en-US" altLang="zh-CN" sz="2000" dirty="0">
                <a:solidFill>
                  <a:srgbClr val="000000"/>
                </a:solidFill>
                <a:latin typeface="微软雅黑" panose="020B0503020204020204" charset="-122"/>
                <a:ea typeface="微软雅黑" panose="020B0503020204020204" charset="-122"/>
              </a:rPr>
              <a:t>def </a:t>
            </a:r>
            <a:r>
              <a:rPr lang="en-US" altLang="zh-CN" sz="2000" dirty="0" err="1">
                <a:solidFill>
                  <a:srgbClr val="000000"/>
                </a:solidFill>
                <a:latin typeface="微软雅黑" panose="020B0503020204020204" charset="-122"/>
                <a:ea typeface="微软雅黑" panose="020B0503020204020204" charset="-122"/>
              </a:rPr>
              <a:t>ThInOrder</a:t>
            </a:r>
            <a:r>
              <a:rPr lang="en-US" altLang="zh-CN" sz="2000" dirty="0">
                <a:solidFill>
                  <a:srgbClr val="000000"/>
                </a:solidFill>
                <a:latin typeface="微软雅黑" panose="020B0503020204020204" charset="-122"/>
                <a:ea typeface="微软雅黑" panose="020B0503020204020204" charset="-122"/>
              </a:rPr>
              <a:t>(self):		  		#</a:t>
            </a:r>
            <a:r>
              <a:rPr lang="zh-CN" altLang="en-US" sz="2000" dirty="0">
                <a:solidFill>
                  <a:srgbClr val="000000"/>
                </a:solidFill>
                <a:latin typeface="微软雅黑" panose="020B0503020204020204" charset="-122"/>
                <a:ea typeface="微软雅黑" panose="020B0503020204020204" charset="-122"/>
              </a:rPr>
              <a:t>中序线索二叉树的中序遍历</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p=</a:t>
            </a:r>
            <a:r>
              <a:rPr lang="en-US" altLang="zh-CN" sz="2000" dirty="0" err="1">
                <a:solidFill>
                  <a:srgbClr val="000000"/>
                </a:solidFill>
                <a:latin typeface="微软雅黑" panose="020B0503020204020204" charset="-122"/>
                <a:ea typeface="微软雅黑" panose="020B0503020204020204" charset="-122"/>
              </a:rPr>
              <a:t>self.root.lchild</a:t>
            </a:r>
            <a:r>
              <a:rPr lang="en-US" altLang="zh-CN" sz="2000" dirty="0">
                <a:solidFill>
                  <a:srgbClr val="000000"/>
                </a:solidFill>
                <a:latin typeface="微软雅黑" panose="020B0503020204020204" charset="-122"/>
                <a:ea typeface="微软雅黑" panose="020B0503020204020204" charset="-122"/>
              </a:rPr>
              <a:t>	    			#p</a:t>
            </a:r>
            <a:r>
              <a:rPr lang="zh-CN" altLang="en-US" sz="2000" dirty="0">
                <a:solidFill>
                  <a:srgbClr val="000000"/>
                </a:solidFill>
                <a:latin typeface="微软雅黑" panose="020B0503020204020204" charset="-122"/>
                <a:ea typeface="微软雅黑" panose="020B0503020204020204" charset="-122"/>
              </a:rPr>
              <a:t>指向根结点</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while p!=</a:t>
            </a:r>
            <a:r>
              <a:rPr lang="en-US" altLang="zh-CN" sz="2000" dirty="0" err="1">
                <a:solidFill>
                  <a:srgbClr val="000000"/>
                </a:solidFill>
                <a:latin typeface="微软雅黑" panose="020B0503020204020204" charset="-122"/>
                <a:ea typeface="微软雅黑" panose="020B0503020204020204" charset="-122"/>
              </a:rPr>
              <a:t>self.root</a:t>
            </a:r>
            <a:r>
              <a:rPr lang="en-US" altLang="zh-CN" sz="2000" dirty="0">
                <a:solidFill>
                  <a:srgbClr val="000000"/>
                </a:solidFill>
                <a:latin typeface="微软雅黑" panose="020B0503020204020204" charset="-122"/>
                <a:ea typeface="微软雅黑" panose="020B0503020204020204" charset="-122"/>
              </a:rPr>
              <a:t>:</a:t>
            </a:r>
          </a:p>
          <a:p>
            <a:r>
              <a:rPr lang="en-US" altLang="zh-CN" sz="2000" dirty="0">
                <a:solidFill>
                  <a:srgbClr val="000000"/>
                </a:solidFill>
                <a:latin typeface="微软雅黑" panose="020B0503020204020204" charset="-122"/>
                <a:ea typeface="微软雅黑" panose="020B0503020204020204" charset="-122"/>
              </a:rPr>
              <a:t>     while p!=</a:t>
            </a:r>
            <a:r>
              <a:rPr lang="en-US" altLang="zh-CN" sz="2000" dirty="0" err="1">
                <a:solidFill>
                  <a:srgbClr val="000000"/>
                </a:solidFill>
                <a:latin typeface="微软雅黑" panose="020B0503020204020204" charset="-122"/>
                <a:ea typeface="微软雅黑" panose="020B0503020204020204" charset="-122"/>
              </a:rPr>
              <a:t>self.root</a:t>
            </a:r>
            <a:r>
              <a:rPr lang="en-US" altLang="zh-CN" sz="2000" dirty="0">
                <a:solidFill>
                  <a:srgbClr val="000000"/>
                </a:solidFill>
                <a:latin typeface="微软雅黑" panose="020B0503020204020204" charset="-122"/>
                <a:ea typeface="微软雅黑" panose="020B0503020204020204" charset="-122"/>
              </a:rPr>
              <a:t> and </a:t>
            </a:r>
            <a:r>
              <a:rPr lang="en-US" altLang="zh-CN" sz="2000" dirty="0" err="1">
                <a:solidFill>
                  <a:srgbClr val="000000"/>
                </a:solidFill>
                <a:latin typeface="微软雅黑" panose="020B0503020204020204" charset="-122"/>
                <a:ea typeface="微软雅黑" panose="020B0503020204020204" charset="-122"/>
              </a:rPr>
              <a:t>p.ltag</a:t>
            </a:r>
            <a:r>
              <a:rPr lang="en-US" altLang="zh-CN" sz="2000" dirty="0">
                <a:solidFill>
                  <a:srgbClr val="000000"/>
                </a:solidFill>
                <a:latin typeface="微软雅黑" panose="020B0503020204020204" charset="-122"/>
                <a:ea typeface="微软雅黑" panose="020B0503020204020204" charset="-122"/>
              </a:rPr>
              <a:t>==0:	#</a:t>
            </a:r>
            <a:r>
              <a:rPr lang="zh-CN" altLang="en-US" sz="2000" dirty="0">
                <a:solidFill>
                  <a:srgbClr val="000000"/>
                </a:solidFill>
                <a:latin typeface="微软雅黑" panose="020B0503020204020204" charset="-122"/>
                <a:ea typeface="微软雅黑" panose="020B0503020204020204" charset="-122"/>
              </a:rPr>
              <a:t>找中序开始结点</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p=</a:t>
            </a:r>
            <a:r>
              <a:rPr lang="en-US" altLang="zh-CN" sz="2000" dirty="0" err="1">
                <a:solidFill>
                  <a:srgbClr val="000000"/>
                </a:solidFill>
                <a:latin typeface="微软雅黑" panose="020B0503020204020204" charset="-122"/>
                <a:ea typeface="微软雅黑" panose="020B0503020204020204" charset="-122"/>
              </a:rPr>
              <a:t>p.lchild</a:t>
            </a:r>
            <a:endParaRPr lang="en-US" altLang="zh-CN" sz="2000" dirty="0">
              <a:solidFill>
                <a:srgbClr val="000000"/>
              </a:solidFill>
              <a:latin typeface="微软雅黑" panose="020B0503020204020204" charset="-122"/>
              <a:ea typeface="微软雅黑" panose="020B0503020204020204" charset="-122"/>
            </a:endParaRPr>
          </a:p>
          <a:p>
            <a:r>
              <a:rPr lang="en-US" altLang="zh-CN" sz="2000" dirty="0">
                <a:solidFill>
                  <a:srgbClr val="000000"/>
                </a:solidFill>
                <a:latin typeface="微软雅黑" panose="020B0503020204020204" charset="-122"/>
                <a:ea typeface="微软雅黑" panose="020B0503020204020204" charset="-122"/>
              </a:rPr>
              <a:t>     print(</a:t>
            </a:r>
            <a:r>
              <a:rPr lang="en-US" altLang="zh-CN" sz="2000" dirty="0" err="1">
                <a:solidFill>
                  <a:srgbClr val="000000"/>
                </a:solidFill>
                <a:latin typeface="微软雅黑" panose="020B0503020204020204" charset="-122"/>
                <a:ea typeface="微软雅黑" panose="020B0503020204020204" charset="-122"/>
              </a:rPr>
              <a:t>p.data,end</a:t>
            </a:r>
            <a:r>
              <a:rPr lang="en-US" altLang="zh-CN" sz="2000" dirty="0">
                <a:solidFill>
                  <a:srgbClr val="000000"/>
                </a:solidFill>
                <a:latin typeface="微软雅黑" panose="020B0503020204020204" charset="-122"/>
                <a:ea typeface="微软雅黑" panose="020B0503020204020204" charset="-122"/>
              </a:rPr>
              <a:t>=' ')			#</a:t>
            </a:r>
            <a:r>
              <a:rPr lang="zh-CN" altLang="en-US" sz="2000" dirty="0">
                <a:solidFill>
                  <a:srgbClr val="000000"/>
                </a:solidFill>
                <a:latin typeface="微软雅黑" panose="020B0503020204020204" charset="-122"/>
                <a:ea typeface="微软雅黑" panose="020B0503020204020204" charset="-122"/>
              </a:rPr>
              <a:t>访问</a:t>
            </a:r>
            <a:r>
              <a:rPr lang="en-US" altLang="zh-CN" sz="2000" dirty="0">
                <a:solidFill>
                  <a:srgbClr val="000000"/>
                </a:solidFill>
                <a:latin typeface="微软雅黑" panose="020B0503020204020204" charset="-122"/>
                <a:ea typeface="微软雅黑" panose="020B0503020204020204" charset="-122"/>
              </a:rPr>
              <a:t>p</a:t>
            </a:r>
            <a:r>
              <a:rPr lang="zh-CN" altLang="en-US" sz="2000" dirty="0">
                <a:solidFill>
                  <a:srgbClr val="000000"/>
                </a:solidFill>
                <a:latin typeface="微软雅黑" panose="020B0503020204020204" charset="-122"/>
                <a:ea typeface="微软雅黑" panose="020B0503020204020204" charset="-122"/>
              </a:rPr>
              <a:t>结点</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while </a:t>
            </a:r>
            <a:r>
              <a:rPr lang="en-US" altLang="zh-CN" sz="2000" dirty="0" err="1">
                <a:solidFill>
                  <a:srgbClr val="000000"/>
                </a:solidFill>
                <a:latin typeface="微软雅黑" panose="020B0503020204020204" charset="-122"/>
                <a:ea typeface="微软雅黑" panose="020B0503020204020204" charset="-122"/>
              </a:rPr>
              <a:t>p.rtag</a:t>
            </a:r>
            <a:r>
              <a:rPr lang="en-US" altLang="zh-CN" sz="2000" dirty="0">
                <a:solidFill>
                  <a:srgbClr val="000000"/>
                </a:solidFill>
                <a:latin typeface="微软雅黑" panose="020B0503020204020204" charset="-122"/>
                <a:ea typeface="微软雅黑" panose="020B0503020204020204" charset="-122"/>
              </a:rPr>
              <a:t>==1 and </a:t>
            </a:r>
            <a:r>
              <a:rPr lang="en-US" altLang="zh-CN" sz="2000" dirty="0" err="1">
                <a:solidFill>
                  <a:srgbClr val="000000"/>
                </a:solidFill>
                <a:latin typeface="微软雅黑" panose="020B0503020204020204" charset="-122"/>
                <a:ea typeface="微软雅黑" panose="020B0503020204020204" charset="-122"/>
              </a:rPr>
              <a:t>p.rchild</a:t>
            </a:r>
            <a:r>
              <a:rPr lang="en-US" altLang="zh-CN" sz="2000" dirty="0">
                <a:solidFill>
                  <a:srgbClr val="000000"/>
                </a:solidFill>
                <a:latin typeface="微软雅黑" panose="020B0503020204020204" charset="-122"/>
                <a:ea typeface="微软雅黑" panose="020B0503020204020204" charset="-122"/>
              </a:rPr>
              <a:t>!=</a:t>
            </a:r>
            <a:r>
              <a:rPr lang="en-US" altLang="zh-CN" sz="2000" dirty="0" err="1">
                <a:solidFill>
                  <a:srgbClr val="000000"/>
                </a:solidFill>
                <a:latin typeface="微软雅黑" panose="020B0503020204020204" charset="-122"/>
                <a:ea typeface="微软雅黑" panose="020B0503020204020204" charset="-122"/>
              </a:rPr>
              <a:t>self.root</a:t>
            </a:r>
            <a:r>
              <a:rPr lang="en-US" altLang="zh-CN" sz="2000" dirty="0">
                <a:solidFill>
                  <a:srgbClr val="000000"/>
                </a:solidFill>
                <a:latin typeface="微软雅黑" panose="020B0503020204020204" charset="-122"/>
                <a:ea typeface="微软雅黑" panose="020B0503020204020204" charset="-122"/>
              </a:rPr>
              <a:t>:</a:t>
            </a:r>
          </a:p>
          <a:p>
            <a:r>
              <a:rPr lang="en-US" altLang="zh-CN" sz="2000" dirty="0">
                <a:solidFill>
                  <a:srgbClr val="000000"/>
                </a:solidFill>
                <a:latin typeface="微软雅黑" panose="020B0503020204020204" charset="-122"/>
                <a:ea typeface="微软雅黑" panose="020B0503020204020204" charset="-122"/>
              </a:rPr>
              <a:t>      	p=</a:t>
            </a:r>
            <a:r>
              <a:rPr lang="en-US" altLang="zh-CN" sz="2000" dirty="0" err="1">
                <a:solidFill>
                  <a:srgbClr val="000000"/>
                </a:solidFill>
                <a:latin typeface="微软雅黑" panose="020B0503020204020204" charset="-122"/>
                <a:ea typeface="微软雅黑" panose="020B0503020204020204" charset="-122"/>
              </a:rPr>
              <a:t>p.rchild</a:t>
            </a:r>
            <a:r>
              <a:rPr lang="en-US" altLang="zh-CN" sz="2000" dirty="0">
                <a:solidFill>
                  <a:srgbClr val="000000"/>
                </a:solidFill>
                <a:latin typeface="微软雅黑" panose="020B0503020204020204" charset="-122"/>
                <a:ea typeface="微软雅黑" panose="020B0503020204020204" charset="-122"/>
              </a:rPr>
              <a:t>				#</a:t>
            </a:r>
            <a:r>
              <a:rPr lang="zh-CN" altLang="en-US" sz="2000" dirty="0">
                <a:solidFill>
                  <a:srgbClr val="000000"/>
                </a:solidFill>
                <a:latin typeface="微软雅黑" panose="020B0503020204020204" charset="-122"/>
                <a:ea typeface="微软雅黑" panose="020B0503020204020204" charset="-122"/>
              </a:rPr>
              <a:t>如果是线索，一直找下去</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print(</a:t>
            </a:r>
            <a:r>
              <a:rPr lang="en-US" altLang="zh-CN" sz="2000" dirty="0" err="1">
                <a:solidFill>
                  <a:srgbClr val="000000"/>
                </a:solidFill>
                <a:latin typeface="微软雅黑" panose="020B0503020204020204" charset="-122"/>
                <a:ea typeface="微软雅黑" panose="020B0503020204020204" charset="-122"/>
              </a:rPr>
              <a:t>p.data,end</a:t>
            </a:r>
            <a:r>
              <a:rPr lang="en-US" altLang="zh-CN" sz="2000" dirty="0">
                <a:solidFill>
                  <a:srgbClr val="000000"/>
                </a:solidFill>
                <a:latin typeface="微软雅黑" panose="020B0503020204020204" charset="-122"/>
                <a:ea typeface="微软雅黑" panose="020B0503020204020204" charset="-122"/>
              </a:rPr>
              <a:t>=' ')			#</a:t>
            </a:r>
            <a:r>
              <a:rPr lang="zh-CN" altLang="en-US" sz="2000" dirty="0">
                <a:solidFill>
                  <a:srgbClr val="000000"/>
                </a:solidFill>
                <a:latin typeface="微软雅黑" panose="020B0503020204020204" charset="-122"/>
                <a:ea typeface="微软雅黑" panose="020B0503020204020204" charset="-122"/>
              </a:rPr>
              <a:t>访问</a:t>
            </a:r>
            <a:r>
              <a:rPr lang="en-US" altLang="zh-CN" sz="2000" dirty="0">
                <a:solidFill>
                  <a:srgbClr val="000000"/>
                </a:solidFill>
                <a:latin typeface="微软雅黑" panose="020B0503020204020204" charset="-122"/>
                <a:ea typeface="微软雅黑" panose="020B0503020204020204" charset="-122"/>
              </a:rPr>
              <a:t>p</a:t>
            </a:r>
            <a:r>
              <a:rPr lang="zh-CN" altLang="en-US" sz="2000" dirty="0">
                <a:solidFill>
                  <a:srgbClr val="000000"/>
                </a:solidFill>
                <a:latin typeface="微软雅黑" panose="020B0503020204020204" charset="-122"/>
                <a:ea typeface="微软雅黑" panose="020B0503020204020204" charset="-122"/>
              </a:rPr>
              <a:t>结点</a:t>
            </a:r>
          </a:p>
          <a:p>
            <a:r>
              <a:rPr lang="zh-CN" altLang="en-US" sz="2000" dirty="0">
                <a:solidFill>
                  <a:srgbClr val="000000"/>
                </a:solidFill>
                <a:latin typeface="微软雅黑" panose="020B0503020204020204" charset="-122"/>
                <a:ea typeface="微软雅黑" panose="020B0503020204020204" charset="-122"/>
              </a:rPr>
              <a:t>     </a:t>
            </a:r>
            <a:r>
              <a:rPr lang="en-US" altLang="zh-CN" sz="2000" dirty="0">
                <a:solidFill>
                  <a:srgbClr val="000000"/>
                </a:solidFill>
                <a:latin typeface="微软雅黑" panose="020B0503020204020204" charset="-122"/>
                <a:ea typeface="微软雅黑" panose="020B0503020204020204" charset="-122"/>
              </a:rPr>
              <a:t>p=</a:t>
            </a:r>
            <a:r>
              <a:rPr lang="en-US" altLang="zh-CN" sz="2000" dirty="0" err="1">
                <a:solidFill>
                  <a:srgbClr val="000000"/>
                </a:solidFill>
                <a:latin typeface="微软雅黑" panose="020B0503020204020204" charset="-122"/>
                <a:ea typeface="微软雅黑" panose="020B0503020204020204" charset="-122"/>
              </a:rPr>
              <a:t>p.rchild</a:t>
            </a:r>
            <a:r>
              <a:rPr lang="en-US" altLang="zh-CN" sz="2000" dirty="0">
                <a:solidFill>
                  <a:srgbClr val="000000"/>
                </a:solidFill>
                <a:latin typeface="微软雅黑" panose="020B0503020204020204" charset="-122"/>
                <a:ea typeface="微软雅黑" panose="020B0503020204020204" charset="-122"/>
              </a:rPr>
              <a:t>				#</a:t>
            </a:r>
            <a:r>
              <a:rPr lang="zh-CN" altLang="en-US" sz="2000" dirty="0">
                <a:solidFill>
                  <a:srgbClr val="000000"/>
                </a:solidFill>
                <a:latin typeface="微软雅黑" panose="020B0503020204020204" charset="-122"/>
                <a:ea typeface="微软雅黑" panose="020B0503020204020204" charset="-122"/>
              </a:rPr>
              <a:t>如果不是线索，转向其右子树</a:t>
            </a:r>
          </a:p>
        </p:txBody>
      </p:sp>
      <p:sp>
        <p:nvSpPr>
          <p:cNvPr id="2" name="对话气泡: 矩形 1"/>
          <p:cNvSpPr/>
          <p:nvPr>
            <p:custDataLst>
              <p:tags r:id="rId1"/>
            </p:custDataLst>
          </p:nvPr>
        </p:nvSpPr>
        <p:spPr>
          <a:xfrm>
            <a:off x="4282633" y="880442"/>
            <a:ext cx="7540404" cy="734182"/>
          </a:xfrm>
          <a:prstGeom prst="wedgeRectCallout">
            <a:avLst>
              <a:gd name="adj1" fmla="val -8029"/>
              <a:gd name="adj2" fmla="val 88312"/>
            </a:avLst>
          </a:prstGeom>
          <a:solidFill>
            <a:schemeClr val="l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3" name="文本框 2"/>
          <p:cNvSpPr txBox="1"/>
          <p:nvPr>
            <p:custDataLst>
              <p:tags r:id="rId2"/>
            </p:custDataLst>
          </p:nvPr>
        </p:nvSpPr>
        <p:spPr>
          <a:xfrm>
            <a:off x="4282633" y="1088020"/>
            <a:ext cx="7731889" cy="645160"/>
          </a:xfrm>
          <a:prstGeom prst="rect">
            <a:avLst/>
          </a:prstGeom>
          <a:noFill/>
        </p:spPr>
        <p:txBody>
          <a:bodyPr wrap="square" rtlCol="0">
            <a:spAutoFit/>
          </a:bodyPr>
          <a:lstStyle/>
          <a:p>
            <a:r>
              <a:rPr lang="zh-CN" altLang="en-US" dirty="0">
                <a:solidFill>
                  <a:schemeClr val="dk1"/>
                </a:solidFill>
                <a:latin typeface="微软雅黑" panose="020B0503020204020204" charset="-122"/>
                <a:ea typeface="微软雅黑" panose="020B0503020204020204" charset="-122"/>
              </a:rPr>
              <a:t>该算法是一个非递归算法，算法的时间复杂度为</a:t>
            </a:r>
            <a:r>
              <a:rPr lang="en-US" altLang="zh-CN" dirty="0">
                <a:solidFill>
                  <a:schemeClr val="dk1"/>
                </a:solidFill>
                <a:latin typeface="微软雅黑" panose="020B0503020204020204" charset="-122"/>
                <a:ea typeface="微软雅黑" panose="020B0503020204020204" charset="-122"/>
              </a:rPr>
              <a:t>O(n)</a:t>
            </a:r>
            <a:r>
              <a:rPr lang="zh-CN" altLang="en-US" dirty="0">
                <a:solidFill>
                  <a:schemeClr val="dk1"/>
                </a:solidFill>
                <a:latin typeface="微软雅黑" panose="020B0503020204020204" charset="-122"/>
                <a:ea typeface="微软雅黑" panose="020B0503020204020204" charset="-122"/>
              </a:rPr>
              <a:t>，空间复杂度为</a:t>
            </a:r>
            <a:r>
              <a:rPr lang="en-US" altLang="zh-CN" dirty="0">
                <a:solidFill>
                  <a:schemeClr val="dk1"/>
                </a:solidFill>
                <a:latin typeface="微软雅黑" panose="020B0503020204020204" charset="-122"/>
                <a:ea typeface="微软雅黑" panose="020B0503020204020204" charset="-122"/>
              </a:rPr>
              <a:t>O(1)</a:t>
            </a:r>
          </a:p>
          <a:p>
            <a:endParaRPr lang="en-US" altLang="zh-CN" dirty="0">
              <a:solidFill>
                <a:schemeClr val="dk1"/>
              </a:solidFill>
              <a:latin typeface="微软雅黑" panose="020B0503020204020204" charset="-122"/>
              <a:ea typeface="微软雅黑" panose="020B0503020204020204" charset="-122"/>
            </a:endParaRPr>
          </a:p>
        </p:txBody>
      </p:sp>
      <p:sp>
        <p:nvSpPr>
          <p:cNvPr id="7" name="文本框 6"/>
          <p:cNvSpPr txBox="1"/>
          <p:nvPr/>
        </p:nvSpPr>
        <p:spPr>
          <a:xfrm>
            <a:off x="1053074" y="178558"/>
            <a:ext cx="2859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6.6.3 </a:t>
            </a:r>
            <a:r>
              <a:rPr lang="zh-CN" altLang="en-US" sz="2000" dirty="0">
                <a:solidFill>
                  <a:schemeClr val="accent1"/>
                </a:solidFill>
                <a:latin typeface="微软雅黑" panose="020B0503020204020204" charset="-122"/>
                <a:ea typeface="微软雅黑" panose="020B0503020204020204" charset="-122"/>
              </a:rPr>
              <a:t>遍历线索化二叉树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1000"/>
                                        <p:tgtEl>
                                          <p:spTgt spid="16"/>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wipe(up)">
                                      <p:cBhvr>
                                        <p:cTn id="18" dur="500"/>
                                        <p:tgtEl>
                                          <p:spTgt spid="16">
                                            <p:txEl>
                                              <p:pRg st="0" end="0"/>
                                            </p:txEl>
                                          </p:spTgt>
                                        </p:tgtEl>
                                      </p:cBhvr>
                                    </p:animEffec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wipe(up)">
                                      <p:cBhvr>
                                        <p:cTn id="22" dur="500"/>
                                        <p:tgtEl>
                                          <p:spTgt spid="16">
                                            <p:txEl>
                                              <p:pRg st="1" end="1"/>
                                            </p:txEl>
                                          </p:spTgt>
                                        </p:tgtEl>
                                      </p:cBhvr>
                                    </p:animEffect>
                                  </p:childTnLst>
                                </p:cTn>
                              </p:par>
                            </p:childTnLst>
                          </p:cTn>
                        </p:par>
                        <p:par>
                          <p:cTn id="23" fill="hold">
                            <p:stCondLst>
                              <p:cond delay="3000"/>
                            </p:stCondLst>
                            <p:childTnLst>
                              <p:par>
                                <p:cTn id="24" presetID="22" presetClass="entr" presetSubtype="1" fill="hold" nodeType="after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up)">
                                      <p:cBhvr>
                                        <p:cTn id="26" dur="500"/>
                                        <p:tgtEl>
                                          <p:spTgt spid="16">
                                            <p:txEl>
                                              <p:pRg st="2" end="2"/>
                                            </p:txEl>
                                          </p:spTgt>
                                        </p:tgtEl>
                                      </p:cBhvr>
                                    </p:animEffect>
                                  </p:childTnLst>
                                </p:cTn>
                              </p:par>
                            </p:childTnLst>
                          </p:cTn>
                        </p:par>
                        <p:par>
                          <p:cTn id="27" fill="hold">
                            <p:stCondLst>
                              <p:cond delay="3500"/>
                            </p:stCondLst>
                            <p:childTnLst>
                              <p:par>
                                <p:cTn id="28" presetID="22" presetClass="entr" presetSubtype="1" fill="hold" nodeType="after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animEffect transition="in" filter="wipe(up)">
                                      <p:cBhvr>
                                        <p:cTn id="30" dur="500"/>
                                        <p:tgtEl>
                                          <p:spTgt spid="16">
                                            <p:txEl>
                                              <p:pRg st="3" end="3"/>
                                            </p:txEl>
                                          </p:spTgt>
                                        </p:tgtEl>
                                      </p:cBhvr>
                                    </p:animEffect>
                                  </p:childTnLst>
                                </p:cTn>
                              </p:par>
                            </p:childTnLst>
                          </p:cTn>
                        </p:par>
                        <p:par>
                          <p:cTn id="31" fill="hold">
                            <p:stCondLst>
                              <p:cond delay="4000"/>
                            </p:stCondLst>
                            <p:childTnLst>
                              <p:par>
                                <p:cTn id="32" presetID="22" presetClass="entr" presetSubtype="1" fill="hold" nodeType="afterEffect">
                                  <p:stCondLst>
                                    <p:cond delay="0"/>
                                  </p:stCondLst>
                                  <p:childTnLst>
                                    <p:set>
                                      <p:cBhvr>
                                        <p:cTn id="33" dur="1" fill="hold">
                                          <p:stCondLst>
                                            <p:cond delay="0"/>
                                          </p:stCondLst>
                                        </p:cTn>
                                        <p:tgtEl>
                                          <p:spTgt spid="16">
                                            <p:txEl>
                                              <p:pRg st="4" end="4"/>
                                            </p:txEl>
                                          </p:spTgt>
                                        </p:tgtEl>
                                        <p:attrNameLst>
                                          <p:attrName>style.visibility</p:attrName>
                                        </p:attrNameLst>
                                      </p:cBhvr>
                                      <p:to>
                                        <p:strVal val="visible"/>
                                      </p:to>
                                    </p:set>
                                    <p:animEffect transition="in" filter="wipe(up)">
                                      <p:cBhvr>
                                        <p:cTn id="34" dur="500"/>
                                        <p:tgtEl>
                                          <p:spTgt spid="16">
                                            <p:txEl>
                                              <p:pRg st="4" end="4"/>
                                            </p:txEl>
                                          </p:spTgt>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16">
                                            <p:txEl>
                                              <p:pRg st="5" end="5"/>
                                            </p:txEl>
                                          </p:spTgt>
                                        </p:tgtEl>
                                        <p:attrNameLst>
                                          <p:attrName>style.visibility</p:attrName>
                                        </p:attrNameLst>
                                      </p:cBhvr>
                                      <p:to>
                                        <p:strVal val="visible"/>
                                      </p:to>
                                    </p:set>
                                    <p:animEffect transition="in" filter="wipe(up)">
                                      <p:cBhvr>
                                        <p:cTn id="38" dur="500"/>
                                        <p:tgtEl>
                                          <p:spTgt spid="16">
                                            <p:txEl>
                                              <p:pRg st="5" end="5"/>
                                            </p:txEl>
                                          </p:spTgt>
                                        </p:tgtEl>
                                      </p:cBhvr>
                                    </p:animEffect>
                                  </p:childTnLst>
                                </p:cTn>
                              </p:par>
                            </p:childTnLst>
                          </p:cTn>
                        </p:par>
                        <p:par>
                          <p:cTn id="39" fill="hold">
                            <p:stCondLst>
                              <p:cond delay="5000"/>
                            </p:stCondLst>
                            <p:childTnLst>
                              <p:par>
                                <p:cTn id="40" presetID="22" presetClass="entr" presetSubtype="1"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up)">
                                      <p:cBhvr>
                                        <p:cTn id="42" dur="500"/>
                                        <p:tgtEl>
                                          <p:spTgt spid="16">
                                            <p:txEl>
                                              <p:pRg st="6" end="6"/>
                                            </p:txEl>
                                          </p:spTgt>
                                        </p:tgtEl>
                                      </p:cBhvr>
                                    </p:animEffect>
                                  </p:childTnLst>
                                </p:cTn>
                              </p:par>
                            </p:childTnLst>
                          </p:cTn>
                        </p:par>
                        <p:par>
                          <p:cTn id="43" fill="hold">
                            <p:stCondLst>
                              <p:cond delay="5500"/>
                            </p:stCondLst>
                            <p:childTnLst>
                              <p:par>
                                <p:cTn id="44" presetID="22" presetClass="entr" presetSubtype="1" fill="hold" nodeType="afterEffect">
                                  <p:stCondLst>
                                    <p:cond delay="0"/>
                                  </p:stCondLst>
                                  <p:childTnLst>
                                    <p:set>
                                      <p:cBhvr>
                                        <p:cTn id="45" dur="1" fill="hold">
                                          <p:stCondLst>
                                            <p:cond delay="0"/>
                                          </p:stCondLst>
                                        </p:cTn>
                                        <p:tgtEl>
                                          <p:spTgt spid="16">
                                            <p:txEl>
                                              <p:pRg st="7" end="7"/>
                                            </p:txEl>
                                          </p:spTgt>
                                        </p:tgtEl>
                                        <p:attrNameLst>
                                          <p:attrName>style.visibility</p:attrName>
                                        </p:attrNameLst>
                                      </p:cBhvr>
                                      <p:to>
                                        <p:strVal val="visible"/>
                                      </p:to>
                                    </p:set>
                                    <p:animEffect transition="in" filter="wipe(up)">
                                      <p:cBhvr>
                                        <p:cTn id="46" dur="500"/>
                                        <p:tgtEl>
                                          <p:spTgt spid="16">
                                            <p:txEl>
                                              <p:pRg st="7" end="7"/>
                                            </p:txEl>
                                          </p:spTgt>
                                        </p:tgtEl>
                                      </p:cBhvr>
                                    </p:animEffect>
                                  </p:childTnLst>
                                </p:cTn>
                              </p:par>
                            </p:childTnLst>
                          </p:cTn>
                        </p:par>
                        <p:par>
                          <p:cTn id="47" fill="hold">
                            <p:stCondLst>
                              <p:cond delay="6000"/>
                            </p:stCondLst>
                            <p:childTnLst>
                              <p:par>
                                <p:cTn id="48" presetID="22" presetClass="entr" presetSubtype="1" fill="hold" nodeType="afterEffect">
                                  <p:stCondLst>
                                    <p:cond delay="0"/>
                                  </p:stCondLst>
                                  <p:childTnLst>
                                    <p:set>
                                      <p:cBhvr>
                                        <p:cTn id="49" dur="1" fill="hold">
                                          <p:stCondLst>
                                            <p:cond delay="0"/>
                                          </p:stCondLst>
                                        </p:cTn>
                                        <p:tgtEl>
                                          <p:spTgt spid="16">
                                            <p:txEl>
                                              <p:pRg st="8" end="8"/>
                                            </p:txEl>
                                          </p:spTgt>
                                        </p:tgtEl>
                                        <p:attrNameLst>
                                          <p:attrName>style.visibility</p:attrName>
                                        </p:attrNameLst>
                                      </p:cBhvr>
                                      <p:to>
                                        <p:strVal val="visible"/>
                                      </p:to>
                                    </p:set>
                                    <p:animEffect transition="in" filter="wipe(up)">
                                      <p:cBhvr>
                                        <p:cTn id="50" dur="500"/>
                                        <p:tgtEl>
                                          <p:spTgt spid="16">
                                            <p:txEl>
                                              <p:pRg st="8" end="8"/>
                                            </p:txEl>
                                          </p:spTgt>
                                        </p:tgtEl>
                                      </p:cBhvr>
                                    </p:animEffect>
                                  </p:childTnLst>
                                </p:cTn>
                              </p:par>
                            </p:childTnLst>
                          </p:cTn>
                        </p:par>
                        <p:par>
                          <p:cTn id="51" fill="hold">
                            <p:stCondLst>
                              <p:cond delay="6500"/>
                            </p:stCondLst>
                            <p:childTnLst>
                              <p:par>
                                <p:cTn id="52" presetID="22" presetClass="entr" presetSubtype="1" fill="hold" nodeType="afterEffect">
                                  <p:stCondLst>
                                    <p:cond delay="0"/>
                                  </p:stCondLst>
                                  <p:childTnLst>
                                    <p:set>
                                      <p:cBhvr>
                                        <p:cTn id="53" dur="1" fill="hold">
                                          <p:stCondLst>
                                            <p:cond delay="0"/>
                                          </p:stCondLst>
                                        </p:cTn>
                                        <p:tgtEl>
                                          <p:spTgt spid="16">
                                            <p:txEl>
                                              <p:pRg st="9" end="9"/>
                                            </p:txEl>
                                          </p:spTgt>
                                        </p:tgtEl>
                                        <p:attrNameLst>
                                          <p:attrName>style.visibility</p:attrName>
                                        </p:attrNameLst>
                                      </p:cBhvr>
                                      <p:to>
                                        <p:strVal val="visible"/>
                                      </p:to>
                                    </p:set>
                                    <p:animEffect transition="in" filter="wipe(up)">
                                      <p:cBhvr>
                                        <p:cTn id="54" dur="500"/>
                                        <p:tgtEl>
                                          <p:spTgt spid="16">
                                            <p:txEl>
                                              <p:pRg st="9" end="9"/>
                                            </p:txEl>
                                          </p:spTgt>
                                        </p:tgtEl>
                                      </p:cBhvr>
                                    </p:animEffect>
                                  </p:childTnLst>
                                </p:cTn>
                              </p:par>
                            </p:childTnLst>
                          </p:cTn>
                        </p:par>
                        <p:par>
                          <p:cTn id="55" fill="hold">
                            <p:stCondLst>
                              <p:cond delay="7000"/>
                            </p:stCondLst>
                            <p:childTnLst>
                              <p:par>
                                <p:cTn id="56" presetID="42" presetClass="entr" presetSubtype="0"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1000"/>
                                        <p:tgtEl>
                                          <p:spTgt spid="2"/>
                                        </p:tgtEl>
                                      </p:cBhvr>
                                    </p:animEffect>
                                    <p:anim calcmode="lin" valueType="num">
                                      <p:cBhvr>
                                        <p:cTn id="59" dur="1000" fill="hold"/>
                                        <p:tgtEl>
                                          <p:spTgt spid="2"/>
                                        </p:tgtEl>
                                        <p:attrNameLst>
                                          <p:attrName>ppt_x</p:attrName>
                                        </p:attrNameLst>
                                      </p:cBhvr>
                                      <p:tavLst>
                                        <p:tav tm="0">
                                          <p:val>
                                            <p:strVal val="#ppt_x"/>
                                          </p:val>
                                        </p:tav>
                                        <p:tav tm="100000">
                                          <p:val>
                                            <p:strVal val="#ppt_x"/>
                                          </p:val>
                                        </p:tav>
                                      </p:tavLst>
                                    </p:anim>
                                    <p:anim calcmode="lin" valueType="num">
                                      <p:cBhvr>
                                        <p:cTn id="60" dur="1000" fill="hold"/>
                                        <p:tgtEl>
                                          <p:spTgt spid="2"/>
                                        </p:tgtEl>
                                        <p:attrNameLst>
                                          <p:attrName>ppt_y</p:attrName>
                                        </p:attrNameLst>
                                      </p:cBhvr>
                                      <p:tavLst>
                                        <p:tav tm="0">
                                          <p:val>
                                            <p:strVal val="#ppt_y+.1"/>
                                          </p:val>
                                        </p:tav>
                                        <p:tav tm="100000">
                                          <p:val>
                                            <p:strVal val="#ppt_y"/>
                                          </p:val>
                                        </p:tav>
                                      </p:tavLst>
                                    </p:anim>
                                  </p:childTnLst>
                                </p:cTn>
                              </p:par>
                            </p:childTnLst>
                          </p:cTn>
                        </p:par>
                        <p:par>
                          <p:cTn id="61" fill="hold">
                            <p:stCondLst>
                              <p:cond delay="8000"/>
                            </p:stCondLst>
                            <p:childTnLst>
                              <p:par>
                                <p:cTn id="62" presetID="42" presetClass="entr" presetSubtype="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0"/>
                                        <p:tgtEl>
                                          <p:spTgt spid="3"/>
                                        </p:tgtEl>
                                      </p:cBhvr>
                                    </p:animEffect>
                                    <p:anim calcmode="lin" valueType="num">
                                      <p:cBhvr>
                                        <p:cTn id="65" dur="1000" fill="hold"/>
                                        <p:tgtEl>
                                          <p:spTgt spid="3"/>
                                        </p:tgtEl>
                                        <p:attrNameLst>
                                          <p:attrName>ppt_x</p:attrName>
                                        </p:attrNameLst>
                                      </p:cBhvr>
                                      <p:tavLst>
                                        <p:tav tm="0">
                                          <p:val>
                                            <p:strVal val="#ppt_x"/>
                                          </p:val>
                                        </p:tav>
                                        <p:tav tm="100000">
                                          <p:val>
                                            <p:strVal val="#ppt_x"/>
                                          </p:val>
                                        </p:tav>
                                      </p:tavLst>
                                    </p:anim>
                                    <p:anim calcmode="lin" valueType="num">
                                      <p:cBhvr>
                                        <p:cTn id="66" dur="1000" fill="hold"/>
                                        <p:tgtEl>
                                          <p:spTgt spid="3"/>
                                        </p:tgtEl>
                                        <p:attrNameLst>
                                          <p:attrName>ppt_y</p:attrName>
                                        </p:attrNameLst>
                                      </p:cBhvr>
                                      <p:tavLst>
                                        <p:tav tm="0">
                                          <p:val>
                                            <p:strVal val="#ppt_y+.1"/>
                                          </p:val>
                                        </p:tav>
                                        <p:tav tm="100000">
                                          <p:val>
                                            <p:strVal val="#ppt_y"/>
                                          </p:val>
                                        </p:tav>
                                      </p:tavLst>
                                    </p:anim>
                                  </p:childTnLst>
                                </p:cTn>
                              </p:par>
                              <p:par>
                                <p:cTn id="67" presetID="22" presetClass="entr" presetSubtype="8"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bldLvl="0" animBg="1"/>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文本框 2"/>
          <p:cNvSpPr txBox="1">
            <a:spLocks noChangeArrowheads="1"/>
          </p:cNvSpPr>
          <p:nvPr>
            <p:custDataLst>
              <p:tags r:id="rId2"/>
            </p:custDataLst>
          </p:nvPr>
        </p:nvSpPr>
        <p:spPr bwMode="auto">
          <a:xfrm>
            <a:off x="1992314" y="635001"/>
            <a:ext cx="776128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若对如下的二叉树进行中序线索化</a:t>
            </a: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a:t>
            </a:r>
            <a:r>
              <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则结点</a:t>
            </a: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x</a:t>
            </a:r>
            <a:r>
              <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的左、右线索指向的结点分别是</a:t>
            </a: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      )</a:t>
            </a:r>
            <a:endPar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endParaRPr>
          </a:p>
        </p:txBody>
      </p:sp>
      <p:sp>
        <p:nvSpPr>
          <p:cNvPr id="131075" name="文本框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e,c</a:t>
            </a:r>
            <a:endPar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endParaRPr>
          </a:p>
        </p:txBody>
      </p:sp>
      <p:sp>
        <p:nvSpPr>
          <p:cNvPr id="131076" name="文本框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e,a</a:t>
            </a:r>
            <a:endPar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endParaRPr>
          </a:p>
        </p:txBody>
      </p:sp>
      <p:sp>
        <p:nvSpPr>
          <p:cNvPr id="131077" name="文本框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d,c</a:t>
            </a:r>
            <a:endPar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endParaRPr>
          </a:p>
        </p:txBody>
      </p:sp>
      <p:sp>
        <p:nvSpPr>
          <p:cNvPr id="131078" name="文本框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rPr>
              <a:t>b,a</a:t>
            </a:r>
            <a:endParaRPr kumimoji="0" lang="zh-CN" altLang="en-US" sz="2600" b="1" i="0" u="none" strike="noStrike" kern="1200" cap="none" spc="0" normalizeH="0" baseline="0" noProof="0">
              <a:ln>
                <a:noFill/>
              </a:ln>
              <a:solidFill>
                <a:srgbClr val="000000"/>
              </a:solidFill>
              <a:effectLst/>
              <a:uLnTx/>
              <a:uFillTx/>
              <a:latin typeface="Microsoft Yahei" pitchFamily="34" charset="-122"/>
              <a:ea typeface="Microsoft Yahei" pitchFamily="34" charset="-122"/>
              <a:cs typeface="+mn-cs"/>
              <a:sym typeface="Microsoft Yahei" pitchFamily="34" charset="-122"/>
            </a:endParaRPr>
          </a:p>
        </p:txBody>
      </p:sp>
      <p:sp>
        <p:nvSpPr>
          <p:cNvPr id="131079"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rPr>
              <a:t>A</a:t>
            </a:r>
            <a:endParaRPr kumimoji="0" lang="zh-CN" altLang="en-US"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endParaRPr>
          </a:p>
        </p:txBody>
      </p:sp>
      <p:sp>
        <p:nvSpPr>
          <p:cNvPr id="131080"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rPr>
              <a:t>B</a:t>
            </a:r>
            <a:endParaRPr kumimoji="0" lang="zh-CN" altLang="en-US"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endParaRPr>
          </a:p>
        </p:txBody>
      </p:sp>
      <p:sp>
        <p:nvSpPr>
          <p:cNvPr id="131081"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rPr>
              <a:t>C</a:t>
            </a:r>
            <a:endParaRPr kumimoji="0" lang="zh-CN" altLang="en-US"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endParaRPr>
          </a:p>
        </p:txBody>
      </p:sp>
      <p:sp>
        <p:nvSpPr>
          <p:cNvPr id="131082" name="椭圆 10"/>
          <p:cNvSpPr>
            <a:spLocks noChangeAspect="1"/>
          </p:cNvSpPr>
          <p:nvPr>
            <p:custDataLst>
              <p:tags r:id="rId10"/>
            </p:custDataLst>
          </p:nvPr>
        </p:nvSpPr>
        <p:spPr bwMode="auto">
          <a:xfrm>
            <a:off x="2638425" y="54213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rPr>
              <a:t>D</a:t>
            </a:r>
            <a:endParaRPr kumimoji="0" lang="zh-CN" altLang="en-US"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endParaRPr>
          </a:p>
        </p:txBody>
      </p:sp>
      <p:sp>
        <p:nvSpPr>
          <p:cNvPr id="131083"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zh-CN" altLang="en-US" sz="1600" b="1" i="0" u="none" strike="noStrike" kern="1200" cap="none" spc="0" normalizeH="0" baseline="0" noProof="0">
                <a:ln>
                  <a:noFill/>
                </a:ln>
                <a:solidFill>
                  <a:srgbClr val="FFFFFF"/>
                </a:solidFill>
                <a:effectLst/>
                <a:uLnTx/>
                <a:uFillTx/>
                <a:latin typeface="Microsoft Yahei" pitchFamily="34" charset="-122"/>
                <a:ea typeface="Microsoft Yahei" pitchFamily="34" charset="-122"/>
                <a:cs typeface="+mn-cs"/>
                <a:sym typeface="Microsoft Yahei" pitchFamily="34" charset="-122"/>
              </a:rPr>
              <a:t>提交</a:t>
            </a:r>
          </a:p>
        </p:txBody>
      </p:sp>
      <p:pic>
        <p:nvPicPr>
          <p:cNvPr id="131084" name="图片 18"/>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159376" y="2463801"/>
            <a:ext cx="2962275"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custDataLst>
              <p:tags r:id="rId12"/>
            </p:custDataLst>
          </p:nvPr>
        </p:nvGrpSpPr>
        <p:grpSpPr>
          <a:xfrm>
            <a:off x="0" y="0"/>
            <a:ext cx="9144000" cy="635000"/>
            <a:chOff x="-1524000" y="0"/>
            <a:chExt cx="9144000" cy="635000"/>
          </a:xfrm>
        </p:grpSpPr>
        <p:sp>
          <p:nvSpPr>
            <p:cNvPr id="2"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endParaRPr kumimoji="0" lang="zh-CN" altLang="en-US" sz="1800" b="1" i="0" u="none" strike="noStrike" kern="1200" cap="none" spc="0" normalizeH="0" baseline="0" noProof="0">
                <a:ln>
                  <a:noFill/>
                </a:ln>
                <a:solidFill>
                  <a:srgbClr val="6D6F71"/>
                </a:solidFill>
                <a:effectLst/>
                <a:uLnTx/>
                <a:uFillTx/>
                <a:latin typeface="Times New Roman" panose="02020603050405020304" pitchFamily="18" charset="0"/>
                <a:ea typeface="仿宋_GB2312" charset="-122"/>
                <a:cs typeface="+mn-cs"/>
              </a:endParaRPr>
            </a:p>
          </p:txBody>
        </p:sp>
        <p:sp>
          <p:nvSpPr>
            <p:cNvPr id="3"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endParaRPr kumimoji="0" lang="zh-CN" altLang="en-US" sz="1800" b="1" i="0" u="none" strike="noStrike" kern="1200" cap="none" spc="0" normalizeH="0" baseline="0" noProof="0">
                <a:ln>
                  <a:noFill/>
                </a:ln>
                <a:solidFill>
                  <a:srgbClr val="6D6F71"/>
                </a:solidFill>
                <a:effectLst/>
                <a:uLnTx/>
                <a:uFillTx/>
                <a:latin typeface="Times New Roman" panose="02020603050405020304" pitchFamily="18" charset="0"/>
                <a:ea typeface="仿宋_GB2312" charset="-122"/>
                <a:cs typeface="+mn-cs"/>
              </a:endParaRPr>
            </a:p>
          </p:txBody>
        </p:sp>
        <p:sp>
          <p:nvSpPr>
            <p:cNvPr id="4"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Microsoft Yahei"/>
                  <a:ea typeface="Microsoft Yahei"/>
                  <a:cs typeface="+mn-cs"/>
                  <a:sym typeface="Microsoft Yahei"/>
                </a:rPr>
                <a:t>单选题</a:t>
              </a:r>
            </a:p>
          </p:txBody>
        </p:sp>
        <p:sp>
          <p:nvSpPr>
            <p:cNvPr id="5"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808080"/>
                  </a:solidFill>
                  <a:effectLst/>
                  <a:uLnTx/>
                  <a:uFillTx/>
                  <a:latin typeface="Microsoft Yahei"/>
                  <a:ea typeface="Microsoft Yahei"/>
                  <a:cs typeface="+mn-cs"/>
                  <a:sym typeface="Microsoft Yahei"/>
                </a:rPr>
                <a:t>20</a:t>
              </a:r>
              <a:r>
                <a:rPr kumimoji="0" lang="zh-CN" altLang="en-US" sz="2000" b="1" i="0" u="none" strike="noStrike" kern="1200" cap="none" spc="0" normalizeH="0" baseline="0" noProof="0">
                  <a:ln>
                    <a:noFill/>
                  </a:ln>
                  <a:solidFill>
                    <a:srgbClr val="808080"/>
                  </a:solidFill>
                  <a:effectLst/>
                  <a:uLnTx/>
                  <a:uFillTx/>
                  <a:latin typeface="Microsoft Yahei"/>
                  <a:ea typeface="Microsoft Yahei"/>
                  <a:cs typeface="+mn-cs"/>
                  <a:sym typeface="Microsoft Yahei"/>
                </a:rPr>
                <a:t>分</a:t>
              </a:r>
            </a:p>
          </p:txBody>
        </p:sp>
      </p:grpSp>
      <p:pic>
        <p:nvPicPr>
          <p:cNvPr id="131086" name="图片 1"/>
          <p:cNvPicPr>
            <a:picLocks/>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47304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671" y="1486419"/>
            <a:ext cx="4180036" cy="4353902"/>
          </a:xfrm>
          <a:prstGeom prst="rect">
            <a:avLst/>
          </a:prstGeom>
        </p:spPr>
      </p:pic>
      <p:sp>
        <p:nvSpPr>
          <p:cNvPr id="4" name="文本框 3"/>
          <p:cNvSpPr txBox="1"/>
          <p:nvPr/>
        </p:nvSpPr>
        <p:spPr>
          <a:xfrm>
            <a:off x="1053074" y="147761"/>
            <a:ext cx="201295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charset="-122"/>
                <a:ea typeface="微软雅黑" panose="020B0503020204020204" charset="-122"/>
                <a:cs typeface="Arial" panose="020B0604020202020204"/>
              </a:rPr>
              <a:t>6.7  </a:t>
            </a:r>
            <a:r>
              <a:rPr lang="zh-CN" altLang="en-US" sz="2400" dirty="0">
                <a:solidFill>
                  <a:schemeClr val="accent1"/>
                </a:solidFill>
                <a:latin typeface="微软雅黑" panose="020B0503020204020204" charset="-122"/>
                <a:ea typeface="微软雅黑" panose="020B0503020204020204" charset="-122"/>
                <a:cs typeface="Arial" panose="020B0604020202020204"/>
              </a:rPr>
              <a:t>哈夫曼树</a:t>
            </a:r>
          </a:p>
        </p:txBody>
      </p:sp>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16815" t="18489" r="23982" b="22213"/>
          <a:stretch>
            <a:fillRect/>
          </a:stretch>
        </p:blipFill>
        <p:spPr>
          <a:xfrm>
            <a:off x="3727049" y="847545"/>
            <a:ext cx="8464951" cy="6010455"/>
          </a:xfrm>
          <a:prstGeom prst="rect">
            <a:avLst/>
          </a:prstGeom>
        </p:spPr>
      </p:pic>
      <p:sp>
        <p:nvSpPr>
          <p:cNvPr id="16" name="文本框 15"/>
          <p:cNvSpPr txBox="1"/>
          <p:nvPr/>
        </p:nvSpPr>
        <p:spPr>
          <a:xfrm>
            <a:off x="4939818" y="1356687"/>
            <a:ext cx="6229753" cy="347662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solidFill>
                  <a:srgbClr val="000000"/>
                </a:solidFill>
                <a:latin typeface="微软雅黑" panose="020B0503020204020204" charset="-122"/>
                <a:ea typeface="微软雅黑" panose="020B0503020204020204" charset="-122"/>
              </a:rPr>
              <a:t>应用中常给树中的结点赋上一个有着某种意义的数值</a:t>
            </a:r>
            <a:r>
              <a:rPr lang="en-US" altLang="zh-CN" sz="2000" dirty="0">
                <a:solidFill>
                  <a:srgbClr val="000000"/>
                </a:solidFill>
                <a:latin typeface="微软雅黑" panose="020B0503020204020204" charset="-122"/>
                <a:ea typeface="微软雅黑" panose="020B0503020204020204" charset="-122"/>
              </a:rPr>
              <a:t>—</a:t>
            </a:r>
            <a:r>
              <a:rPr lang="zh-CN" altLang="en-US" sz="2000" dirty="0">
                <a:solidFill>
                  <a:srgbClr val="000000"/>
                </a:solidFill>
                <a:latin typeface="微软雅黑" panose="020B0503020204020204" charset="-122"/>
                <a:ea typeface="微软雅黑" panose="020B0503020204020204" charset="-122"/>
              </a:rPr>
              <a:t>权。</a:t>
            </a:r>
          </a:p>
          <a:p>
            <a:pPr marL="342900" indent="-342900">
              <a:buFont typeface="Wingdings" panose="05000000000000000000" pitchFamily="2" charset="2"/>
              <a:buChar char="l"/>
            </a:pPr>
            <a:r>
              <a:rPr lang="zh-CN" altLang="en-US" sz="2000" dirty="0">
                <a:solidFill>
                  <a:srgbClr val="000000"/>
                </a:solidFill>
                <a:latin typeface="微软雅黑" panose="020B0503020204020204" charset="-122"/>
                <a:ea typeface="微软雅黑" panose="020B0503020204020204" charset="-122"/>
              </a:rPr>
              <a:t>从树根结点到某个结点之间的路径长度与该结点权的乘积称为结点的带权路径长度。</a:t>
            </a:r>
          </a:p>
          <a:p>
            <a:pPr marL="342900" indent="-342900" defTabSz="881380">
              <a:buFont typeface="Wingdings" panose="05000000000000000000" pitchFamily="2" charset="2"/>
              <a:buChar char="l"/>
            </a:pPr>
            <a:r>
              <a:rPr lang="zh-CN" altLang="en-US" sz="2000" dirty="0">
                <a:solidFill>
                  <a:srgbClr val="000000"/>
                </a:solidFill>
                <a:latin typeface="微软雅黑" panose="020B0503020204020204" charset="-122"/>
                <a:ea typeface="微软雅黑" panose="020B0503020204020204" charset="-122"/>
              </a:rPr>
              <a:t>一棵二叉树树中所有叶子结点的带权路径长度之和称为该树的带权路径长度，通常记为：</a:t>
            </a:r>
          </a:p>
          <a:p>
            <a:pPr marL="342900" indent="-342900">
              <a:buFont typeface="Wingdings" panose="05000000000000000000" pitchFamily="2" charset="2"/>
              <a:buChar char="l"/>
            </a:pPr>
            <a:endParaRPr lang="en-US" altLang="zh-CN" sz="2000" dirty="0">
              <a:solidFill>
                <a:srgbClr val="000000"/>
              </a:solidFill>
              <a:latin typeface="微软雅黑" panose="020B0503020204020204" charset="-122"/>
              <a:ea typeface="微软雅黑" panose="020B0503020204020204" charset="-122"/>
            </a:endParaRPr>
          </a:p>
          <a:p>
            <a:pPr marL="342900" indent="-342900">
              <a:buFont typeface="Wingdings" panose="05000000000000000000" pitchFamily="2" charset="2"/>
              <a:buChar char="l"/>
            </a:pPr>
            <a:endParaRPr lang="zh-CN" altLang="en-US" sz="2000" dirty="0">
              <a:solidFill>
                <a:srgbClr val="000000"/>
              </a:solidFill>
              <a:latin typeface="微软雅黑" panose="020B0503020204020204" charset="-122"/>
              <a:ea typeface="微软雅黑" panose="020B0503020204020204" charset="-122"/>
            </a:endParaRPr>
          </a:p>
          <a:p>
            <a:pPr marL="342900" indent="-342900">
              <a:buFont typeface="Wingdings" panose="05000000000000000000" pitchFamily="2" charset="2"/>
              <a:buChar char="l"/>
            </a:pPr>
            <a:r>
              <a:rPr lang="zh-CN" altLang="en-US" sz="2000" dirty="0">
                <a:solidFill>
                  <a:srgbClr val="000000"/>
                </a:solidFill>
                <a:latin typeface="微软雅黑" panose="020B0503020204020204" charset="-122"/>
                <a:ea typeface="微软雅黑" panose="020B0503020204020204" charset="-122"/>
              </a:rPr>
              <a:t>在</a:t>
            </a:r>
            <a:r>
              <a:rPr lang="en-US" altLang="zh-CN" sz="2000" dirty="0">
                <a:solidFill>
                  <a:srgbClr val="000000"/>
                </a:solidFill>
                <a:latin typeface="微软雅黑" panose="020B0503020204020204" charset="-122"/>
                <a:ea typeface="微软雅黑" panose="020B0503020204020204" charset="-122"/>
              </a:rPr>
              <a:t>n0</a:t>
            </a:r>
            <a:r>
              <a:rPr lang="zh-CN" altLang="en-US" sz="2000" dirty="0">
                <a:solidFill>
                  <a:srgbClr val="000000"/>
                </a:solidFill>
                <a:latin typeface="微软雅黑" panose="020B0503020204020204" charset="-122"/>
                <a:ea typeface="微软雅黑" panose="020B0503020204020204" charset="-122"/>
              </a:rPr>
              <a:t>个带权叶子结点构成的所有二叉树中，带权路径长度</a:t>
            </a:r>
            <a:r>
              <a:rPr lang="en-US" altLang="zh-CN" sz="2000" dirty="0">
                <a:solidFill>
                  <a:srgbClr val="000000"/>
                </a:solidFill>
                <a:latin typeface="微软雅黑" panose="020B0503020204020204" charset="-122"/>
                <a:ea typeface="微软雅黑" panose="020B0503020204020204" charset="-122"/>
              </a:rPr>
              <a:t>WPL</a:t>
            </a:r>
            <a:r>
              <a:rPr lang="zh-CN" altLang="en-US" sz="2000" dirty="0">
                <a:solidFill>
                  <a:srgbClr val="000000"/>
                </a:solidFill>
                <a:latin typeface="微软雅黑" panose="020B0503020204020204" charset="-122"/>
                <a:ea typeface="微软雅黑" panose="020B0503020204020204" charset="-122"/>
              </a:rPr>
              <a:t>最小的二叉树称为哈夫曼树（或最优二叉树）。</a:t>
            </a:r>
          </a:p>
        </p:txBody>
      </p:sp>
      <p:sp>
        <p:nvSpPr>
          <p:cNvPr id="5" name="Text Box 5"/>
          <p:cNvSpPr txBox="1">
            <a:spLocks noChangeArrowheads="1"/>
          </p:cNvSpPr>
          <p:nvPr/>
        </p:nvSpPr>
        <p:spPr bwMode="auto">
          <a:xfrm>
            <a:off x="1038674" y="847545"/>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6.7.1 </a:t>
            </a:r>
            <a:r>
              <a:rPr lang="zh-CN" altLang="en-US" dirty="0">
                <a:solidFill>
                  <a:srgbClr val="000000"/>
                </a:solidFill>
                <a:latin typeface="微软雅黑" panose="020B0503020204020204" charset="-122"/>
                <a:ea typeface="微软雅黑" panose="020B0503020204020204" charset="-122"/>
              </a:rPr>
              <a:t>哈夫曼树的定义</a:t>
            </a:r>
          </a:p>
        </p:txBody>
      </p:sp>
      <p:pic>
        <p:nvPicPr>
          <p:cNvPr id="2" name="Picture 2"/>
          <p:cNvPicPr>
            <a:picLocks noChangeAspect="1" noChangeArrowheads="1"/>
          </p:cNvPicPr>
          <p:nvPr/>
        </p:nvPicPr>
        <p:blipFill>
          <a:blip r:embed="rId4" cstate="print"/>
          <a:srcRect/>
          <a:stretch>
            <a:fillRect/>
          </a:stretch>
        </p:blipFill>
        <p:spPr bwMode="auto">
          <a:xfrm>
            <a:off x="9668007" y="2955766"/>
            <a:ext cx="1430592" cy="707604"/>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000"/>
                                        <p:tgtEl>
                                          <p:spTgt spid="16"/>
                                        </p:tgtEl>
                                      </p:cBhvr>
                                    </p:animEffect>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3475" y="2175587"/>
            <a:ext cx="3365402" cy="4646688"/>
          </a:xfrm>
          <a:prstGeom prst="rect">
            <a:avLst/>
          </a:prstGeom>
        </p:spPr>
      </p:pic>
      <p:sp>
        <p:nvSpPr>
          <p:cNvPr id="3" name="TextBox 2"/>
          <p:cNvSpPr txBox="1"/>
          <p:nvPr/>
        </p:nvSpPr>
        <p:spPr>
          <a:xfrm>
            <a:off x="3642378" y="1271572"/>
            <a:ext cx="8715436"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给定</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个叶子结点，权值分别为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7</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，构造出形状不同的</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棵二叉树</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11" name="组合 10"/>
          <p:cNvGrpSpPr/>
          <p:nvPr/>
        </p:nvGrpSpPr>
        <p:grpSpPr>
          <a:xfrm>
            <a:off x="3801137" y="2112592"/>
            <a:ext cx="1933567" cy="2541894"/>
            <a:chOff x="785786" y="1315734"/>
            <a:chExt cx="1933567" cy="2541894"/>
          </a:xfrm>
        </p:grpSpPr>
        <p:sp>
          <p:nvSpPr>
            <p:cNvPr id="13" name="Freeform 56"/>
            <p:cNvSpPr/>
            <p:nvPr>
              <p:custDataLst>
                <p:tags r:id="rId41"/>
              </p:custDataLst>
            </p:nvPr>
          </p:nvSpPr>
          <p:spPr bwMode="auto">
            <a:xfrm>
              <a:off x="1916299" y="1506668"/>
              <a:ext cx="333956" cy="427329"/>
            </a:xfrm>
            <a:custGeom>
              <a:avLst/>
              <a:gdLst/>
              <a:ahLst/>
              <a:cxnLst>
                <a:cxn ang="0">
                  <a:pos x="0" y="0"/>
                </a:cxn>
                <a:cxn ang="0">
                  <a:pos x="293" y="375"/>
                </a:cxn>
              </a:cxnLst>
              <a:rect l="0" t="0" r="r" b="b"/>
              <a:pathLst>
                <a:path w="293" h="375">
                  <a:moveTo>
                    <a:pt x="0" y="0"/>
                  </a:moveTo>
                  <a:lnTo>
                    <a:pt x="293"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Oval 55"/>
            <p:cNvSpPr>
              <a:spLocks noChangeArrowheads="1"/>
            </p:cNvSpPr>
            <p:nvPr>
              <p:custDataLst>
                <p:tags r:id="rId42"/>
              </p:custDataLst>
            </p:nvPr>
          </p:nvSpPr>
          <p:spPr bwMode="auto">
            <a:xfrm>
              <a:off x="1666807" y="1315734"/>
              <a:ext cx="322261" cy="3545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15" name="Oval 54"/>
            <p:cNvSpPr>
              <a:spLocks noChangeArrowheads="1"/>
            </p:cNvSpPr>
            <p:nvPr>
              <p:custDataLst>
                <p:tags r:id="rId43"/>
              </p:custDataLst>
            </p:nvPr>
          </p:nvSpPr>
          <p:spPr bwMode="auto">
            <a:xfrm>
              <a:off x="1102850" y="1879445"/>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16" name="Oval 53"/>
            <p:cNvSpPr>
              <a:spLocks noChangeArrowheads="1"/>
            </p:cNvSpPr>
            <p:nvPr>
              <p:custDataLst>
                <p:tags r:id="rId44"/>
              </p:custDataLst>
            </p:nvPr>
          </p:nvSpPr>
          <p:spPr bwMode="auto">
            <a:xfrm>
              <a:off x="2109916" y="1879445"/>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12</a:t>
              </a:r>
            </a:p>
          </p:txBody>
        </p:sp>
        <p:sp>
          <p:nvSpPr>
            <p:cNvPr id="17" name="Oval 52"/>
            <p:cNvSpPr>
              <a:spLocks noChangeArrowheads="1"/>
            </p:cNvSpPr>
            <p:nvPr>
              <p:custDataLst>
                <p:tags r:id="rId45"/>
              </p:custDataLst>
            </p:nvPr>
          </p:nvSpPr>
          <p:spPr bwMode="auto">
            <a:xfrm>
              <a:off x="785786" y="2453547"/>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18" name="Oval 51"/>
            <p:cNvSpPr>
              <a:spLocks noChangeArrowheads="1"/>
            </p:cNvSpPr>
            <p:nvPr>
              <p:custDataLst>
                <p:tags r:id="rId46"/>
              </p:custDataLst>
            </p:nvPr>
          </p:nvSpPr>
          <p:spPr bwMode="auto">
            <a:xfrm>
              <a:off x="1364037" y="2445753"/>
              <a:ext cx="3027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19" name="Oval 50"/>
            <p:cNvSpPr>
              <a:spLocks noChangeArrowheads="1"/>
            </p:cNvSpPr>
            <p:nvPr>
              <p:custDataLst>
                <p:tags r:id="rId47"/>
              </p:custDataLst>
            </p:nvPr>
          </p:nvSpPr>
          <p:spPr bwMode="auto">
            <a:xfrm>
              <a:off x="1865621" y="2448351"/>
              <a:ext cx="301470" cy="301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20" name="Oval 49"/>
            <p:cNvSpPr>
              <a:spLocks noChangeArrowheads="1"/>
            </p:cNvSpPr>
            <p:nvPr>
              <p:custDataLst>
                <p:tags r:id="rId48"/>
              </p:custDataLst>
            </p:nvPr>
          </p:nvSpPr>
          <p:spPr bwMode="auto">
            <a:xfrm>
              <a:off x="2417883" y="2443156"/>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21" name="Line 48"/>
            <p:cNvSpPr>
              <a:spLocks noChangeShapeType="1"/>
            </p:cNvSpPr>
            <p:nvPr>
              <p:custDataLst>
                <p:tags r:id="rId49"/>
              </p:custDataLst>
            </p:nvPr>
          </p:nvSpPr>
          <p:spPr bwMode="auto">
            <a:xfrm flipH="1">
              <a:off x="1318557" y="1520956"/>
              <a:ext cx="365143" cy="36108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Freeform 47"/>
            <p:cNvSpPr/>
            <p:nvPr>
              <p:custDataLst>
                <p:tags r:id="rId50"/>
              </p:custDataLst>
            </p:nvPr>
          </p:nvSpPr>
          <p:spPr bwMode="auto">
            <a:xfrm>
              <a:off x="953414" y="2152208"/>
              <a:ext cx="194916" cy="306534"/>
            </a:xfrm>
            <a:custGeom>
              <a:avLst/>
              <a:gdLst/>
              <a:ahLst/>
              <a:cxnLst>
                <a:cxn ang="0">
                  <a:pos x="171" y="0"/>
                </a:cxn>
                <a:cxn ang="0">
                  <a:pos x="0" y="270"/>
                </a:cxn>
              </a:cxnLst>
              <a:rect l="0" t="0" r="r" b="b"/>
              <a:pathLst>
                <a:path w="171" h="270">
                  <a:moveTo>
                    <a:pt x="171" y="0"/>
                  </a:moveTo>
                  <a:lnTo>
                    <a:pt x="0" y="27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Freeform 46"/>
            <p:cNvSpPr/>
            <p:nvPr>
              <p:custDataLst>
                <p:tags r:id="rId51"/>
              </p:custDataLst>
            </p:nvPr>
          </p:nvSpPr>
          <p:spPr bwMode="auto">
            <a:xfrm>
              <a:off x="1353642" y="2148311"/>
              <a:ext cx="165029" cy="297442"/>
            </a:xfrm>
            <a:custGeom>
              <a:avLst/>
              <a:gdLst/>
              <a:ahLst/>
              <a:cxnLst>
                <a:cxn ang="0">
                  <a:pos x="0" y="0"/>
                </a:cxn>
                <a:cxn ang="0">
                  <a:pos x="145" y="261"/>
                </a:cxn>
              </a:cxnLst>
              <a:rect l="0" t="0" r="r" b="b"/>
              <a:pathLst>
                <a:path w="145" h="261">
                  <a:moveTo>
                    <a:pt x="0" y="0"/>
                  </a:moveTo>
                  <a:lnTo>
                    <a:pt x="145" y="26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Freeform 45"/>
            <p:cNvSpPr/>
            <p:nvPr>
              <p:custDataLst>
                <p:tags r:id="rId52"/>
              </p:custDataLst>
            </p:nvPr>
          </p:nvSpPr>
          <p:spPr bwMode="auto">
            <a:xfrm>
              <a:off x="2018955" y="2148311"/>
              <a:ext cx="153334" cy="294844"/>
            </a:xfrm>
            <a:custGeom>
              <a:avLst/>
              <a:gdLst/>
              <a:ahLst/>
              <a:cxnLst>
                <a:cxn ang="0">
                  <a:pos x="135" y="0"/>
                </a:cxn>
                <a:cxn ang="0">
                  <a:pos x="0" y="259"/>
                </a:cxn>
              </a:cxnLst>
              <a:rect l="0" t="0" r="r" b="b"/>
              <a:pathLst>
                <a:path w="135" h="259">
                  <a:moveTo>
                    <a:pt x="135" y="0"/>
                  </a:moveTo>
                  <a:lnTo>
                    <a:pt x="0" y="25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Freeform 44"/>
            <p:cNvSpPr/>
            <p:nvPr>
              <p:custDataLst>
                <p:tags r:id="rId53"/>
              </p:custDataLst>
            </p:nvPr>
          </p:nvSpPr>
          <p:spPr bwMode="auto">
            <a:xfrm>
              <a:off x="2371103" y="2137921"/>
              <a:ext cx="187119" cy="307833"/>
            </a:xfrm>
            <a:custGeom>
              <a:avLst/>
              <a:gdLst/>
              <a:ahLst/>
              <a:cxnLst>
                <a:cxn ang="0">
                  <a:pos x="0" y="0"/>
                </a:cxn>
                <a:cxn ang="0">
                  <a:pos x="165" y="270"/>
                </a:cxn>
              </a:cxnLst>
              <a:rect l="0" t="0" r="r" b="b"/>
              <a:pathLst>
                <a:path w="165" h="270">
                  <a:moveTo>
                    <a:pt x="0" y="0"/>
                  </a:moveTo>
                  <a:lnTo>
                    <a:pt x="165" y="27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Text Box 11"/>
            <p:cNvSpPr txBox="1">
              <a:spLocks noChangeArrowheads="1"/>
            </p:cNvSpPr>
            <p:nvPr/>
          </p:nvSpPr>
          <p:spPr bwMode="auto">
            <a:xfrm>
              <a:off x="1495281" y="3599152"/>
              <a:ext cx="614635" cy="258476"/>
            </a:xfrm>
            <a:prstGeom prst="rect">
              <a:avLst/>
            </a:prstGeom>
            <a:noFill/>
            <a:ln w="9525">
              <a:noFill/>
              <a:miter lim="800000"/>
            </a:ln>
          </p:spPr>
          <p:txBody>
            <a:bodyPr vert="horz" wrap="square" lIns="0" tIns="0" rIns="0" bIns="0" numCol="1" anchor="t" anchorCtr="0" compatLnSpc="1"/>
            <a:lstStyle/>
            <a:p>
              <a:pPr marR="0" lvl="0" indent="0" fontAlgn="base">
                <a:spcAft>
                  <a:spcPct val="0"/>
                </a:spcAft>
                <a:buClrTx/>
                <a:buSzTx/>
                <a:buFontTx/>
                <a:buNone/>
              </a:pPr>
              <a:r>
                <a:rPr lang="zh-CN" altLang="en-US"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a</a:t>
              </a:r>
              <a:r>
                <a:rPr lang="zh-CN" altLang="en-US" sz="2000" dirty="0">
                  <a:solidFill>
                    <a:srgbClr val="000000"/>
                  </a:solidFill>
                  <a:latin typeface="微软雅黑" panose="020B0503020204020204" charset="-122"/>
                  <a:ea typeface="微软雅黑" panose="020B0503020204020204" charset="-122"/>
                </a:rPr>
                <a:t>）</a:t>
              </a:r>
            </a:p>
          </p:txBody>
        </p:sp>
      </p:grpSp>
      <p:grpSp>
        <p:nvGrpSpPr>
          <p:cNvPr id="27" name="组合 26"/>
          <p:cNvGrpSpPr/>
          <p:nvPr/>
        </p:nvGrpSpPr>
        <p:grpSpPr>
          <a:xfrm>
            <a:off x="6142708" y="2137920"/>
            <a:ext cx="1376107" cy="2544492"/>
            <a:chOff x="3094892" y="1294952"/>
            <a:chExt cx="1376107" cy="2544492"/>
          </a:xfrm>
        </p:grpSpPr>
        <p:sp>
          <p:nvSpPr>
            <p:cNvPr id="28" name="Freeform 57"/>
            <p:cNvSpPr/>
            <p:nvPr>
              <p:custDataLst>
                <p:tags r:id="rId28"/>
              </p:custDataLst>
            </p:nvPr>
          </p:nvSpPr>
          <p:spPr bwMode="auto">
            <a:xfrm>
              <a:off x="3589979" y="1523554"/>
              <a:ext cx="289775" cy="384466"/>
            </a:xfrm>
            <a:custGeom>
              <a:avLst/>
              <a:gdLst/>
              <a:ahLst/>
              <a:cxnLst>
                <a:cxn ang="0">
                  <a:pos x="255" y="0"/>
                </a:cxn>
                <a:cxn ang="0">
                  <a:pos x="0" y="338"/>
                </a:cxn>
              </a:cxnLst>
              <a:rect l="0" t="0" r="r" b="b"/>
              <a:pathLst>
                <a:path w="255" h="338">
                  <a:moveTo>
                    <a:pt x="255" y="0"/>
                  </a:moveTo>
                  <a:lnTo>
                    <a:pt x="0" y="33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43"/>
            <p:cNvSpPr/>
            <p:nvPr>
              <p:custDataLst>
                <p:tags r:id="rId29"/>
              </p:custDataLst>
            </p:nvPr>
          </p:nvSpPr>
          <p:spPr bwMode="auto">
            <a:xfrm>
              <a:off x="4077269" y="1544336"/>
              <a:ext cx="214408" cy="374075"/>
            </a:xfrm>
            <a:custGeom>
              <a:avLst/>
              <a:gdLst/>
              <a:ahLst/>
              <a:cxnLst>
                <a:cxn ang="0">
                  <a:pos x="0" y="0"/>
                </a:cxn>
                <a:cxn ang="0">
                  <a:pos x="188" y="329"/>
                </a:cxn>
              </a:cxnLst>
              <a:rect l="0" t="0" r="r" b="b"/>
              <a:pathLst>
                <a:path w="188" h="329">
                  <a:moveTo>
                    <a:pt x="0" y="0"/>
                  </a:moveTo>
                  <a:lnTo>
                    <a:pt x="188" y="32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Oval 42"/>
            <p:cNvSpPr>
              <a:spLocks noChangeArrowheads="1"/>
            </p:cNvSpPr>
            <p:nvPr>
              <p:custDataLst>
                <p:tags r:id="rId30"/>
              </p:custDataLst>
            </p:nvPr>
          </p:nvSpPr>
          <p:spPr bwMode="auto">
            <a:xfrm>
              <a:off x="3817381" y="1294952"/>
              <a:ext cx="322261" cy="3545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31" name="Oval 41"/>
            <p:cNvSpPr>
              <a:spLocks noChangeArrowheads="1"/>
            </p:cNvSpPr>
            <p:nvPr>
              <p:custDataLst>
                <p:tags r:id="rId31"/>
              </p:custDataLst>
            </p:nvPr>
          </p:nvSpPr>
          <p:spPr bwMode="auto">
            <a:xfrm>
              <a:off x="3408057" y="1879445"/>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32" name="Oval 40"/>
            <p:cNvSpPr>
              <a:spLocks noChangeArrowheads="1"/>
            </p:cNvSpPr>
            <p:nvPr>
              <p:custDataLst>
                <p:tags r:id="rId32"/>
              </p:custDataLst>
            </p:nvPr>
          </p:nvSpPr>
          <p:spPr bwMode="auto">
            <a:xfrm>
              <a:off x="4169529" y="1879445"/>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33" name="Oval 39"/>
            <p:cNvSpPr>
              <a:spLocks noChangeArrowheads="1"/>
            </p:cNvSpPr>
            <p:nvPr>
              <p:custDataLst>
                <p:tags r:id="rId33"/>
              </p:custDataLst>
            </p:nvPr>
          </p:nvSpPr>
          <p:spPr bwMode="auto">
            <a:xfrm>
              <a:off x="3094892" y="2469133"/>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34" name="Oval 38"/>
            <p:cNvSpPr>
              <a:spLocks noChangeArrowheads="1"/>
            </p:cNvSpPr>
            <p:nvPr>
              <p:custDataLst>
                <p:tags r:id="rId34"/>
              </p:custDataLst>
            </p:nvPr>
          </p:nvSpPr>
          <p:spPr bwMode="auto">
            <a:xfrm>
              <a:off x="3669244" y="2445753"/>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8</a:t>
              </a:r>
            </a:p>
          </p:txBody>
        </p:sp>
        <p:sp>
          <p:nvSpPr>
            <p:cNvPr id="35" name="Oval 37"/>
            <p:cNvSpPr>
              <a:spLocks noChangeArrowheads="1"/>
            </p:cNvSpPr>
            <p:nvPr>
              <p:custDataLst>
                <p:tags r:id="rId35"/>
              </p:custDataLst>
            </p:nvPr>
          </p:nvSpPr>
          <p:spPr bwMode="auto">
            <a:xfrm>
              <a:off x="3419752" y="3038039"/>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36" name="Oval 36"/>
            <p:cNvSpPr>
              <a:spLocks noChangeArrowheads="1"/>
            </p:cNvSpPr>
            <p:nvPr>
              <p:custDataLst>
                <p:tags r:id="rId36"/>
              </p:custDataLst>
            </p:nvPr>
          </p:nvSpPr>
          <p:spPr bwMode="auto">
            <a:xfrm>
              <a:off x="3968116" y="3032844"/>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37" name="Freeform 35"/>
            <p:cNvSpPr/>
            <p:nvPr>
              <p:custDataLst>
                <p:tags r:id="rId37"/>
              </p:custDataLst>
            </p:nvPr>
          </p:nvSpPr>
          <p:spPr bwMode="auto">
            <a:xfrm>
              <a:off x="3279412" y="2145714"/>
              <a:ext cx="183221" cy="323419"/>
            </a:xfrm>
            <a:custGeom>
              <a:avLst/>
              <a:gdLst/>
              <a:ahLst/>
              <a:cxnLst>
                <a:cxn ang="0">
                  <a:pos x="162" y="0"/>
                </a:cxn>
                <a:cxn ang="0">
                  <a:pos x="0" y="285"/>
                </a:cxn>
              </a:cxnLst>
              <a:rect l="0" t="0" r="r" b="b"/>
              <a:pathLst>
                <a:path w="162" h="285">
                  <a:moveTo>
                    <a:pt x="162" y="0"/>
                  </a:moveTo>
                  <a:lnTo>
                    <a:pt x="0" y="28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Freeform 34"/>
            <p:cNvSpPr/>
            <p:nvPr>
              <p:custDataLst>
                <p:tags r:id="rId38"/>
              </p:custDataLst>
            </p:nvPr>
          </p:nvSpPr>
          <p:spPr bwMode="auto">
            <a:xfrm>
              <a:off x="3645854" y="2162599"/>
              <a:ext cx="128645" cy="289649"/>
            </a:xfrm>
            <a:custGeom>
              <a:avLst/>
              <a:gdLst/>
              <a:ahLst/>
              <a:cxnLst>
                <a:cxn ang="0">
                  <a:pos x="0" y="0"/>
                </a:cxn>
                <a:cxn ang="0">
                  <a:pos x="112" y="255"/>
                </a:cxn>
              </a:cxnLst>
              <a:rect l="0" t="0" r="r" b="b"/>
              <a:pathLst>
                <a:path w="112" h="255">
                  <a:moveTo>
                    <a:pt x="0" y="0"/>
                  </a:moveTo>
                  <a:lnTo>
                    <a:pt x="112" y="25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Freeform 33"/>
            <p:cNvSpPr/>
            <p:nvPr>
              <p:custDataLst>
                <p:tags r:id="rId39"/>
              </p:custDataLst>
            </p:nvPr>
          </p:nvSpPr>
          <p:spPr bwMode="auto">
            <a:xfrm>
              <a:off x="3582182" y="2721114"/>
              <a:ext cx="153334" cy="314327"/>
            </a:xfrm>
            <a:custGeom>
              <a:avLst/>
              <a:gdLst/>
              <a:ahLst/>
              <a:cxnLst>
                <a:cxn ang="0">
                  <a:pos x="135" y="0"/>
                </a:cxn>
                <a:cxn ang="0">
                  <a:pos x="0" y="277"/>
                </a:cxn>
              </a:cxnLst>
              <a:rect l="0" t="0" r="r" b="b"/>
              <a:pathLst>
                <a:path w="135" h="277">
                  <a:moveTo>
                    <a:pt x="135" y="0"/>
                  </a:moveTo>
                  <a:lnTo>
                    <a:pt x="0" y="27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0" name="Freeform 32"/>
            <p:cNvSpPr/>
            <p:nvPr>
              <p:custDataLst>
                <p:tags r:id="rId40"/>
              </p:custDataLst>
            </p:nvPr>
          </p:nvSpPr>
          <p:spPr bwMode="auto">
            <a:xfrm>
              <a:off x="3929132" y="2713321"/>
              <a:ext cx="152035" cy="326017"/>
            </a:xfrm>
            <a:custGeom>
              <a:avLst/>
              <a:gdLst/>
              <a:ahLst/>
              <a:cxnLst>
                <a:cxn ang="0">
                  <a:pos x="0" y="0"/>
                </a:cxn>
                <a:cxn ang="0">
                  <a:pos x="134" y="287"/>
                </a:cxn>
              </a:cxnLst>
              <a:rect l="0" t="0" r="r" b="b"/>
              <a:pathLst>
                <a:path w="134" h="287">
                  <a:moveTo>
                    <a:pt x="0" y="0"/>
                  </a:moveTo>
                  <a:lnTo>
                    <a:pt x="134" y="2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1" name="Text Box 10"/>
            <p:cNvSpPr txBox="1">
              <a:spLocks noChangeArrowheads="1"/>
            </p:cNvSpPr>
            <p:nvPr/>
          </p:nvSpPr>
          <p:spPr bwMode="auto">
            <a:xfrm>
              <a:off x="3544498" y="3582267"/>
              <a:ext cx="614635" cy="257177"/>
            </a:xfrm>
            <a:prstGeom prst="rect">
              <a:avLst/>
            </a:prstGeom>
            <a:noFill/>
            <a:ln w="9525">
              <a:noFill/>
              <a:miter lim="800000"/>
            </a:ln>
          </p:spPr>
          <p:txBody>
            <a:bodyPr vert="horz" wrap="square" lIns="0" tIns="0" rIns="0" bIns="0" numCol="1" anchor="t" anchorCtr="0" compatLnSpc="1"/>
            <a:lstStyle/>
            <a:p>
              <a:pPr marR="0" lvl="0" indent="0" fontAlgn="base">
                <a:spcAft>
                  <a:spcPct val="0"/>
                </a:spcAft>
                <a:buClrTx/>
                <a:buSzTx/>
                <a:buFontTx/>
                <a:buNone/>
              </a:pPr>
              <a:r>
                <a:rPr lang="zh-CN" altLang="en-US"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b</a:t>
              </a:r>
              <a:r>
                <a:rPr lang="zh-CN" altLang="en-US" sz="2000" dirty="0">
                  <a:solidFill>
                    <a:srgbClr val="000000"/>
                  </a:solidFill>
                  <a:latin typeface="微软雅黑" panose="020B0503020204020204" charset="-122"/>
                  <a:ea typeface="微软雅黑" panose="020B0503020204020204" charset="-122"/>
                </a:rPr>
                <a:t>）</a:t>
              </a:r>
            </a:p>
          </p:txBody>
        </p:sp>
      </p:grpSp>
      <p:grpSp>
        <p:nvGrpSpPr>
          <p:cNvPr id="42" name="组合 41"/>
          <p:cNvGrpSpPr/>
          <p:nvPr/>
        </p:nvGrpSpPr>
        <p:grpSpPr>
          <a:xfrm>
            <a:off x="8112235" y="2169093"/>
            <a:ext cx="1417689" cy="2531503"/>
            <a:chOff x="4755577" y="1326125"/>
            <a:chExt cx="1417689" cy="2531503"/>
          </a:xfrm>
        </p:grpSpPr>
        <p:sp>
          <p:nvSpPr>
            <p:cNvPr id="43" name="Oval 31"/>
            <p:cNvSpPr>
              <a:spLocks noChangeArrowheads="1"/>
            </p:cNvSpPr>
            <p:nvPr>
              <p:custDataLst>
                <p:tags r:id="rId15"/>
              </p:custDataLst>
            </p:nvPr>
          </p:nvSpPr>
          <p:spPr bwMode="auto">
            <a:xfrm>
              <a:off x="5557331" y="1326125"/>
              <a:ext cx="322261" cy="3545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44" name="Oval 30"/>
            <p:cNvSpPr>
              <a:spLocks noChangeArrowheads="1"/>
            </p:cNvSpPr>
            <p:nvPr>
              <p:custDataLst>
                <p:tags r:id="rId16"/>
              </p:custDataLst>
            </p:nvPr>
          </p:nvSpPr>
          <p:spPr bwMode="auto">
            <a:xfrm>
              <a:off x="5290946" y="1909319"/>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15</a:t>
              </a:r>
            </a:p>
          </p:txBody>
        </p:sp>
        <p:sp>
          <p:nvSpPr>
            <p:cNvPr id="45" name="Oval 29"/>
            <p:cNvSpPr>
              <a:spLocks noChangeArrowheads="1"/>
            </p:cNvSpPr>
            <p:nvPr>
              <p:custDataLst>
                <p:tags r:id="rId17"/>
              </p:custDataLst>
            </p:nvPr>
          </p:nvSpPr>
          <p:spPr bwMode="auto">
            <a:xfrm>
              <a:off x="5029759" y="2521088"/>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12</a:t>
              </a:r>
            </a:p>
          </p:txBody>
        </p:sp>
        <p:sp>
          <p:nvSpPr>
            <p:cNvPr id="46" name="Oval 28"/>
            <p:cNvSpPr>
              <a:spLocks noChangeArrowheads="1"/>
            </p:cNvSpPr>
            <p:nvPr>
              <p:custDataLst>
                <p:tags r:id="rId18"/>
              </p:custDataLst>
            </p:nvPr>
          </p:nvSpPr>
          <p:spPr bwMode="auto">
            <a:xfrm>
              <a:off x="4755577" y="3121167"/>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47" name="Oval 27"/>
            <p:cNvSpPr>
              <a:spLocks noChangeArrowheads="1"/>
            </p:cNvSpPr>
            <p:nvPr>
              <p:custDataLst>
                <p:tags r:id="rId19"/>
              </p:custDataLst>
            </p:nvPr>
          </p:nvSpPr>
          <p:spPr bwMode="auto">
            <a:xfrm>
              <a:off x="5871796" y="1892434"/>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48" name="Oval 26"/>
            <p:cNvSpPr>
              <a:spLocks noChangeArrowheads="1"/>
            </p:cNvSpPr>
            <p:nvPr>
              <p:custDataLst>
                <p:tags r:id="rId20"/>
              </p:custDataLst>
            </p:nvPr>
          </p:nvSpPr>
          <p:spPr bwMode="auto">
            <a:xfrm>
              <a:off x="5592416" y="2530180"/>
              <a:ext cx="301470" cy="301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49" name="Oval 25"/>
            <p:cNvSpPr>
              <a:spLocks noChangeArrowheads="1"/>
            </p:cNvSpPr>
            <p:nvPr>
              <p:custDataLst>
                <p:tags r:id="rId21"/>
              </p:custDataLst>
            </p:nvPr>
          </p:nvSpPr>
          <p:spPr bwMode="auto">
            <a:xfrm>
              <a:off x="5267556" y="3117271"/>
              <a:ext cx="3027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50" name="Freeform 24"/>
            <p:cNvSpPr/>
            <p:nvPr>
              <p:custDataLst>
                <p:tags r:id="rId22"/>
              </p:custDataLst>
            </p:nvPr>
          </p:nvSpPr>
          <p:spPr bwMode="auto">
            <a:xfrm>
              <a:off x="5849705" y="1589796"/>
              <a:ext cx="148136" cy="290947"/>
            </a:xfrm>
            <a:custGeom>
              <a:avLst/>
              <a:gdLst/>
              <a:ahLst/>
              <a:cxnLst>
                <a:cxn ang="0">
                  <a:pos x="0" y="0"/>
                </a:cxn>
                <a:cxn ang="0">
                  <a:pos x="130" y="256"/>
                </a:cxn>
              </a:cxnLst>
              <a:rect l="0" t="0" r="r" b="b"/>
              <a:pathLst>
                <a:path w="130" h="256">
                  <a:moveTo>
                    <a:pt x="0" y="0"/>
                  </a:moveTo>
                  <a:lnTo>
                    <a:pt x="130" y="25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23"/>
            <p:cNvSpPr/>
            <p:nvPr>
              <p:custDataLst>
                <p:tags r:id="rId23"/>
              </p:custDataLst>
            </p:nvPr>
          </p:nvSpPr>
          <p:spPr bwMode="auto">
            <a:xfrm>
              <a:off x="5543037" y="2175588"/>
              <a:ext cx="187119" cy="354592"/>
            </a:xfrm>
            <a:custGeom>
              <a:avLst/>
              <a:gdLst/>
              <a:ahLst/>
              <a:cxnLst>
                <a:cxn ang="0">
                  <a:pos x="0" y="0"/>
                </a:cxn>
                <a:cxn ang="0">
                  <a:pos x="164" y="312"/>
                </a:cxn>
              </a:cxnLst>
              <a:rect l="0" t="0" r="r" b="b"/>
              <a:pathLst>
                <a:path w="164" h="312">
                  <a:moveTo>
                    <a:pt x="0" y="0"/>
                  </a:moveTo>
                  <a:lnTo>
                    <a:pt x="164" y="3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Freeform 22"/>
            <p:cNvSpPr/>
            <p:nvPr>
              <p:custDataLst>
                <p:tags r:id="rId24"/>
              </p:custDataLst>
            </p:nvPr>
          </p:nvSpPr>
          <p:spPr bwMode="auto">
            <a:xfrm>
              <a:off x="5258460" y="2800346"/>
              <a:ext cx="150735" cy="314327"/>
            </a:xfrm>
            <a:custGeom>
              <a:avLst/>
              <a:gdLst/>
              <a:ahLst/>
              <a:cxnLst>
                <a:cxn ang="0">
                  <a:pos x="0" y="0"/>
                </a:cxn>
                <a:cxn ang="0">
                  <a:pos x="132" y="276"/>
                </a:cxn>
              </a:cxnLst>
              <a:rect l="0" t="0" r="r" b="b"/>
              <a:pathLst>
                <a:path w="132" h="276">
                  <a:moveTo>
                    <a:pt x="0" y="0"/>
                  </a:moveTo>
                  <a:lnTo>
                    <a:pt x="132" y="27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Text Box 9"/>
            <p:cNvSpPr txBox="1">
              <a:spLocks noChangeArrowheads="1"/>
            </p:cNvSpPr>
            <p:nvPr/>
          </p:nvSpPr>
          <p:spPr bwMode="auto">
            <a:xfrm>
              <a:off x="4994674" y="3599152"/>
              <a:ext cx="614635" cy="258476"/>
            </a:xfrm>
            <a:prstGeom prst="rect">
              <a:avLst/>
            </a:prstGeom>
            <a:noFill/>
            <a:ln w="9525">
              <a:noFill/>
              <a:miter lim="800000"/>
            </a:ln>
          </p:spPr>
          <p:txBody>
            <a:bodyPr vert="horz" wrap="square" lIns="0" tIns="0" rIns="0" bIns="0" numCol="1" anchor="t" anchorCtr="0" compatLnSpc="1"/>
            <a:lstStyle/>
            <a:p>
              <a:pPr marR="0" lvl="0" indent="0" fontAlgn="base">
                <a:spcAft>
                  <a:spcPct val="0"/>
                </a:spcAft>
                <a:buClrTx/>
                <a:buSzTx/>
                <a:buFontTx/>
                <a:buNone/>
              </a:pPr>
              <a:r>
                <a:rPr lang="zh-CN" altLang="en-US"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c</a:t>
              </a:r>
              <a:r>
                <a:rPr lang="zh-CN" altLang="en-US" sz="2000" dirty="0">
                  <a:solidFill>
                    <a:srgbClr val="000000"/>
                  </a:solidFill>
                  <a:latin typeface="微软雅黑" panose="020B0503020204020204" charset="-122"/>
                  <a:ea typeface="微软雅黑" panose="020B0503020204020204" charset="-122"/>
                </a:rPr>
                <a:t>）</a:t>
              </a:r>
            </a:p>
          </p:txBody>
        </p:sp>
        <p:sp>
          <p:nvSpPr>
            <p:cNvPr id="54" name="Freeform 7"/>
            <p:cNvSpPr/>
            <p:nvPr>
              <p:custDataLst>
                <p:tags r:id="rId25"/>
              </p:custDataLst>
            </p:nvPr>
          </p:nvSpPr>
          <p:spPr bwMode="auto">
            <a:xfrm>
              <a:off x="5457274" y="1632659"/>
              <a:ext cx="158532" cy="276660"/>
            </a:xfrm>
            <a:custGeom>
              <a:avLst/>
              <a:gdLst/>
              <a:ahLst/>
              <a:cxnLst>
                <a:cxn ang="0">
                  <a:pos x="139" y="0"/>
                </a:cxn>
                <a:cxn ang="0">
                  <a:pos x="0" y="243"/>
                </a:cxn>
              </a:cxnLst>
              <a:rect l="0" t="0" r="r" b="b"/>
              <a:pathLst>
                <a:path w="139" h="243">
                  <a:moveTo>
                    <a:pt x="139" y="0"/>
                  </a:moveTo>
                  <a:lnTo>
                    <a:pt x="0" y="2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6"/>
            <p:cNvSpPr/>
            <p:nvPr>
              <p:custDataLst>
                <p:tags r:id="rId26"/>
              </p:custDataLst>
            </p:nvPr>
          </p:nvSpPr>
          <p:spPr bwMode="auto">
            <a:xfrm>
              <a:off x="5197386" y="2182082"/>
              <a:ext cx="153334" cy="335109"/>
            </a:xfrm>
            <a:custGeom>
              <a:avLst/>
              <a:gdLst/>
              <a:ahLst/>
              <a:cxnLst>
                <a:cxn ang="0">
                  <a:pos x="135" y="0"/>
                </a:cxn>
                <a:cxn ang="0">
                  <a:pos x="0" y="294"/>
                </a:cxn>
              </a:cxnLst>
              <a:rect l="0" t="0" r="r" b="b"/>
              <a:pathLst>
                <a:path w="135" h="294">
                  <a:moveTo>
                    <a:pt x="135" y="0"/>
                  </a:moveTo>
                  <a:lnTo>
                    <a:pt x="0" y="29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Freeform 5"/>
            <p:cNvSpPr/>
            <p:nvPr>
              <p:custDataLst>
                <p:tags r:id="rId27"/>
              </p:custDataLst>
            </p:nvPr>
          </p:nvSpPr>
          <p:spPr bwMode="auto">
            <a:xfrm>
              <a:off x="4931001" y="2783460"/>
              <a:ext cx="146837" cy="337707"/>
            </a:xfrm>
            <a:custGeom>
              <a:avLst/>
              <a:gdLst/>
              <a:ahLst/>
              <a:cxnLst>
                <a:cxn ang="0">
                  <a:pos x="129" y="0"/>
                </a:cxn>
                <a:cxn ang="0">
                  <a:pos x="0" y="297"/>
                </a:cxn>
              </a:cxnLst>
              <a:rect l="0" t="0" r="r" b="b"/>
              <a:pathLst>
                <a:path w="129" h="297">
                  <a:moveTo>
                    <a:pt x="129" y="0"/>
                  </a:moveTo>
                  <a:lnTo>
                    <a:pt x="0" y="2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7" name="组合 56"/>
          <p:cNvGrpSpPr/>
          <p:nvPr/>
        </p:nvGrpSpPr>
        <p:grpSpPr>
          <a:xfrm>
            <a:off x="9863357" y="2175587"/>
            <a:ext cx="1422887" cy="2506825"/>
            <a:chOff x="6506699" y="1332619"/>
            <a:chExt cx="1422887" cy="2506825"/>
          </a:xfrm>
        </p:grpSpPr>
        <p:sp>
          <p:nvSpPr>
            <p:cNvPr id="58" name="Oval 21"/>
            <p:cNvSpPr>
              <a:spLocks noChangeArrowheads="1"/>
            </p:cNvSpPr>
            <p:nvPr>
              <p:custDataLst>
                <p:tags r:id="rId2"/>
              </p:custDataLst>
            </p:nvPr>
          </p:nvSpPr>
          <p:spPr bwMode="auto">
            <a:xfrm>
              <a:off x="7321448" y="1332619"/>
              <a:ext cx="322261" cy="3545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59" name="Oval 20"/>
            <p:cNvSpPr>
              <a:spLocks noChangeArrowheads="1"/>
            </p:cNvSpPr>
            <p:nvPr>
              <p:custDataLst>
                <p:tags r:id="rId3"/>
              </p:custDataLst>
            </p:nvPr>
          </p:nvSpPr>
          <p:spPr bwMode="auto">
            <a:xfrm>
              <a:off x="7047266" y="1909319"/>
              <a:ext cx="3027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60" name="Oval 19"/>
            <p:cNvSpPr>
              <a:spLocks noChangeArrowheads="1"/>
            </p:cNvSpPr>
            <p:nvPr>
              <p:custDataLst>
                <p:tags r:id="rId4"/>
              </p:custDataLst>
            </p:nvPr>
          </p:nvSpPr>
          <p:spPr bwMode="auto">
            <a:xfrm>
              <a:off x="6786078" y="2521088"/>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61" name="Oval 18"/>
            <p:cNvSpPr>
              <a:spLocks noChangeArrowheads="1"/>
            </p:cNvSpPr>
            <p:nvPr>
              <p:custDataLst>
                <p:tags r:id="rId5"/>
              </p:custDataLst>
            </p:nvPr>
          </p:nvSpPr>
          <p:spPr bwMode="auto">
            <a:xfrm>
              <a:off x="6506699" y="3121167"/>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62" name="Oval 17"/>
            <p:cNvSpPr>
              <a:spLocks noChangeArrowheads="1"/>
            </p:cNvSpPr>
            <p:nvPr>
              <p:custDataLst>
                <p:tags r:id="rId6"/>
              </p:custDataLst>
            </p:nvPr>
          </p:nvSpPr>
          <p:spPr bwMode="auto">
            <a:xfrm>
              <a:off x="7628116" y="1892434"/>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63" name="Oval 16"/>
            <p:cNvSpPr>
              <a:spLocks noChangeArrowheads="1"/>
            </p:cNvSpPr>
            <p:nvPr>
              <p:custDataLst>
                <p:tags r:id="rId7"/>
              </p:custDataLst>
            </p:nvPr>
          </p:nvSpPr>
          <p:spPr bwMode="auto">
            <a:xfrm>
              <a:off x="7350035" y="2530180"/>
              <a:ext cx="301470" cy="301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64" name="Oval 15"/>
            <p:cNvSpPr>
              <a:spLocks noChangeArrowheads="1"/>
            </p:cNvSpPr>
            <p:nvPr>
              <p:custDataLst>
                <p:tags r:id="rId8"/>
              </p:custDataLst>
            </p:nvPr>
          </p:nvSpPr>
          <p:spPr bwMode="auto">
            <a:xfrm>
              <a:off x="7042068" y="3117271"/>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65" name="Freeform 14"/>
            <p:cNvSpPr/>
            <p:nvPr>
              <p:custDataLst>
                <p:tags r:id="rId9"/>
              </p:custDataLst>
            </p:nvPr>
          </p:nvSpPr>
          <p:spPr bwMode="auto">
            <a:xfrm>
              <a:off x="7615121" y="1632659"/>
              <a:ext cx="120848" cy="263671"/>
            </a:xfrm>
            <a:custGeom>
              <a:avLst/>
              <a:gdLst/>
              <a:ahLst/>
              <a:cxnLst>
                <a:cxn ang="0">
                  <a:pos x="0" y="0"/>
                </a:cxn>
                <a:cxn ang="0">
                  <a:pos x="106" y="232"/>
                </a:cxn>
              </a:cxnLst>
              <a:rect l="0" t="0" r="r" b="b"/>
              <a:pathLst>
                <a:path w="106" h="232">
                  <a:moveTo>
                    <a:pt x="0" y="0"/>
                  </a:moveTo>
                  <a:lnTo>
                    <a:pt x="106" y="2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Freeform 13"/>
            <p:cNvSpPr/>
            <p:nvPr>
              <p:custDataLst>
                <p:tags r:id="rId10"/>
              </p:custDataLst>
            </p:nvPr>
          </p:nvSpPr>
          <p:spPr bwMode="auto">
            <a:xfrm>
              <a:off x="7288962" y="2182082"/>
              <a:ext cx="157232" cy="358489"/>
            </a:xfrm>
            <a:custGeom>
              <a:avLst/>
              <a:gdLst/>
              <a:ahLst/>
              <a:cxnLst>
                <a:cxn ang="0">
                  <a:pos x="0" y="0"/>
                </a:cxn>
                <a:cxn ang="0">
                  <a:pos x="138" y="315"/>
                </a:cxn>
              </a:cxnLst>
              <a:rect l="0" t="0" r="r" b="b"/>
              <a:pathLst>
                <a:path w="138" h="315">
                  <a:moveTo>
                    <a:pt x="0" y="0"/>
                  </a:moveTo>
                  <a:lnTo>
                    <a:pt x="138" y="31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Freeform 12"/>
            <p:cNvSpPr/>
            <p:nvPr>
              <p:custDataLst>
                <p:tags r:id="rId11"/>
              </p:custDataLst>
            </p:nvPr>
          </p:nvSpPr>
          <p:spPr bwMode="auto">
            <a:xfrm>
              <a:off x="7023876" y="2793851"/>
              <a:ext cx="162430" cy="323419"/>
            </a:xfrm>
            <a:custGeom>
              <a:avLst/>
              <a:gdLst/>
              <a:ahLst/>
              <a:cxnLst>
                <a:cxn ang="0">
                  <a:pos x="0" y="0"/>
                </a:cxn>
                <a:cxn ang="0">
                  <a:pos x="143" y="285"/>
                </a:cxn>
              </a:cxnLst>
              <a:rect l="0" t="0" r="r" b="b"/>
              <a:pathLst>
                <a:path w="143" h="285">
                  <a:moveTo>
                    <a:pt x="0" y="0"/>
                  </a:moveTo>
                  <a:lnTo>
                    <a:pt x="143" y="28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8" name="Text Box 8"/>
            <p:cNvSpPr txBox="1">
              <a:spLocks noChangeArrowheads="1"/>
            </p:cNvSpPr>
            <p:nvPr/>
          </p:nvSpPr>
          <p:spPr bwMode="auto">
            <a:xfrm>
              <a:off x="7127831" y="3582267"/>
              <a:ext cx="614635" cy="25717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000" dirty="0">
                  <a:solidFill>
                    <a:srgbClr val="000000"/>
                  </a:solidFill>
                  <a:latin typeface="微软雅黑" panose="020B0503020204020204" charset="-122"/>
                  <a:ea typeface="微软雅黑" panose="020B0503020204020204" charset="-122"/>
                </a:rPr>
                <a:t>（</a:t>
              </a:r>
              <a:r>
                <a:rPr lang="en-US" altLang="zh-CN" sz="2000" dirty="0">
                  <a:solidFill>
                    <a:srgbClr val="000000"/>
                  </a:solidFill>
                  <a:latin typeface="微软雅黑" panose="020B0503020204020204" charset="-122"/>
                  <a:ea typeface="微软雅黑" panose="020B0503020204020204" charset="-122"/>
                </a:rPr>
                <a:t>d</a:t>
              </a:r>
              <a:r>
                <a:rPr lang="zh-CN" altLang="en-US" sz="2000" dirty="0">
                  <a:solidFill>
                    <a:srgbClr val="000000"/>
                  </a:solidFill>
                  <a:latin typeface="微软雅黑" panose="020B0503020204020204" charset="-122"/>
                  <a:ea typeface="微软雅黑" panose="020B0503020204020204" charset="-122"/>
                </a:rPr>
                <a:t>）</a:t>
              </a:r>
            </a:p>
          </p:txBody>
        </p:sp>
        <p:sp>
          <p:nvSpPr>
            <p:cNvPr id="69" name="Freeform 4"/>
            <p:cNvSpPr/>
            <p:nvPr>
              <p:custDataLst>
                <p:tags r:id="rId12"/>
              </p:custDataLst>
            </p:nvPr>
          </p:nvSpPr>
          <p:spPr bwMode="auto">
            <a:xfrm>
              <a:off x="7213594" y="1601486"/>
              <a:ext cx="145537" cy="307833"/>
            </a:xfrm>
            <a:custGeom>
              <a:avLst/>
              <a:gdLst/>
              <a:ahLst/>
              <a:cxnLst>
                <a:cxn ang="0">
                  <a:pos x="128" y="0"/>
                </a:cxn>
                <a:cxn ang="0">
                  <a:pos x="0" y="271"/>
                </a:cxn>
              </a:cxnLst>
              <a:rect l="0" t="0" r="r" b="b"/>
              <a:pathLst>
                <a:path w="128" h="271">
                  <a:moveTo>
                    <a:pt x="128" y="0"/>
                  </a:moveTo>
                  <a:lnTo>
                    <a:pt x="0" y="27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Freeform 3"/>
            <p:cNvSpPr/>
            <p:nvPr>
              <p:custDataLst>
                <p:tags r:id="rId13"/>
              </p:custDataLst>
            </p:nvPr>
          </p:nvSpPr>
          <p:spPr bwMode="auto">
            <a:xfrm>
              <a:off x="6961503" y="2198968"/>
              <a:ext cx="153334" cy="333810"/>
            </a:xfrm>
            <a:custGeom>
              <a:avLst/>
              <a:gdLst/>
              <a:ahLst/>
              <a:cxnLst>
                <a:cxn ang="0">
                  <a:pos x="135" y="0"/>
                </a:cxn>
                <a:cxn ang="0">
                  <a:pos x="0" y="294"/>
                </a:cxn>
              </a:cxnLst>
              <a:rect l="0" t="0" r="r" b="b"/>
              <a:pathLst>
                <a:path w="135" h="294">
                  <a:moveTo>
                    <a:pt x="135" y="0"/>
                  </a:moveTo>
                  <a:lnTo>
                    <a:pt x="0" y="29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1" name="Freeform 2"/>
            <p:cNvSpPr/>
            <p:nvPr>
              <p:custDataLst>
                <p:tags r:id="rId14"/>
              </p:custDataLst>
            </p:nvPr>
          </p:nvSpPr>
          <p:spPr bwMode="auto">
            <a:xfrm>
              <a:off x="6674326" y="2788656"/>
              <a:ext cx="167628" cy="328615"/>
            </a:xfrm>
            <a:custGeom>
              <a:avLst/>
              <a:gdLst/>
              <a:ahLst/>
              <a:cxnLst>
                <a:cxn ang="0">
                  <a:pos x="147" y="0"/>
                </a:cxn>
                <a:cxn ang="0">
                  <a:pos x="0" y="289"/>
                </a:cxn>
              </a:cxnLst>
              <a:rect l="0" t="0" r="r" b="b"/>
              <a:pathLst>
                <a:path w="147" h="289">
                  <a:moveTo>
                    <a:pt x="147" y="0"/>
                  </a:moveTo>
                  <a:lnTo>
                    <a:pt x="0" y="28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72" name="TextBox 62"/>
          <p:cNvSpPr txBox="1"/>
          <p:nvPr/>
        </p:nvSpPr>
        <p:spPr>
          <a:xfrm>
            <a:off x="5856956" y="4986348"/>
            <a:ext cx="5143536" cy="1322070"/>
          </a:xfrm>
          <a:prstGeom prst="rect">
            <a:avLst/>
          </a:prstGeom>
          <a:noFill/>
        </p:spPr>
        <p:txBody>
          <a:bodyPr wrap="square" rtlCol="0">
            <a:spAutoFit/>
          </a:bodyPr>
          <a:lstStyle/>
          <a:p>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WPL=1×2+3×2+5×2+7×2=32</a:t>
            </a:r>
            <a:endPar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b</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WPL=1×2+3×3+5×3+7×1=33</a:t>
            </a:r>
            <a:endPar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c</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WPL=7×3+5×3+3×2+1×1=43</a:t>
            </a:r>
            <a:endPar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d</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WPL=1×3+3×3+5×2+7×1=29</a:t>
            </a:r>
          </a:p>
        </p:txBody>
      </p:sp>
      <p:sp>
        <p:nvSpPr>
          <p:cNvPr id="73" name="矩形: 圆角 72"/>
          <p:cNvSpPr/>
          <p:nvPr>
            <p:custDataLst>
              <p:tags r:id="rId1"/>
            </p:custDataLst>
          </p:nvPr>
        </p:nvSpPr>
        <p:spPr>
          <a:xfrm>
            <a:off x="3521528" y="890035"/>
            <a:ext cx="9569439" cy="5810491"/>
          </a:xfrm>
          <a:prstGeom prst="roundRect">
            <a:avLst>
              <a:gd name="adj" fmla="val 491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75" name="图片 74"/>
          <p:cNvPicPr>
            <a:picLocks noChangeAspect="1"/>
          </p:cNvPicPr>
          <p:nvPr/>
        </p:nvPicPr>
        <p:blipFill>
          <a:blip r:embed="rId56"/>
          <a:stretch>
            <a:fillRect/>
          </a:stretch>
        </p:blipFill>
        <p:spPr>
          <a:xfrm>
            <a:off x="10501712" y="5844845"/>
            <a:ext cx="445047" cy="536494"/>
          </a:xfrm>
          <a:prstGeom prst="rect">
            <a:avLst/>
          </a:prstGeom>
        </p:spPr>
      </p:pic>
      <p:sp>
        <p:nvSpPr>
          <p:cNvPr id="77" name="文本框 76"/>
          <p:cNvSpPr txBox="1"/>
          <p:nvPr/>
        </p:nvSpPr>
        <p:spPr>
          <a:xfrm>
            <a:off x="1053074" y="178558"/>
            <a:ext cx="2605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6.7.1 </a:t>
            </a:r>
            <a:r>
              <a:rPr lang="zh-CN" altLang="en-US" sz="2000" dirty="0">
                <a:solidFill>
                  <a:schemeClr val="accent1"/>
                </a:solidFill>
                <a:latin typeface="微软雅黑" panose="020B0503020204020204" charset="-122"/>
                <a:ea typeface="微软雅黑" panose="020B0503020204020204" charset="-122"/>
              </a:rPr>
              <a:t>哈夫曼树的定义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2" presetClass="entr" presetSubtype="3"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1+#ppt_w/2"/>
                                          </p:val>
                                        </p:tav>
                                        <p:tav tm="100000">
                                          <p:val>
                                            <p:strVal val="#ppt_x"/>
                                          </p:val>
                                        </p:tav>
                                      </p:tavLst>
                                    </p:anim>
                                    <p:anim calcmode="lin" valueType="num">
                                      <p:cBhvr additive="base">
                                        <p:cTn id="16" dur="500" fill="hold"/>
                                        <p:tgtEl>
                                          <p:spTgt spid="73"/>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72">
                                            <p:txEl>
                                              <p:pRg st="0" end="0"/>
                                            </p:txEl>
                                          </p:spTgt>
                                        </p:tgtEl>
                                        <p:attrNameLst>
                                          <p:attrName>style.visibility</p:attrName>
                                        </p:attrNameLst>
                                      </p:cBhvr>
                                      <p:to>
                                        <p:strVal val="visible"/>
                                      </p:to>
                                    </p:set>
                                    <p:animEffect transition="in" filter="wipe(left)">
                                      <p:cBhvr>
                                        <p:cTn id="30" dur="500"/>
                                        <p:tgtEl>
                                          <p:spTgt spid="72">
                                            <p:txEl>
                                              <p:pRg st="0" end="0"/>
                                            </p:txEl>
                                          </p:spTgt>
                                        </p:tgtEl>
                                      </p:cBhvr>
                                    </p:animEffect>
                                  </p:childTnLst>
                                </p:cTn>
                              </p:par>
                            </p:childTnLst>
                          </p:cTn>
                        </p:par>
                        <p:par>
                          <p:cTn id="31" fill="hold">
                            <p:stCondLst>
                              <p:cond delay="3500"/>
                            </p:stCondLst>
                            <p:childTnLst>
                              <p:par>
                                <p:cTn id="32" presetID="42"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22" presetClass="entr" presetSubtype="8" fill="hold" nodeType="afterEffect">
                                  <p:stCondLst>
                                    <p:cond delay="0"/>
                                  </p:stCondLst>
                                  <p:childTnLst>
                                    <p:set>
                                      <p:cBhvr>
                                        <p:cTn id="39" dur="1" fill="hold">
                                          <p:stCondLst>
                                            <p:cond delay="0"/>
                                          </p:stCondLst>
                                        </p:cTn>
                                        <p:tgtEl>
                                          <p:spTgt spid="72">
                                            <p:txEl>
                                              <p:pRg st="1" end="1"/>
                                            </p:txEl>
                                          </p:spTgt>
                                        </p:tgtEl>
                                        <p:attrNameLst>
                                          <p:attrName>style.visibility</p:attrName>
                                        </p:attrNameLst>
                                      </p:cBhvr>
                                      <p:to>
                                        <p:strVal val="visible"/>
                                      </p:to>
                                    </p:set>
                                    <p:animEffect transition="in" filter="wipe(left)">
                                      <p:cBhvr>
                                        <p:cTn id="40" dur="500"/>
                                        <p:tgtEl>
                                          <p:spTgt spid="72">
                                            <p:txEl>
                                              <p:pRg st="1" end="1"/>
                                            </p:txEl>
                                          </p:spTgt>
                                        </p:tgtEl>
                                      </p:cBhvr>
                                    </p:animEffect>
                                  </p:childTnLst>
                                </p:cTn>
                              </p:par>
                            </p:childTnLst>
                          </p:cTn>
                        </p:par>
                        <p:par>
                          <p:cTn id="41" fill="hold">
                            <p:stCondLst>
                              <p:cond delay="5000"/>
                            </p:stCondLst>
                            <p:childTnLst>
                              <p:par>
                                <p:cTn id="42" presetID="42" presetClass="entr" presetSubtype="0"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0"/>
                                        <p:tgtEl>
                                          <p:spTgt spid="42"/>
                                        </p:tgtEl>
                                      </p:cBhvr>
                                    </p:animEffect>
                                    <p:anim calcmode="lin" valueType="num">
                                      <p:cBhvr>
                                        <p:cTn id="45" dur="1000" fill="hold"/>
                                        <p:tgtEl>
                                          <p:spTgt spid="42"/>
                                        </p:tgtEl>
                                        <p:attrNameLst>
                                          <p:attrName>ppt_x</p:attrName>
                                        </p:attrNameLst>
                                      </p:cBhvr>
                                      <p:tavLst>
                                        <p:tav tm="0">
                                          <p:val>
                                            <p:strVal val="#ppt_x"/>
                                          </p:val>
                                        </p:tav>
                                        <p:tav tm="100000">
                                          <p:val>
                                            <p:strVal val="#ppt_x"/>
                                          </p:val>
                                        </p:tav>
                                      </p:tavLst>
                                    </p:anim>
                                    <p:anim calcmode="lin" valueType="num">
                                      <p:cBhvr>
                                        <p:cTn id="46" dur="1000" fill="hold"/>
                                        <p:tgtEl>
                                          <p:spTgt spid="42"/>
                                        </p:tgtEl>
                                        <p:attrNameLst>
                                          <p:attrName>ppt_y</p:attrName>
                                        </p:attrNameLst>
                                      </p:cBhvr>
                                      <p:tavLst>
                                        <p:tav tm="0">
                                          <p:val>
                                            <p:strVal val="#ppt_y+.1"/>
                                          </p:val>
                                        </p:tav>
                                        <p:tav tm="100000">
                                          <p:val>
                                            <p:strVal val="#ppt_y"/>
                                          </p:val>
                                        </p:tav>
                                      </p:tavLst>
                                    </p:anim>
                                  </p:childTnLst>
                                </p:cTn>
                              </p:par>
                            </p:childTnLst>
                          </p:cTn>
                        </p:par>
                        <p:par>
                          <p:cTn id="47" fill="hold">
                            <p:stCondLst>
                              <p:cond delay="6000"/>
                            </p:stCondLst>
                            <p:childTnLst>
                              <p:par>
                                <p:cTn id="48" presetID="22" presetClass="entr" presetSubtype="8" fill="hold" nodeType="afterEffect">
                                  <p:stCondLst>
                                    <p:cond delay="0"/>
                                  </p:stCondLst>
                                  <p:childTnLst>
                                    <p:set>
                                      <p:cBhvr>
                                        <p:cTn id="49" dur="1" fill="hold">
                                          <p:stCondLst>
                                            <p:cond delay="0"/>
                                          </p:stCondLst>
                                        </p:cTn>
                                        <p:tgtEl>
                                          <p:spTgt spid="72">
                                            <p:txEl>
                                              <p:pRg st="2" end="2"/>
                                            </p:txEl>
                                          </p:spTgt>
                                        </p:tgtEl>
                                        <p:attrNameLst>
                                          <p:attrName>style.visibility</p:attrName>
                                        </p:attrNameLst>
                                      </p:cBhvr>
                                      <p:to>
                                        <p:strVal val="visible"/>
                                      </p:to>
                                    </p:set>
                                    <p:animEffect transition="in" filter="wipe(left)">
                                      <p:cBhvr>
                                        <p:cTn id="50" dur="500"/>
                                        <p:tgtEl>
                                          <p:spTgt spid="72">
                                            <p:txEl>
                                              <p:pRg st="2" end="2"/>
                                            </p:txEl>
                                          </p:spTgt>
                                        </p:tgtEl>
                                      </p:cBhvr>
                                    </p:animEffect>
                                  </p:childTnLst>
                                </p:cTn>
                              </p:par>
                            </p:childTnLst>
                          </p:cTn>
                        </p:par>
                        <p:par>
                          <p:cTn id="51" fill="hold">
                            <p:stCondLst>
                              <p:cond delay="6500"/>
                            </p:stCondLst>
                            <p:childTnLst>
                              <p:par>
                                <p:cTn id="52" presetID="42" presetClass="entr" presetSubtype="0"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childTnLst>
                          </p:cTn>
                        </p:par>
                        <p:par>
                          <p:cTn id="57" fill="hold">
                            <p:stCondLst>
                              <p:cond delay="7500"/>
                            </p:stCondLst>
                            <p:childTnLst>
                              <p:par>
                                <p:cTn id="58" presetID="22" presetClass="entr" presetSubtype="8" fill="hold" nodeType="afterEffect">
                                  <p:stCondLst>
                                    <p:cond delay="0"/>
                                  </p:stCondLst>
                                  <p:childTnLst>
                                    <p:set>
                                      <p:cBhvr>
                                        <p:cTn id="59" dur="1" fill="hold">
                                          <p:stCondLst>
                                            <p:cond delay="0"/>
                                          </p:stCondLst>
                                        </p:cTn>
                                        <p:tgtEl>
                                          <p:spTgt spid="72">
                                            <p:txEl>
                                              <p:pRg st="3" end="3"/>
                                            </p:txEl>
                                          </p:spTgt>
                                        </p:tgtEl>
                                        <p:attrNameLst>
                                          <p:attrName>style.visibility</p:attrName>
                                        </p:attrNameLst>
                                      </p:cBhvr>
                                      <p:to>
                                        <p:strVal val="visible"/>
                                      </p:to>
                                    </p:set>
                                    <p:animEffect transition="in" filter="wipe(left)">
                                      <p:cBhvr>
                                        <p:cTn id="60" dur="500"/>
                                        <p:tgtEl>
                                          <p:spTgt spid="72">
                                            <p:txEl>
                                              <p:pRg st="3" end="3"/>
                                            </p:txEl>
                                          </p:spTgt>
                                        </p:tgtEl>
                                      </p:cBhvr>
                                    </p:animEffect>
                                  </p:childTnLst>
                                </p:cTn>
                              </p:par>
                            </p:childTnLst>
                          </p:cTn>
                        </p:par>
                        <p:par>
                          <p:cTn id="61" fill="hold">
                            <p:stCondLst>
                              <p:cond delay="8000"/>
                            </p:stCondLst>
                            <p:childTnLst>
                              <p:par>
                                <p:cTn id="62" presetID="42" presetClass="entr" presetSubtype="0" fill="hold" nodeType="after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1000"/>
                                        <p:tgtEl>
                                          <p:spTgt spid="75"/>
                                        </p:tgtEl>
                                      </p:cBhvr>
                                    </p:animEffect>
                                    <p:anim calcmode="lin" valueType="num">
                                      <p:cBhvr>
                                        <p:cTn id="65" dur="1000" fill="hold"/>
                                        <p:tgtEl>
                                          <p:spTgt spid="75"/>
                                        </p:tgtEl>
                                        <p:attrNameLst>
                                          <p:attrName>ppt_x</p:attrName>
                                        </p:attrNameLst>
                                      </p:cBhvr>
                                      <p:tavLst>
                                        <p:tav tm="0">
                                          <p:val>
                                            <p:strVal val="#ppt_x"/>
                                          </p:val>
                                        </p:tav>
                                        <p:tav tm="100000">
                                          <p:val>
                                            <p:strVal val="#ppt_x"/>
                                          </p:val>
                                        </p:tav>
                                      </p:tavLst>
                                    </p:anim>
                                    <p:anim calcmode="lin" valueType="num">
                                      <p:cBhvr>
                                        <p:cTn id="6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bldLvl="0" animBg="1"/>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188927" y="720228"/>
            <a:ext cx="3341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每周一练：第</a:t>
            </a:r>
            <a:r>
              <a:rPr kumimoji="0" lang="en-US" altLang="zh-CN" sz="28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mn-cs"/>
              </a:rPr>
              <a:t>12</a:t>
            </a:r>
            <a:r>
              <a:rPr kumimoji="0" lang="zh-CN" altLang="en-US" sz="28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mn-cs"/>
              </a:rPr>
              <a:t>周</a:t>
            </a:r>
            <a:endPar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sp>
        <p:nvSpPr>
          <p:cNvPr id="3" name="文本框 3"/>
          <p:cNvSpPr txBox="1">
            <a:spLocks noChangeArrowheads="1"/>
          </p:cNvSpPr>
          <p:nvPr/>
        </p:nvSpPr>
        <p:spPr bwMode="auto">
          <a:xfrm>
            <a:off x="3291217" y="720228"/>
            <a:ext cx="83097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lvl="0" eaLnBrk="0" fontAlgn="base" hangingPunct="0">
              <a:lnSpc>
                <a:spcPct val="100000"/>
              </a:lnSpc>
              <a:spcBef>
                <a:spcPct val="0"/>
              </a:spcBef>
              <a:spcAft>
                <a:spcPct val="0"/>
              </a:spcAft>
              <a:buNone/>
            </a:pPr>
            <a:r>
              <a:rPr kumimoji="0" lang="en-US" altLang="zh-CN" sz="2800" b="1" i="0"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mn-cs"/>
              </a:rPr>
              <a:t>LeetCode</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    </a:t>
            </a:r>
            <a:r>
              <a:rPr lang="en-US" altLang="zh-CN" sz="2800" dirty="0">
                <a:solidFill>
                  <a:srgbClr val="0000FF"/>
                </a:solidFill>
              </a:rPr>
              <a:t>105. </a:t>
            </a:r>
            <a:r>
              <a:rPr lang="zh-CN" altLang="en-US" sz="2800" dirty="0">
                <a:solidFill>
                  <a:srgbClr val="0000FF"/>
                </a:solidFill>
              </a:rPr>
              <a:t>从前序与中序遍历序列构造二叉树</a:t>
            </a:r>
            <a:endParaRPr lang="zh-CN" altLang="en-US" sz="2800" dirty="0">
              <a:solidFill>
                <a:srgbClr val="0000FF"/>
              </a:solidFill>
            </a:endParaRPr>
          </a:p>
        </p:txBody>
      </p:sp>
      <p:sp>
        <p:nvSpPr>
          <p:cNvPr id="6" name="矩形 5"/>
          <p:cNvSpPr/>
          <p:nvPr/>
        </p:nvSpPr>
        <p:spPr>
          <a:xfrm>
            <a:off x="867567" y="2977785"/>
            <a:ext cx="9588398" cy="2862322"/>
          </a:xfrm>
          <a:prstGeom prst="rect">
            <a:avLst/>
          </a:prstGeom>
        </p:spPr>
        <p:txBody>
          <a:bodyPr wrap="square">
            <a:spAutoFit/>
          </a:bodyPr>
          <a:lstStyle/>
          <a:p>
            <a:r>
              <a:rPr lang="en-US" altLang="zh-CN" dirty="0"/>
              <a:t># Definition for a binary tree node.</a:t>
            </a:r>
          </a:p>
          <a:p>
            <a:r>
              <a:rPr lang="en-US" altLang="zh-CN" dirty="0"/>
              <a:t># class </a:t>
            </a:r>
            <a:r>
              <a:rPr lang="en-US" altLang="zh-CN" dirty="0" err="1"/>
              <a:t>TreeNode</a:t>
            </a:r>
            <a:r>
              <a:rPr lang="en-US" altLang="zh-CN" dirty="0"/>
              <a:t>:</a:t>
            </a:r>
          </a:p>
          <a:p>
            <a:r>
              <a:rPr lang="en-US" altLang="zh-CN" dirty="0"/>
              <a:t>#     </a:t>
            </a:r>
            <a:r>
              <a:rPr lang="en-US" altLang="zh-CN" dirty="0" err="1"/>
              <a:t>def</a:t>
            </a:r>
            <a:r>
              <a:rPr lang="en-US" altLang="zh-CN" dirty="0"/>
              <a:t> __</a:t>
            </a:r>
            <a:r>
              <a:rPr lang="en-US" altLang="zh-CN" dirty="0" err="1"/>
              <a:t>init</a:t>
            </a:r>
            <a:r>
              <a:rPr lang="en-US" altLang="zh-CN" dirty="0"/>
              <a:t>__(self, </a:t>
            </a:r>
            <a:r>
              <a:rPr lang="en-US" altLang="zh-CN" dirty="0" err="1"/>
              <a:t>val</a:t>
            </a:r>
            <a:r>
              <a:rPr lang="en-US" altLang="zh-CN" dirty="0"/>
              <a:t>=0, left=None, right=None):</a:t>
            </a:r>
          </a:p>
          <a:p>
            <a:r>
              <a:rPr lang="en-US" altLang="zh-CN" dirty="0"/>
              <a:t>#         </a:t>
            </a:r>
            <a:r>
              <a:rPr lang="en-US" altLang="zh-CN" dirty="0" err="1"/>
              <a:t>self.val</a:t>
            </a:r>
            <a:r>
              <a:rPr lang="en-US" altLang="zh-CN" dirty="0"/>
              <a:t> = </a:t>
            </a:r>
            <a:r>
              <a:rPr lang="en-US" altLang="zh-CN" dirty="0" err="1"/>
              <a:t>val</a:t>
            </a:r>
            <a:endParaRPr lang="en-US" altLang="zh-CN" dirty="0"/>
          </a:p>
          <a:p>
            <a:r>
              <a:rPr lang="en-US" altLang="zh-CN" dirty="0"/>
              <a:t>#         </a:t>
            </a:r>
            <a:r>
              <a:rPr lang="en-US" altLang="zh-CN" dirty="0" err="1"/>
              <a:t>self.left</a:t>
            </a:r>
            <a:r>
              <a:rPr lang="en-US" altLang="zh-CN" dirty="0"/>
              <a:t> = left</a:t>
            </a:r>
          </a:p>
          <a:p>
            <a:r>
              <a:rPr lang="en-US" altLang="zh-CN" dirty="0"/>
              <a:t>#         </a:t>
            </a:r>
            <a:r>
              <a:rPr lang="en-US" altLang="zh-CN" dirty="0" err="1"/>
              <a:t>self.right</a:t>
            </a:r>
            <a:r>
              <a:rPr lang="en-US" altLang="zh-CN" dirty="0"/>
              <a:t> = </a:t>
            </a:r>
            <a:r>
              <a:rPr lang="en-US" altLang="zh-CN" dirty="0" smtClean="0"/>
              <a:t>right</a:t>
            </a:r>
          </a:p>
          <a:p>
            <a:endParaRPr lang="en-US" altLang="zh-CN" dirty="0"/>
          </a:p>
          <a:p>
            <a:r>
              <a:rPr lang="en-US" altLang="zh-CN" dirty="0"/>
              <a:t>class Solution:</a:t>
            </a:r>
          </a:p>
          <a:p>
            <a:r>
              <a:rPr lang="en-US" altLang="zh-CN" dirty="0"/>
              <a:t>    </a:t>
            </a:r>
            <a:r>
              <a:rPr lang="en-US" altLang="zh-CN" dirty="0" err="1"/>
              <a:t>def</a:t>
            </a:r>
            <a:r>
              <a:rPr lang="en-US" altLang="zh-CN" dirty="0"/>
              <a:t> </a:t>
            </a:r>
            <a:r>
              <a:rPr lang="en-US" altLang="zh-CN" dirty="0" err="1"/>
              <a:t>buildTree</a:t>
            </a:r>
            <a:r>
              <a:rPr lang="en-US" altLang="zh-CN" dirty="0"/>
              <a:t>(self, preorder: List[</a:t>
            </a:r>
            <a:r>
              <a:rPr lang="en-US" altLang="zh-CN" dirty="0" err="1"/>
              <a:t>int</a:t>
            </a:r>
            <a:r>
              <a:rPr lang="en-US" altLang="zh-CN" dirty="0"/>
              <a:t>], </a:t>
            </a:r>
            <a:r>
              <a:rPr lang="en-US" altLang="zh-CN" dirty="0" err="1"/>
              <a:t>inorder</a:t>
            </a:r>
            <a:r>
              <a:rPr lang="en-US" altLang="zh-CN" dirty="0"/>
              <a:t>: List[</a:t>
            </a:r>
            <a:r>
              <a:rPr lang="en-US" altLang="zh-CN" dirty="0" err="1"/>
              <a:t>int</a:t>
            </a:r>
            <a:r>
              <a:rPr lang="en-US" altLang="zh-CN" dirty="0"/>
              <a:t>]) -&gt; Optional[</a:t>
            </a:r>
            <a:r>
              <a:rPr lang="en-US" altLang="zh-CN" dirty="0" err="1"/>
              <a:t>TreeNode</a:t>
            </a:r>
            <a:r>
              <a:rPr lang="en-US" altLang="zh-CN" dirty="0"/>
              <a:t>]:</a:t>
            </a:r>
          </a:p>
          <a:p>
            <a:r>
              <a:rPr lang="en-US" altLang="zh-CN" dirty="0"/>
              <a:t>        </a:t>
            </a:r>
          </a:p>
        </p:txBody>
      </p:sp>
      <p:sp>
        <p:nvSpPr>
          <p:cNvPr id="7" name="Rectangle 1"/>
          <p:cNvSpPr>
            <a:spLocks noChangeArrowheads="1"/>
          </p:cNvSpPr>
          <p:nvPr/>
        </p:nvSpPr>
        <p:spPr bwMode="auto">
          <a:xfrm>
            <a:off x="311825" y="1243448"/>
            <a:ext cx="118801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r>
              <a:rPr kumimoji="0" lang="zh-CN"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给定两个整数数组 preorder 和 inorder ，其中 preorder </a:t>
            </a:r>
            <a:endParaRPr kumimoji="0" lang="en-US"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是二叉树的</a:t>
            </a:r>
            <a:r>
              <a:rPr kumimoji="0" lang="zh-CN" altLang="zh-CN"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先序遍历</a:t>
            </a:r>
            <a:r>
              <a:rPr kumimoji="0" lang="zh-CN"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inorder 是同一棵树的</a:t>
            </a:r>
            <a:r>
              <a:rPr kumimoji="0" lang="zh-CN" altLang="zh-CN"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中序遍历</a:t>
            </a:r>
            <a:r>
              <a:rPr kumimoji="0" lang="zh-CN"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endParaRPr kumimoji="0" lang="en-US"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请构造二叉树并返回其根节点。 </a:t>
            </a:r>
          </a:p>
        </p:txBody>
      </p:sp>
    </p:spTree>
    <p:extLst>
      <p:ext uri="{BB962C8B-B14F-4D97-AF65-F5344CB8AC3E}">
        <p14:creationId xmlns:p14="http://schemas.microsoft.com/office/powerpoint/2010/main" val="1668958842"/>
      </p:ext>
    </p:extLst>
  </p:cSld>
  <p:clrMapOvr>
    <a:masterClrMapping/>
  </p:clrMapOvr>
  <mc:AlternateContent xmlns:mc="http://schemas.openxmlformats.org/markup-compatibility/2006" xmlns:p14="http://schemas.microsoft.com/office/powerpoint/2010/main">
    <mc:Choice Requires="p14">
      <p:transition spd="slow" p14:dur="2000"/>
    </mc:Choice>
    <mc:Fallback xmlns:a14="http://schemas.microsoft.com/office/drawing/2010/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l="8509" t="7187" r="9793" b="8804"/>
          <a:stretch>
            <a:fillRect/>
          </a:stretch>
        </p:blipFill>
        <p:spPr>
          <a:xfrm>
            <a:off x="7326924" y="2178205"/>
            <a:ext cx="3501022" cy="3493337"/>
          </a:xfrm>
          <a:prstGeom prst="rect">
            <a:avLst/>
          </a:prstGeom>
        </p:spPr>
      </p:pic>
      <p:sp>
        <p:nvSpPr>
          <p:cNvPr id="5" name="Text Box 2"/>
          <p:cNvSpPr txBox="1">
            <a:spLocks noChangeArrowheads="1"/>
          </p:cNvSpPr>
          <p:nvPr/>
        </p:nvSpPr>
        <p:spPr bwMode="auto">
          <a:xfrm>
            <a:off x="924332" y="1173065"/>
            <a:ext cx="5904731" cy="536511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）根据给定的</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n0</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个权值</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W=(w1</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w2</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wn0)</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，对应结点构成</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n0</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棵二叉树的森林</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T=(T1</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T2</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Tn0)</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，其中每棵二叉树</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Ti</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1≤i≤n0</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）中都只有一个带权值为</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wi</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的根结点，其左、右子树均为空。</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）在森林</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中选取两棵根结点权值最小的子树作为左、右子树构造一棵新的二叉树，且置新的二叉树的根结点的权值为其左、右子树上根的权值之和。称为合并，每合并一次</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中减少一棵二叉树。</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）重复（</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）直到</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只含一棵树为止。这棵树便是哈夫曼树。</a:t>
            </a:r>
          </a:p>
        </p:txBody>
      </p:sp>
      <p:sp>
        <p:nvSpPr>
          <p:cNvPr id="2" name="文本框 1"/>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sp>
        <p:nvSpPr>
          <p:cNvPr id="3" name="箭头: 下 2"/>
          <p:cNvSpPr/>
          <p:nvPr>
            <p:custDataLst>
              <p:tags r:id="rId1"/>
            </p:custDataLst>
          </p:nvPr>
        </p:nvSpPr>
        <p:spPr>
          <a:xfrm rot="16200000">
            <a:off x="7373223" y="3101524"/>
            <a:ext cx="484632" cy="978408"/>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文本框 5"/>
          <p:cNvSpPr txBox="1"/>
          <p:nvPr/>
        </p:nvSpPr>
        <p:spPr>
          <a:xfrm>
            <a:off x="8527348" y="2855968"/>
            <a:ext cx="3402957" cy="398780"/>
          </a:xfrm>
          <a:prstGeom prst="rect">
            <a:avLst/>
          </a:prstGeom>
          <a:noFill/>
        </p:spPr>
        <p:txBody>
          <a:bodyPr wrap="square" rtlCol="0">
            <a:spAutoFit/>
          </a:bodyPr>
          <a:lstStyle/>
          <a:p>
            <a:r>
              <a:rPr lang="zh-CN" altLang="en-US" sz="2000" b="1" dirty="0">
                <a:solidFill>
                  <a:srgbClr val="000000"/>
                </a:solidFill>
                <a:latin typeface="微软雅黑" panose="020B0503020204020204" charset="-122"/>
                <a:ea typeface="微软雅黑" panose="020B0503020204020204" charset="-122"/>
              </a:rPr>
              <a:t>每次都是两棵子树合并</a:t>
            </a:r>
          </a:p>
        </p:txBody>
      </p:sp>
      <p:sp>
        <p:nvSpPr>
          <p:cNvPr id="8" name="箭头: 下 7"/>
          <p:cNvSpPr/>
          <p:nvPr>
            <p:custDataLst>
              <p:tags r:id="rId2"/>
            </p:custDataLst>
          </p:nvPr>
        </p:nvSpPr>
        <p:spPr>
          <a:xfrm>
            <a:off x="9630137" y="3420212"/>
            <a:ext cx="426356" cy="650931"/>
          </a:xfrm>
          <a:prstGeom prst="downArrow">
            <a:avLst/>
          </a:prstGeom>
          <a:solidFill>
            <a:schemeClr val="lt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文本框 8"/>
          <p:cNvSpPr txBox="1"/>
          <p:nvPr/>
        </p:nvSpPr>
        <p:spPr>
          <a:xfrm>
            <a:off x="8527347" y="4235277"/>
            <a:ext cx="3402957" cy="398780"/>
          </a:xfrm>
          <a:prstGeom prst="rect">
            <a:avLst/>
          </a:prstGeom>
          <a:noFill/>
        </p:spPr>
        <p:txBody>
          <a:bodyPr wrap="square" rtlCol="0">
            <a:spAutoFit/>
          </a:bodyPr>
          <a:lstStyle/>
          <a:p>
            <a:r>
              <a:rPr lang="zh-CN" altLang="en-US" sz="2000" b="1" dirty="0">
                <a:solidFill>
                  <a:srgbClr val="000000"/>
                </a:solidFill>
                <a:latin typeface="微软雅黑" panose="020B0503020204020204" charset="-122"/>
                <a:ea typeface="微软雅黑" panose="020B0503020204020204" charset="-122"/>
              </a:rPr>
              <a:t>哈夫曼树中没有单分支结点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2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par>
                          <p:cTn id="23" fill="hold">
                            <p:stCondLst>
                              <p:cond delay="3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p:bldP spid="3" grpId="0" bldLvl="0" animBg="1"/>
      <p:bldP spid="6" grpId="0"/>
      <p:bldP spid="8" grpId="0" bldLvl="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9" cstate="print">
            <a:extLst>
              <a:ext uri="{28A0092B-C50C-407E-A947-70E740481C1C}">
                <a14:useLocalDpi xmlns:a14="http://schemas.microsoft.com/office/drawing/2010/main" val="0"/>
              </a:ext>
            </a:extLst>
          </a:blip>
          <a:srcRect l="8076"/>
          <a:stretch>
            <a:fillRect/>
          </a:stretch>
        </p:blipFill>
        <p:spPr>
          <a:xfrm flipH="1">
            <a:off x="300134" y="2386422"/>
            <a:ext cx="4138847" cy="4034023"/>
          </a:xfrm>
          <a:prstGeom prst="rect">
            <a:avLst/>
          </a:prstGeom>
        </p:spPr>
      </p:pic>
      <p:sp>
        <p:nvSpPr>
          <p:cNvPr id="3" name="TextBox 2"/>
          <p:cNvSpPr txBox="1"/>
          <p:nvPr/>
        </p:nvSpPr>
        <p:spPr>
          <a:xfrm>
            <a:off x="1911115" y="3016480"/>
            <a:ext cx="2254089" cy="1476375"/>
          </a:xfrm>
          <a:prstGeom prst="rect">
            <a:avLst/>
          </a:prstGeom>
          <a:noFill/>
        </p:spPr>
        <p:txBody>
          <a:bodyPr wrap="square" rtlCol="0">
            <a:spAutoFit/>
          </a:bodyPr>
          <a:lstStyle/>
          <a:p>
            <a:pPr algn="ctr">
              <a:lnSpc>
                <a:spcPct val="150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W=(1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7)</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来构造</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pPr algn="ctr">
              <a:lnSpc>
                <a:spcPct val="1500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一棵哈夫曼树</a:t>
            </a:r>
          </a:p>
        </p:txBody>
      </p:sp>
      <p:sp>
        <p:nvSpPr>
          <p:cNvPr id="13" name="Rectangle 41"/>
          <p:cNvSpPr>
            <a:spLocks noChangeArrowheads="1"/>
          </p:cNvSpPr>
          <p:nvPr>
            <p:custDataLst>
              <p:tags r:id="rId1"/>
            </p:custDataLst>
          </p:nvPr>
        </p:nvSpPr>
        <p:spPr bwMode="auto">
          <a:xfrm>
            <a:off x="-65968" y="143526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63" name="组合 62"/>
          <p:cNvGrpSpPr/>
          <p:nvPr/>
        </p:nvGrpSpPr>
        <p:grpSpPr>
          <a:xfrm>
            <a:off x="6910086" y="1018572"/>
            <a:ext cx="4981780" cy="5590571"/>
            <a:chOff x="6910086" y="1018572"/>
            <a:chExt cx="4981780" cy="5590571"/>
          </a:xfrm>
        </p:grpSpPr>
        <p:sp>
          <p:nvSpPr>
            <p:cNvPr id="62" name="矩形 61"/>
            <p:cNvSpPr/>
            <p:nvPr>
              <p:custDataLst>
                <p:tags r:id="rId3"/>
              </p:custDataLst>
            </p:nvPr>
          </p:nvSpPr>
          <p:spPr>
            <a:xfrm>
              <a:off x="6910086" y="1018572"/>
              <a:ext cx="4981780" cy="5590571"/>
            </a:xfrm>
            <a:prstGeom prst="rect">
              <a:avLst/>
            </a:prstGeom>
            <a:solidFill>
              <a:schemeClr val="bg1">
                <a:lumMod val="95000"/>
                <a:alpha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6" name="组合 15"/>
            <p:cNvGrpSpPr/>
            <p:nvPr/>
          </p:nvGrpSpPr>
          <p:grpSpPr>
            <a:xfrm>
              <a:off x="9861682" y="3726856"/>
              <a:ext cx="1235117" cy="2759220"/>
              <a:chOff x="6432135" y="1509576"/>
              <a:chExt cx="1235117" cy="2759220"/>
            </a:xfrm>
          </p:grpSpPr>
          <p:sp>
            <p:nvSpPr>
              <p:cNvPr id="17" name="Freeform 39"/>
              <p:cNvSpPr/>
              <p:nvPr>
                <p:custDataLst>
                  <p:tags r:id="rId25"/>
                </p:custDataLst>
              </p:nvPr>
            </p:nvSpPr>
            <p:spPr bwMode="auto">
              <a:xfrm>
                <a:off x="6987938" y="2968174"/>
                <a:ext cx="181240" cy="369350"/>
              </a:xfrm>
              <a:custGeom>
                <a:avLst/>
                <a:gdLst/>
                <a:ahLst/>
                <a:cxnLst>
                  <a:cxn ang="0">
                    <a:pos x="0" y="0"/>
                  </a:cxn>
                  <a:cxn ang="0">
                    <a:pos x="154" y="314"/>
                  </a:cxn>
                </a:cxnLst>
                <a:rect l="0" t="0" r="r" b="b"/>
                <a:pathLst>
                  <a:path w="154" h="314">
                    <a:moveTo>
                      <a:pt x="0" y="0"/>
                    </a:moveTo>
                    <a:lnTo>
                      <a:pt x="154" y="31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Freeform 38"/>
              <p:cNvSpPr/>
              <p:nvPr>
                <p:custDataLst>
                  <p:tags r:id="rId26"/>
                </p:custDataLst>
              </p:nvPr>
            </p:nvSpPr>
            <p:spPr bwMode="auto">
              <a:xfrm>
                <a:off x="6978540" y="1778194"/>
                <a:ext cx="194665" cy="370694"/>
              </a:xfrm>
              <a:custGeom>
                <a:avLst/>
                <a:gdLst/>
                <a:ahLst/>
                <a:cxnLst>
                  <a:cxn ang="0">
                    <a:pos x="0" y="0"/>
                  </a:cxn>
                  <a:cxn ang="0">
                    <a:pos x="165" y="315"/>
                  </a:cxn>
                </a:cxnLst>
                <a:rect l="0" t="0" r="r" b="b"/>
                <a:pathLst>
                  <a:path w="165" h="315">
                    <a:moveTo>
                      <a:pt x="0" y="0"/>
                    </a:moveTo>
                    <a:lnTo>
                      <a:pt x="165" y="31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Freeform 37"/>
              <p:cNvSpPr/>
              <p:nvPr>
                <p:custDataLst>
                  <p:tags r:id="rId27"/>
                </p:custDataLst>
              </p:nvPr>
            </p:nvSpPr>
            <p:spPr bwMode="auto">
              <a:xfrm>
                <a:off x="6936922" y="2343636"/>
                <a:ext cx="193323" cy="385468"/>
              </a:xfrm>
              <a:custGeom>
                <a:avLst/>
                <a:gdLst/>
                <a:ahLst/>
                <a:cxnLst>
                  <a:cxn ang="0">
                    <a:pos x="164" y="0"/>
                  </a:cxn>
                  <a:cxn ang="0">
                    <a:pos x="0" y="328"/>
                  </a:cxn>
                </a:cxnLst>
                <a:rect l="0" t="0" r="r" b="b"/>
                <a:pathLst>
                  <a:path w="164" h="328">
                    <a:moveTo>
                      <a:pt x="164" y="0"/>
                    </a:moveTo>
                    <a:lnTo>
                      <a:pt x="0" y="32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Freeform 36"/>
              <p:cNvSpPr/>
              <p:nvPr>
                <p:custDataLst>
                  <p:tags r:id="rId28"/>
                </p:custDataLst>
              </p:nvPr>
            </p:nvSpPr>
            <p:spPr bwMode="auto">
              <a:xfrm>
                <a:off x="6665733" y="3007124"/>
                <a:ext cx="171842" cy="353233"/>
              </a:xfrm>
              <a:custGeom>
                <a:avLst/>
                <a:gdLst/>
                <a:ahLst/>
                <a:cxnLst>
                  <a:cxn ang="0">
                    <a:pos x="147" y="0"/>
                  </a:cxn>
                  <a:cxn ang="0">
                    <a:pos x="0" y="300"/>
                  </a:cxn>
                </a:cxnLst>
                <a:rect l="0" t="0" r="r" b="b"/>
                <a:pathLst>
                  <a:path w="147" h="300">
                    <a:moveTo>
                      <a:pt x="147" y="0"/>
                    </a:moveTo>
                    <a:lnTo>
                      <a:pt x="0"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Freeform 26"/>
              <p:cNvSpPr/>
              <p:nvPr>
                <p:custDataLst>
                  <p:tags r:id="rId29"/>
                </p:custDataLst>
              </p:nvPr>
            </p:nvSpPr>
            <p:spPr bwMode="auto">
              <a:xfrm>
                <a:off x="6573100" y="1751332"/>
                <a:ext cx="229571" cy="415016"/>
              </a:xfrm>
              <a:custGeom>
                <a:avLst/>
                <a:gdLst/>
                <a:ahLst/>
                <a:cxnLst>
                  <a:cxn ang="0">
                    <a:pos x="195" y="0"/>
                  </a:cxn>
                  <a:cxn ang="0">
                    <a:pos x="0" y="353"/>
                  </a:cxn>
                </a:cxnLst>
                <a:rect l="0" t="0" r="r" b="b"/>
                <a:pathLst>
                  <a:path w="195" h="353">
                    <a:moveTo>
                      <a:pt x="195" y="0"/>
                    </a:moveTo>
                    <a:lnTo>
                      <a:pt x="0" y="35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Oval 25"/>
              <p:cNvSpPr>
                <a:spLocks noChangeArrowheads="1"/>
              </p:cNvSpPr>
              <p:nvPr>
                <p:custDataLst>
                  <p:tags r:id="rId30"/>
                </p:custDataLst>
              </p:nvPr>
            </p:nvSpPr>
            <p:spPr bwMode="auto">
              <a:xfrm>
                <a:off x="6714064" y="1509576"/>
                <a:ext cx="353082" cy="35189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23" name="Oval 24"/>
              <p:cNvSpPr>
                <a:spLocks noChangeArrowheads="1"/>
              </p:cNvSpPr>
              <p:nvPr>
                <p:custDataLst>
                  <p:tags r:id="rId31"/>
                </p:custDataLst>
              </p:nvPr>
            </p:nvSpPr>
            <p:spPr bwMode="auto">
              <a:xfrm>
                <a:off x="7044324" y="2096507"/>
                <a:ext cx="311464" cy="31159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24" name="Oval 23"/>
              <p:cNvSpPr>
                <a:spLocks noChangeArrowheads="1"/>
              </p:cNvSpPr>
              <p:nvPr>
                <p:custDataLst>
                  <p:tags r:id="rId32"/>
                </p:custDataLst>
              </p:nvPr>
            </p:nvSpPr>
            <p:spPr bwMode="auto">
              <a:xfrm>
                <a:off x="6773135" y="2729104"/>
                <a:ext cx="311464" cy="31025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25" name="Oval 22"/>
              <p:cNvSpPr>
                <a:spLocks noChangeArrowheads="1"/>
              </p:cNvSpPr>
              <p:nvPr>
                <p:custDataLst>
                  <p:tags r:id="rId33"/>
                </p:custDataLst>
              </p:nvPr>
            </p:nvSpPr>
            <p:spPr bwMode="auto">
              <a:xfrm>
                <a:off x="6491206" y="3349612"/>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26" name="Oval 21"/>
              <p:cNvSpPr>
                <a:spLocks noChangeArrowheads="1"/>
              </p:cNvSpPr>
              <p:nvPr>
                <p:custDataLst>
                  <p:tags r:id="rId34"/>
                </p:custDataLst>
              </p:nvPr>
            </p:nvSpPr>
            <p:spPr bwMode="auto">
              <a:xfrm>
                <a:off x="6432135" y="2079047"/>
                <a:ext cx="311464" cy="31159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27" name="Oval 20"/>
              <p:cNvSpPr>
                <a:spLocks noChangeArrowheads="1"/>
              </p:cNvSpPr>
              <p:nvPr>
                <p:custDataLst>
                  <p:tags r:id="rId35"/>
                </p:custDataLst>
              </p:nvPr>
            </p:nvSpPr>
            <p:spPr bwMode="auto">
              <a:xfrm>
                <a:off x="7355788" y="2707614"/>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28" name="Oval 19"/>
              <p:cNvSpPr>
                <a:spLocks noChangeArrowheads="1"/>
              </p:cNvSpPr>
              <p:nvPr>
                <p:custDataLst>
                  <p:tags r:id="rId36"/>
                </p:custDataLst>
              </p:nvPr>
            </p:nvSpPr>
            <p:spPr bwMode="auto">
              <a:xfrm>
                <a:off x="7020158" y="3346926"/>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29" name="Freeform 18"/>
              <p:cNvSpPr/>
              <p:nvPr>
                <p:custDataLst>
                  <p:tags r:id="rId37"/>
                </p:custDataLst>
              </p:nvPr>
            </p:nvSpPr>
            <p:spPr bwMode="auto">
              <a:xfrm>
                <a:off x="7292690" y="2375870"/>
                <a:ext cx="179898" cy="338459"/>
              </a:xfrm>
              <a:custGeom>
                <a:avLst/>
                <a:gdLst/>
                <a:ahLst/>
                <a:cxnLst>
                  <a:cxn ang="0">
                    <a:pos x="0" y="0"/>
                  </a:cxn>
                  <a:cxn ang="0">
                    <a:pos x="153" y="288"/>
                  </a:cxn>
                </a:cxnLst>
                <a:rect l="0" t="0" r="r" b="b"/>
                <a:pathLst>
                  <a:path w="153" h="288">
                    <a:moveTo>
                      <a:pt x="0" y="0"/>
                    </a:moveTo>
                    <a:lnTo>
                      <a:pt x="153" y="28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Text Box 16"/>
              <p:cNvSpPr txBox="1">
                <a:spLocks noChangeArrowheads="1"/>
              </p:cNvSpPr>
              <p:nvPr/>
            </p:nvSpPr>
            <p:spPr bwMode="auto">
              <a:xfrm>
                <a:off x="6715140" y="3969286"/>
                <a:ext cx="635011" cy="299510"/>
              </a:xfrm>
              <a:prstGeom prst="rect">
                <a:avLst/>
              </a:prstGeom>
              <a:noFill/>
              <a:ln w="9525">
                <a:noFill/>
                <a:miter lim="800000"/>
              </a:ln>
            </p:spPr>
            <p:txBody>
              <a:bodyPr vert="horz" wrap="square" lIns="0" tIns="0" rIns="0" bIns="0" numCol="1" anchor="t" anchorCtr="0" compatLnSpc="1"/>
              <a:lstStyle/>
              <a:p>
                <a:pPr algn="ctr" fontAlgn="base">
                  <a:lnSpc>
                    <a:spcPts val="1900"/>
                  </a:lnSpc>
                  <a:spcBef>
                    <a:spcPct val="0"/>
                  </a:spcBef>
                  <a:spcAft>
                    <a:spcPct val="0"/>
                  </a:spcAft>
                </a:pPr>
                <a:r>
                  <a:rPr lang="zh-CN" altLang="en-US" sz="1400" dirty="0">
                    <a:solidFill>
                      <a:srgbClr val="FFFFFF"/>
                    </a:solidFill>
                    <a:latin typeface="微软雅黑" panose="020B0503020204020204" charset="-122"/>
                    <a:ea typeface="微软雅黑" panose="020B0503020204020204" charset="-122"/>
                  </a:rPr>
                  <a:t>（</a:t>
                </a:r>
                <a:r>
                  <a:rPr lang="en-US" altLang="zh-CN" sz="1400" dirty="0">
                    <a:solidFill>
                      <a:srgbClr val="FFFFFF"/>
                    </a:solidFill>
                    <a:latin typeface="微软雅黑" panose="020B0503020204020204" charset="-122"/>
                    <a:ea typeface="微软雅黑" panose="020B0503020204020204" charset="-122"/>
                  </a:rPr>
                  <a:t>d</a:t>
                </a:r>
                <a:r>
                  <a:rPr lang="zh-CN" altLang="en-US" sz="1400" dirty="0">
                    <a:solidFill>
                      <a:srgbClr val="FFFFFF"/>
                    </a:solidFill>
                    <a:latin typeface="微软雅黑" panose="020B0503020204020204" charset="-122"/>
                    <a:ea typeface="微软雅黑" panose="020B0503020204020204" charset="-122"/>
                  </a:rPr>
                  <a:t>）</a:t>
                </a:r>
              </a:p>
            </p:txBody>
          </p:sp>
        </p:grpSp>
        <p:grpSp>
          <p:nvGrpSpPr>
            <p:cNvPr id="31" name="组合 30"/>
            <p:cNvGrpSpPr/>
            <p:nvPr/>
          </p:nvGrpSpPr>
          <p:grpSpPr>
            <a:xfrm>
              <a:off x="7402631" y="1838343"/>
              <a:ext cx="1781522" cy="1762646"/>
              <a:chOff x="723746" y="2523610"/>
              <a:chExt cx="1781522" cy="1762646"/>
            </a:xfrm>
          </p:grpSpPr>
          <p:sp>
            <p:nvSpPr>
              <p:cNvPr id="32" name="Oval 15"/>
              <p:cNvSpPr>
                <a:spLocks noChangeArrowheads="1"/>
              </p:cNvSpPr>
              <p:nvPr>
                <p:custDataLst>
                  <p:tags r:id="rId21"/>
                </p:custDataLst>
              </p:nvPr>
            </p:nvSpPr>
            <p:spPr bwMode="auto">
              <a:xfrm>
                <a:off x="723746" y="2523610"/>
                <a:ext cx="311464" cy="31159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33" name="Oval 14"/>
              <p:cNvSpPr>
                <a:spLocks noChangeArrowheads="1"/>
              </p:cNvSpPr>
              <p:nvPr>
                <p:custDataLst>
                  <p:tags r:id="rId22"/>
                </p:custDataLst>
              </p:nvPr>
            </p:nvSpPr>
            <p:spPr bwMode="auto">
              <a:xfrm>
                <a:off x="1217793" y="2523610"/>
                <a:ext cx="311464" cy="31159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34" name="Oval 13"/>
              <p:cNvSpPr>
                <a:spLocks noChangeArrowheads="1"/>
              </p:cNvSpPr>
              <p:nvPr>
                <p:custDataLst>
                  <p:tags r:id="rId23"/>
                </p:custDataLst>
              </p:nvPr>
            </p:nvSpPr>
            <p:spPr bwMode="auto">
              <a:xfrm>
                <a:off x="1699757" y="2523610"/>
                <a:ext cx="311464" cy="31159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35" name="Oval 12"/>
              <p:cNvSpPr>
                <a:spLocks noChangeArrowheads="1"/>
              </p:cNvSpPr>
              <p:nvPr>
                <p:custDataLst>
                  <p:tags r:id="rId24"/>
                </p:custDataLst>
              </p:nvPr>
            </p:nvSpPr>
            <p:spPr bwMode="auto">
              <a:xfrm>
                <a:off x="2193804" y="2523610"/>
                <a:ext cx="311464" cy="31159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36" name="Text Box 4"/>
              <p:cNvSpPr txBox="1">
                <a:spLocks noChangeArrowheads="1"/>
              </p:cNvSpPr>
              <p:nvPr/>
            </p:nvSpPr>
            <p:spPr bwMode="auto">
              <a:xfrm>
                <a:off x="1270151" y="3986746"/>
                <a:ext cx="635011" cy="29951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zh-CN" sz="14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r>
                  <a:rPr kumimoji="0" lang="zh-CN" altLang="en-US" sz="14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p>
            </p:txBody>
          </p:sp>
        </p:grpSp>
        <p:grpSp>
          <p:nvGrpSpPr>
            <p:cNvPr id="37" name="组合 36"/>
            <p:cNvGrpSpPr/>
            <p:nvPr/>
          </p:nvGrpSpPr>
          <p:grpSpPr>
            <a:xfrm>
              <a:off x="9689168" y="1556294"/>
              <a:ext cx="1580144" cy="2044695"/>
              <a:chOff x="2842240" y="2224101"/>
              <a:chExt cx="1580144" cy="2044695"/>
            </a:xfrm>
          </p:grpSpPr>
          <p:sp>
            <p:nvSpPr>
              <p:cNvPr id="38" name="Oval 11"/>
              <p:cNvSpPr>
                <a:spLocks noChangeArrowheads="1"/>
              </p:cNvSpPr>
              <p:nvPr>
                <p:custDataLst>
                  <p:tags r:id="rId14"/>
                </p:custDataLst>
              </p:nvPr>
            </p:nvSpPr>
            <p:spPr bwMode="auto">
              <a:xfrm>
                <a:off x="3106716" y="2224101"/>
                <a:ext cx="311464" cy="31025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39" name="Oval 10"/>
              <p:cNvSpPr>
                <a:spLocks noChangeArrowheads="1"/>
              </p:cNvSpPr>
              <p:nvPr>
                <p:custDataLst>
                  <p:tags r:id="rId15"/>
                </p:custDataLst>
              </p:nvPr>
            </p:nvSpPr>
            <p:spPr bwMode="auto">
              <a:xfrm>
                <a:off x="3616873" y="2224101"/>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40" name="Oval 9"/>
              <p:cNvSpPr>
                <a:spLocks noChangeArrowheads="1"/>
              </p:cNvSpPr>
              <p:nvPr>
                <p:custDataLst>
                  <p:tags r:id="rId16"/>
                </p:custDataLst>
              </p:nvPr>
            </p:nvSpPr>
            <p:spPr bwMode="auto">
              <a:xfrm>
                <a:off x="4110920" y="2224101"/>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41" name="Oval 8"/>
              <p:cNvSpPr>
                <a:spLocks noChangeArrowheads="1"/>
              </p:cNvSpPr>
              <p:nvPr>
                <p:custDataLst>
                  <p:tags r:id="rId17"/>
                </p:custDataLst>
              </p:nvPr>
            </p:nvSpPr>
            <p:spPr bwMode="auto">
              <a:xfrm>
                <a:off x="2842240" y="2859384"/>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42" name="Oval 7"/>
              <p:cNvSpPr>
                <a:spLocks noChangeArrowheads="1"/>
              </p:cNvSpPr>
              <p:nvPr>
                <p:custDataLst>
                  <p:tags r:id="rId18"/>
                </p:custDataLst>
              </p:nvPr>
            </p:nvSpPr>
            <p:spPr bwMode="auto">
              <a:xfrm>
                <a:off x="3356425" y="2848639"/>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43" name="Freeform 6"/>
              <p:cNvSpPr/>
              <p:nvPr>
                <p:custDataLst>
                  <p:tags r:id="rId19"/>
                </p:custDataLst>
              </p:nvPr>
            </p:nvSpPr>
            <p:spPr bwMode="auto">
              <a:xfrm>
                <a:off x="3352397" y="2506150"/>
                <a:ext cx="150362" cy="345175"/>
              </a:xfrm>
              <a:custGeom>
                <a:avLst/>
                <a:gdLst/>
                <a:ahLst/>
                <a:cxnLst>
                  <a:cxn ang="0">
                    <a:pos x="0" y="0"/>
                  </a:cxn>
                  <a:cxn ang="0">
                    <a:pos x="127" y="293"/>
                  </a:cxn>
                </a:cxnLst>
                <a:rect l="0" t="0" r="r" b="b"/>
                <a:pathLst>
                  <a:path w="127" h="293">
                    <a:moveTo>
                      <a:pt x="0" y="0"/>
                    </a:moveTo>
                    <a:lnTo>
                      <a:pt x="127" y="29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4" name="Freeform 5"/>
              <p:cNvSpPr/>
              <p:nvPr>
                <p:custDataLst>
                  <p:tags r:id="rId20"/>
                </p:custDataLst>
              </p:nvPr>
            </p:nvSpPr>
            <p:spPr bwMode="auto">
              <a:xfrm>
                <a:off x="3031535" y="2506150"/>
                <a:ext cx="138279" cy="357263"/>
              </a:xfrm>
              <a:custGeom>
                <a:avLst/>
                <a:gdLst/>
                <a:ahLst/>
                <a:cxnLst>
                  <a:cxn ang="0">
                    <a:pos x="117" y="0"/>
                  </a:cxn>
                  <a:cxn ang="0">
                    <a:pos x="0" y="303"/>
                  </a:cxn>
                </a:cxnLst>
                <a:rect l="0" t="0" r="r" b="b"/>
                <a:pathLst>
                  <a:path w="117" h="303">
                    <a:moveTo>
                      <a:pt x="117" y="0"/>
                    </a:moveTo>
                    <a:lnTo>
                      <a:pt x="0" y="30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5" name="Text Box 3"/>
              <p:cNvSpPr txBox="1">
                <a:spLocks noChangeArrowheads="1"/>
              </p:cNvSpPr>
              <p:nvPr/>
            </p:nvSpPr>
            <p:spPr bwMode="auto">
              <a:xfrm>
                <a:off x="3387303" y="3969286"/>
                <a:ext cx="635011" cy="299510"/>
              </a:xfrm>
              <a:prstGeom prst="rect">
                <a:avLst/>
              </a:prstGeom>
              <a:noFill/>
              <a:ln w="9525">
                <a:noFill/>
                <a:miter lim="800000"/>
              </a:ln>
            </p:spPr>
            <p:txBody>
              <a:bodyPr vert="horz" wrap="square" lIns="0" tIns="0" rIns="0" bIns="0" numCol="1" anchor="t" anchorCtr="0" compatLnSpc="1"/>
              <a:lstStyle/>
              <a:p>
                <a:pPr algn="ctr" fontAlgn="base">
                  <a:lnSpc>
                    <a:spcPts val="1900"/>
                  </a:lnSpc>
                  <a:spcBef>
                    <a:spcPct val="0"/>
                  </a:spcBef>
                  <a:spcAft>
                    <a:spcPct val="0"/>
                  </a:spcAft>
                </a:pPr>
                <a:r>
                  <a:rPr lang="zh-CN" altLang="en-US" sz="1400" dirty="0">
                    <a:solidFill>
                      <a:srgbClr val="FFFFFF"/>
                    </a:solidFill>
                    <a:latin typeface="微软雅黑" panose="020B0503020204020204" charset="-122"/>
                    <a:ea typeface="微软雅黑" panose="020B0503020204020204" charset="-122"/>
                  </a:rPr>
                  <a:t>（</a:t>
                </a:r>
                <a:r>
                  <a:rPr lang="en-US" altLang="zh-CN" sz="1400" dirty="0">
                    <a:solidFill>
                      <a:srgbClr val="FFFFFF"/>
                    </a:solidFill>
                    <a:latin typeface="微软雅黑" panose="020B0503020204020204" charset="-122"/>
                    <a:ea typeface="微软雅黑" panose="020B0503020204020204" charset="-122"/>
                  </a:rPr>
                  <a:t>b</a:t>
                </a:r>
                <a:r>
                  <a:rPr lang="zh-CN" altLang="en-US" sz="1400" dirty="0">
                    <a:solidFill>
                      <a:srgbClr val="FFFFFF"/>
                    </a:solidFill>
                    <a:latin typeface="微软雅黑" panose="020B0503020204020204" charset="-122"/>
                    <a:ea typeface="微软雅黑" panose="020B0503020204020204" charset="-122"/>
                  </a:rPr>
                  <a:t>）</a:t>
                </a:r>
              </a:p>
            </p:txBody>
          </p:sp>
        </p:grpSp>
        <p:grpSp>
          <p:nvGrpSpPr>
            <p:cNvPr id="46" name="组合 45"/>
            <p:cNvGrpSpPr/>
            <p:nvPr/>
          </p:nvGrpSpPr>
          <p:grpSpPr>
            <a:xfrm>
              <a:off x="7705369" y="4296327"/>
              <a:ext cx="1176046" cy="2189749"/>
              <a:chOff x="4833195" y="2096507"/>
              <a:chExt cx="1176046" cy="2189749"/>
            </a:xfrm>
          </p:grpSpPr>
          <p:sp>
            <p:nvSpPr>
              <p:cNvPr id="47" name="Freeform 35"/>
              <p:cNvSpPr/>
              <p:nvPr>
                <p:custDataLst>
                  <p:tags r:id="rId4"/>
                </p:custDataLst>
              </p:nvPr>
            </p:nvSpPr>
            <p:spPr bwMode="auto">
              <a:xfrm>
                <a:off x="5311132" y="2379900"/>
                <a:ext cx="136937" cy="349204"/>
              </a:xfrm>
              <a:custGeom>
                <a:avLst/>
                <a:gdLst/>
                <a:ahLst/>
                <a:cxnLst>
                  <a:cxn ang="0">
                    <a:pos x="117" y="0"/>
                  </a:cxn>
                  <a:cxn ang="0">
                    <a:pos x="0" y="297"/>
                  </a:cxn>
                </a:cxnLst>
                <a:rect l="0" t="0" r="r" b="b"/>
                <a:pathLst>
                  <a:path w="117" h="297">
                    <a:moveTo>
                      <a:pt x="117" y="0"/>
                    </a:moveTo>
                    <a:lnTo>
                      <a:pt x="0" y="2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Oval 34"/>
              <p:cNvSpPr>
                <a:spLocks noChangeArrowheads="1"/>
              </p:cNvSpPr>
              <p:nvPr>
                <p:custDataLst>
                  <p:tags r:id="rId5"/>
                </p:custDataLst>
              </p:nvPr>
            </p:nvSpPr>
            <p:spPr bwMode="auto">
              <a:xfrm>
                <a:off x="5382286" y="2096507"/>
                <a:ext cx="311464" cy="31159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49" name="Oval 33"/>
              <p:cNvSpPr>
                <a:spLocks noChangeArrowheads="1"/>
              </p:cNvSpPr>
              <p:nvPr>
                <p:custDataLst>
                  <p:tags r:id="rId6"/>
                </p:custDataLst>
              </p:nvPr>
            </p:nvSpPr>
            <p:spPr bwMode="auto">
              <a:xfrm>
                <a:off x="5115124" y="2729104"/>
                <a:ext cx="311464" cy="31025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50" name="Oval 32"/>
              <p:cNvSpPr>
                <a:spLocks noChangeArrowheads="1"/>
              </p:cNvSpPr>
              <p:nvPr>
                <p:custDataLst>
                  <p:tags r:id="rId7"/>
                </p:custDataLst>
              </p:nvPr>
            </p:nvSpPr>
            <p:spPr bwMode="auto">
              <a:xfrm>
                <a:off x="4833195" y="3349612"/>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51" name="Oval 31"/>
              <p:cNvSpPr>
                <a:spLocks noChangeArrowheads="1"/>
              </p:cNvSpPr>
              <p:nvPr>
                <p:custDataLst>
                  <p:tags r:id="rId8"/>
                </p:custDataLst>
              </p:nvPr>
            </p:nvSpPr>
            <p:spPr bwMode="auto">
              <a:xfrm>
                <a:off x="4850648" y="2104566"/>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52" name="Oval 30"/>
              <p:cNvSpPr>
                <a:spLocks noChangeArrowheads="1"/>
              </p:cNvSpPr>
              <p:nvPr>
                <p:custDataLst>
                  <p:tags r:id="rId9"/>
                </p:custDataLst>
              </p:nvPr>
            </p:nvSpPr>
            <p:spPr bwMode="auto">
              <a:xfrm>
                <a:off x="5697777" y="2718359"/>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53" name="Oval 29"/>
              <p:cNvSpPr>
                <a:spLocks noChangeArrowheads="1"/>
              </p:cNvSpPr>
              <p:nvPr>
                <p:custDataLst>
                  <p:tags r:id="rId10"/>
                </p:custDataLst>
              </p:nvPr>
            </p:nvSpPr>
            <p:spPr bwMode="auto">
              <a:xfrm>
                <a:off x="5362148" y="3346926"/>
                <a:ext cx="311464" cy="31025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900"/>
                  </a:lnSpc>
                  <a:spcBef>
                    <a:spcPct val="0"/>
                  </a:spcBef>
                  <a:spcAft>
                    <a:spcPct val="0"/>
                  </a:spcAft>
                  <a:buClrTx/>
                  <a:buSzTx/>
                  <a:buFontTx/>
                  <a:buNone/>
                </a:pPr>
                <a:r>
                  <a:rPr kumimoji="0" lang="en-US" altLang="zh-CN" sz="14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54" name="Freeform 28"/>
              <p:cNvSpPr/>
              <p:nvPr>
                <p:custDataLst>
                  <p:tags r:id="rId11"/>
                </p:custDataLst>
              </p:nvPr>
            </p:nvSpPr>
            <p:spPr bwMode="auto">
              <a:xfrm>
                <a:off x="5625281" y="2382586"/>
                <a:ext cx="182583" cy="346518"/>
              </a:xfrm>
              <a:custGeom>
                <a:avLst/>
                <a:gdLst/>
                <a:ahLst/>
                <a:cxnLst>
                  <a:cxn ang="0">
                    <a:pos x="0" y="0"/>
                  </a:cxn>
                  <a:cxn ang="0">
                    <a:pos x="156" y="294"/>
                  </a:cxn>
                </a:cxnLst>
                <a:rect l="0" t="0" r="r" b="b"/>
                <a:pathLst>
                  <a:path w="156" h="294">
                    <a:moveTo>
                      <a:pt x="0" y="0"/>
                    </a:moveTo>
                    <a:lnTo>
                      <a:pt x="156" y="29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27"/>
              <p:cNvSpPr/>
              <p:nvPr>
                <p:custDataLst>
                  <p:tags r:id="rId12"/>
                </p:custDataLst>
              </p:nvPr>
            </p:nvSpPr>
            <p:spPr bwMode="auto">
              <a:xfrm>
                <a:off x="5370203" y="3007124"/>
                <a:ext cx="144992" cy="342489"/>
              </a:xfrm>
              <a:custGeom>
                <a:avLst/>
                <a:gdLst/>
                <a:ahLst/>
                <a:cxnLst>
                  <a:cxn ang="0">
                    <a:pos x="0" y="0"/>
                  </a:cxn>
                  <a:cxn ang="0">
                    <a:pos x="123" y="291"/>
                  </a:cxn>
                </a:cxnLst>
                <a:rect l="0" t="0" r="r" b="b"/>
                <a:pathLst>
                  <a:path w="123" h="291">
                    <a:moveTo>
                      <a:pt x="0" y="0"/>
                    </a:moveTo>
                    <a:lnTo>
                      <a:pt x="123" y="29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Text Box 17"/>
              <p:cNvSpPr txBox="1">
                <a:spLocks noChangeArrowheads="1"/>
              </p:cNvSpPr>
              <p:nvPr/>
            </p:nvSpPr>
            <p:spPr bwMode="auto">
              <a:xfrm>
                <a:off x="5144660" y="3986746"/>
                <a:ext cx="635011" cy="299510"/>
              </a:xfrm>
              <a:prstGeom prst="rect">
                <a:avLst/>
              </a:prstGeom>
              <a:noFill/>
              <a:ln w="9525">
                <a:noFill/>
                <a:miter lim="800000"/>
              </a:ln>
            </p:spPr>
            <p:txBody>
              <a:bodyPr vert="horz" wrap="square" lIns="0" tIns="0" rIns="0" bIns="0" numCol="1" anchor="t" anchorCtr="0" compatLnSpc="1"/>
              <a:lstStyle/>
              <a:p>
                <a:pPr algn="ctr" fontAlgn="base">
                  <a:lnSpc>
                    <a:spcPts val="1900"/>
                  </a:lnSpc>
                  <a:spcBef>
                    <a:spcPct val="0"/>
                  </a:spcBef>
                  <a:spcAft>
                    <a:spcPct val="0"/>
                  </a:spcAft>
                </a:pPr>
                <a:r>
                  <a:rPr lang="zh-CN" altLang="en-US" sz="1400" dirty="0">
                    <a:solidFill>
                      <a:srgbClr val="FFFFFF"/>
                    </a:solidFill>
                    <a:latin typeface="微软雅黑" panose="020B0503020204020204" charset="-122"/>
                    <a:ea typeface="微软雅黑" panose="020B0503020204020204" charset="-122"/>
                  </a:rPr>
                  <a:t>（</a:t>
                </a:r>
                <a:r>
                  <a:rPr lang="en-US" altLang="zh-CN" sz="1400" dirty="0">
                    <a:solidFill>
                      <a:srgbClr val="FFFFFF"/>
                    </a:solidFill>
                    <a:latin typeface="微软雅黑" panose="020B0503020204020204" charset="-122"/>
                    <a:ea typeface="微软雅黑" panose="020B0503020204020204" charset="-122"/>
                  </a:rPr>
                  <a:t>c</a:t>
                </a:r>
                <a:r>
                  <a:rPr lang="zh-CN" altLang="en-US" sz="1400" dirty="0">
                    <a:solidFill>
                      <a:srgbClr val="FFFFFF"/>
                    </a:solidFill>
                    <a:latin typeface="微软雅黑" panose="020B0503020204020204" charset="-122"/>
                    <a:ea typeface="微软雅黑" panose="020B0503020204020204" charset="-122"/>
                  </a:rPr>
                  <a:t>）</a:t>
                </a:r>
              </a:p>
            </p:txBody>
          </p:sp>
          <p:sp>
            <p:nvSpPr>
              <p:cNvPr id="57" name="Freeform 2"/>
              <p:cNvSpPr/>
              <p:nvPr>
                <p:custDataLst>
                  <p:tags r:id="rId13"/>
                </p:custDataLst>
              </p:nvPr>
            </p:nvSpPr>
            <p:spPr bwMode="auto">
              <a:xfrm>
                <a:off x="5010408" y="3011153"/>
                <a:ext cx="162445" cy="338459"/>
              </a:xfrm>
              <a:custGeom>
                <a:avLst/>
                <a:gdLst/>
                <a:ahLst/>
                <a:cxnLst>
                  <a:cxn ang="0">
                    <a:pos x="138" y="0"/>
                  </a:cxn>
                  <a:cxn ang="0">
                    <a:pos x="0" y="288"/>
                  </a:cxn>
                </a:cxnLst>
                <a:rect l="0" t="0" r="r" b="b"/>
                <a:pathLst>
                  <a:path w="138" h="288">
                    <a:moveTo>
                      <a:pt x="138" y="0"/>
                    </a:moveTo>
                    <a:lnTo>
                      <a:pt x="0" y="28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sp>
        <p:nvSpPr>
          <p:cNvPr id="59" name="箭头: 下 58"/>
          <p:cNvSpPr/>
          <p:nvPr>
            <p:custDataLst>
              <p:tags r:id="rId2"/>
            </p:custDataLst>
          </p:nvPr>
        </p:nvSpPr>
        <p:spPr>
          <a:xfrm rot="16200000">
            <a:off x="5496333" y="2870554"/>
            <a:ext cx="849579" cy="1715188"/>
          </a:xfrm>
          <a:prstGeom prst="downArrow">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文本框 63"/>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9" grpId="0" bldLvl="0" animBg="1"/>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a:off x="395757" y="1971475"/>
            <a:ext cx="3754304" cy="4025593"/>
          </a:xfrm>
          <a:prstGeom prst="rect">
            <a:avLst/>
          </a:prstGeom>
        </p:spPr>
      </p:pic>
      <p:sp>
        <p:nvSpPr>
          <p:cNvPr id="16" name="文本框 15"/>
          <p:cNvSpPr txBox="1"/>
          <p:nvPr/>
        </p:nvSpPr>
        <p:spPr>
          <a:xfrm>
            <a:off x="4442264" y="2430224"/>
            <a:ext cx="7520650" cy="2400657"/>
          </a:xfrm>
          <a:prstGeom prst="rect">
            <a:avLst/>
          </a:prstGeom>
          <a:noFill/>
        </p:spPr>
        <p:txBody>
          <a:bodyPr wrap="square">
            <a:spAutoFit/>
          </a:bodyPr>
          <a:lstStyle/>
          <a:p>
            <a:r>
              <a:rPr lang="zh-CN" altLang="en-US" sz="2400" dirty="0">
                <a:solidFill>
                  <a:srgbClr val="000000"/>
                </a:solidFill>
                <a:latin typeface="微软雅黑" panose="020B0503020204020204" charset="-122"/>
                <a:ea typeface="微软雅黑" panose="020B0503020204020204" charset="-122"/>
              </a:rPr>
              <a:t>定理</a:t>
            </a:r>
            <a:r>
              <a:rPr lang="en-US" altLang="zh-CN" sz="2400" dirty="0">
                <a:solidFill>
                  <a:srgbClr val="000000"/>
                </a:solidFill>
                <a:latin typeface="微软雅黑" panose="020B0503020204020204" charset="-122"/>
                <a:ea typeface="微软雅黑" panose="020B0503020204020204" charset="-122"/>
              </a:rPr>
              <a:t>6.3  </a:t>
            </a:r>
            <a:r>
              <a:rPr lang="zh-CN" altLang="en-US" sz="2000" dirty="0">
                <a:solidFill>
                  <a:srgbClr val="000000"/>
                </a:solidFill>
                <a:latin typeface="微软雅黑" panose="020B0503020204020204" charset="-122"/>
                <a:ea typeface="微软雅黑" panose="020B0503020204020204" charset="-122"/>
              </a:rPr>
              <a:t>对于具有</a:t>
            </a:r>
            <a:r>
              <a:rPr lang="en-US" altLang="zh-CN" sz="20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0</a:t>
            </a:r>
            <a:r>
              <a:rPr lang="zh-CN" altLang="en-US" sz="2000" dirty="0">
                <a:solidFill>
                  <a:srgbClr val="000000"/>
                </a:solidFill>
                <a:latin typeface="微软雅黑" panose="020B0503020204020204" charset="-122"/>
                <a:ea typeface="微软雅黑" panose="020B0503020204020204" charset="-122"/>
              </a:rPr>
              <a:t>个叶子结点的哈夫曼树，共有</a:t>
            </a:r>
            <a:r>
              <a:rPr lang="en-US" altLang="zh-CN" sz="2000" dirty="0">
                <a:solidFill>
                  <a:srgbClr val="000000"/>
                </a:solidFill>
                <a:latin typeface="微软雅黑" panose="020B0503020204020204" charset="-122"/>
                <a:ea typeface="微软雅黑" panose="020B0503020204020204" charset="-122"/>
              </a:rPr>
              <a:t>2n</a:t>
            </a:r>
            <a:r>
              <a:rPr lang="en-US" altLang="zh-CN" sz="2000" baseline="-25000" dirty="0">
                <a:solidFill>
                  <a:srgbClr val="000000"/>
                </a:solidFill>
                <a:latin typeface="微软雅黑" panose="020B0503020204020204" charset="-122"/>
                <a:ea typeface="微软雅黑" panose="020B0503020204020204" charset="-122"/>
              </a:rPr>
              <a:t>0</a:t>
            </a:r>
            <a:r>
              <a:rPr lang="en-US" altLang="zh-CN" sz="2000" dirty="0">
                <a:solidFill>
                  <a:srgbClr val="000000"/>
                </a:solidFill>
                <a:latin typeface="微软雅黑" panose="020B0503020204020204" charset="-122"/>
                <a:ea typeface="微软雅黑" panose="020B0503020204020204" charset="-122"/>
              </a:rPr>
              <a:t>-1</a:t>
            </a:r>
            <a:r>
              <a:rPr lang="zh-CN" altLang="en-US" sz="2000" dirty="0">
                <a:solidFill>
                  <a:srgbClr val="000000"/>
                </a:solidFill>
                <a:latin typeface="微软雅黑" panose="020B0503020204020204" charset="-122"/>
                <a:ea typeface="微软雅黑" panose="020B0503020204020204" charset="-122"/>
              </a:rPr>
              <a:t>个结点。</a:t>
            </a:r>
          </a:p>
          <a:p>
            <a:endParaRPr lang="en-US" altLang="zh-CN" dirty="0">
              <a:solidFill>
                <a:srgbClr val="000000"/>
              </a:solidFill>
              <a:latin typeface="微软雅黑" panose="020B0503020204020204" charset="-122"/>
              <a:ea typeface="微软雅黑" panose="020B0503020204020204" charset="-122"/>
            </a:endParaRPr>
          </a:p>
          <a:p>
            <a:r>
              <a:rPr lang="zh-CN" altLang="en-US" spc="300" dirty="0">
                <a:solidFill>
                  <a:srgbClr val="000000"/>
                </a:solidFill>
                <a:latin typeface="微软雅黑" panose="020B0503020204020204" charset="-122"/>
                <a:ea typeface="微软雅黑" panose="020B0503020204020204" charset="-122"/>
              </a:rPr>
              <a:t>证明：从哈夫曼树的构造过程看出，每次合并都是将两棵二叉树合并为一个，所以哈夫曼树不存在度为</a:t>
            </a:r>
            <a:r>
              <a:rPr lang="en-US" altLang="zh-CN" spc="300" dirty="0">
                <a:solidFill>
                  <a:srgbClr val="000000"/>
                </a:solidFill>
                <a:latin typeface="微软雅黑" panose="020B0503020204020204" charset="-122"/>
                <a:ea typeface="微软雅黑" panose="020B0503020204020204" charset="-122"/>
              </a:rPr>
              <a:t>1</a:t>
            </a:r>
            <a:r>
              <a:rPr lang="zh-CN" altLang="en-US" spc="300" dirty="0">
                <a:solidFill>
                  <a:srgbClr val="000000"/>
                </a:solidFill>
                <a:latin typeface="微软雅黑" panose="020B0503020204020204" charset="-122"/>
                <a:ea typeface="微软雅黑" panose="020B0503020204020204" charset="-122"/>
              </a:rPr>
              <a:t>的结点，即</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1</a:t>
            </a:r>
            <a:r>
              <a:rPr lang="en-US" altLang="zh-CN" spc="300" dirty="0">
                <a:solidFill>
                  <a:srgbClr val="000000"/>
                </a:solidFill>
                <a:latin typeface="微软雅黑" panose="020B0503020204020204" charset="-122"/>
                <a:ea typeface="微软雅黑" panose="020B0503020204020204" charset="-122"/>
              </a:rPr>
              <a:t>=0</a:t>
            </a:r>
            <a:r>
              <a:rPr lang="zh-CN" altLang="en-US" spc="300" dirty="0">
                <a:solidFill>
                  <a:srgbClr val="000000"/>
                </a:solidFill>
                <a:latin typeface="微软雅黑" panose="020B0503020204020204" charset="-122"/>
                <a:ea typeface="微软雅黑" panose="020B0503020204020204" charset="-122"/>
              </a:rPr>
              <a:t>。</a:t>
            </a:r>
          </a:p>
          <a:p>
            <a:r>
              <a:rPr lang="zh-CN" altLang="en-US" spc="300" dirty="0">
                <a:solidFill>
                  <a:srgbClr val="000000"/>
                </a:solidFill>
                <a:latin typeface="微软雅黑" panose="020B0503020204020204" charset="-122"/>
                <a:ea typeface="微软雅黑" panose="020B0503020204020204" charset="-122"/>
              </a:rPr>
              <a:t>   </a:t>
            </a:r>
            <a:endParaRPr lang="en-US" altLang="zh-CN" spc="300" dirty="0">
              <a:solidFill>
                <a:srgbClr val="000000"/>
              </a:solidFill>
              <a:latin typeface="微软雅黑" panose="020B0503020204020204" charset="-122"/>
              <a:ea typeface="微软雅黑" panose="020B0503020204020204" charset="-122"/>
            </a:endParaRPr>
          </a:p>
          <a:p>
            <a:r>
              <a:rPr lang="en-US" altLang="zh-CN" spc="300" dirty="0">
                <a:solidFill>
                  <a:srgbClr val="000000"/>
                </a:solidFill>
                <a:latin typeface="微软雅黑" panose="020B0503020204020204" charset="-122"/>
                <a:ea typeface="微软雅黑" panose="020B0503020204020204" charset="-122"/>
              </a:rPr>
              <a:t>   </a:t>
            </a:r>
            <a:r>
              <a:rPr lang="zh-CN" altLang="en-US" spc="300" dirty="0">
                <a:solidFill>
                  <a:srgbClr val="000000"/>
                </a:solidFill>
                <a:latin typeface="微软雅黑" panose="020B0503020204020204" charset="-122"/>
                <a:ea typeface="微软雅黑" panose="020B0503020204020204" charset="-122"/>
              </a:rPr>
              <a:t>由二叉树的性质</a:t>
            </a:r>
            <a:r>
              <a:rPr lang="en-US" altLang="zh-CN" spc="300" dirty="0">
                <a:solidFill>
                  <a:srgbClr val="000000"/>
                </a:solidFill>
                <a:latin typeface="微软雅黑" panose="020B0503020204020204" charset="-122"/>
                <a:ea typeface="微软雅黑" panose="020B0503020204020204" charset="-122"/>
              </a:rPr>
              <a:t>1</a:t>
            </a:r>
            <a:r>
              <a:rPr lang="zh-CN" altLang="en-US" spc="300" dirty="0">
                <a:solidFill>
                  <a:srgbClr val="000000"/>
                </a:solidFill>
                <a:latin typeface="微软雅黑" panose="020B0503020204020204" charset="-122"/>
                <a:ea typeface="微软雅黑" panose="020B0503020204020204" charset="-122"/>
              </a:rPr>
              <a:t>可知</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2</a:t>
            </a:r>
            <a:r>
              <a:rPr lang="en-US" altLang="zh-CN" spc="300" dirty="0">
                <a:solidFill>
                  <a:srgbClr val="000000"/>
                </a:solidFill>
                <a:latin typeface="微软雅黑" panose="020B0503020204020204" charset="-122"/>
                <a:ea typeface="微软雅黑" panose="020B0503020204020204" charset="-122"/>
              </a:rPr>
              <a:t>+1</a:t>
            </a:r>
            <a:r>
              <a:rPr lang="zh-CN" altLang="en-US" spc="300" dirty="0">
                <a:solidFill>
                  <a:srgbClr val="000000"/>
                </a:solidFill>
                <a:latin typeface="微软雅黑" panose="020B0503020204020204" charset="-122"/>
                <a:ea typeface="微软雅黑" panose="020B0503020204020204" charset="-122"/>
              </a:rPr>
              <a:t>，即</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2</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-1</a:t>
            </a:r>
          </a:p>
          <a:p>
            <a:endParaRPr lang="en-US" altLang="zh-CN" spc="300" dirty="0">
              <a:solidFill>
                <a:srgbClr val="000000"/>
              </a:solidFill>
              <a:latin typeface="微软雅黑" panose="020B0503020204020204" charset="-122"/>
              <a:ea typeface="微软雅黑" panose="020B0503020204020204" charset="-122"/>
            </a:endParaRPr>
          </a:p>
          <a:p>
            <a:r>
              <a:rPr lang="en-US" altLang="zh-CN" spc="300" dirty="0">
                <a:solidFill>
                  <a:srgbClr val="000000"/>
                </a:solidFill>
                <a:latin typeface="微软雅黑" panose="020B0503020204020204" charset="-122"/>
                <a:ea typeface="微软雅黑" panose="020B0503020204020204" charset="-122"/>
              </a:rPr>
              <a:t>   </a:t>
            </a:r>
            <a:r>
              <a:rPr lang="zh-CN" altLang="en-US" spc="300" dirty="0">
                <a:solidFill>
                  <a:srgbClr val="000000"/>
                </a:solidFill>
                <a:latin typeface="微软雅黑" panose="020B0503020204020204" charset="-122"/>
                <a:ea typeface="微软雅黑" panose="020B0503020204020204" charset="-122"/>
              </a:rPr>
              <a:t>则结点总数</a:t>
            </a:r>
            <a:r>
              <a:rPr lang="en-US" altLang="zh-CN" spc="300" dirty="0">
                <a:solidFill>
                  <a:srgbClr val="000000"/>
                </a:solidFill>
                <a:latin typeface="微软雅黑" panose="020B0503020204020204" charset="-122"/>
                <a:ea typeface="微软雅黑" panose="020B0503020204020204" charset="-122"/>
              </a:rPr>
              <a:t>n=n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1</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2</a:t>
            </a:r>
            <a:r>
              <a:rPr lang="en-US" altLang="zh-CN" spc="300" dirty="0">
                <a:solidFill>
                  <a:srgbClr val="000000"/>
                </a:solidFill>
                <a:latin typeface="微软雅黑" panose="020B0503020204020204" charset="-122"/>
                <a:ea typeface="微软雅黑" panose="020B0503020204020204" charset="-122"/>
              </a:rPr>
              <a:t>= 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2</a:t>
            </a:r>
            <a:r>
              <a:rPr lang="en-US" altLang="zh-CN" spc="300" dirty="0">
                <a:solidFill>
                  <a:srgbClr val="000000"/>
                </a:solidFill>
                <a:latin typeface="微软雅黑" panose="020B0503020204020204" charset="-122"/>
                <a:ea typeface="微软雅黑" panose="020B0503020204020204" charset="-122"/>
              </a:rPr>
              <a:t>=n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+2n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-1=2n</a:t>
            </a:r>
            <a:r>
              <a:rPr lang="en-US" altLang="zh-CN" sz="2000" baseline="-25000" dirty="0">
                <a:solidFill>
                  <a:srgbClr val="000000"/>
                </a:solidFill>
                <a:latin typeface="微软雅黑" panose="020B0503020204020204" charset="-122"/>
                <a:ea typeface="微软雅黑" panose="020B0503020204020204" charset="-122"/>
              </a:rPr>
              <a:t>0</a:t>
            </a:r>
            <a:r>
              <a:rPr lang="en-US" altLang="zh-CN" spc="300" dirty="0">
                <a:solidFill>
                  <a:srgbClr val="000000"/>
                </a:solidFill>
                <a:latin typeface="微软雅黑" panose="020B0503020204020204" charset="-122"/>
                <a:ea typeface="微软雅黑" panose="020B0503020204020204" charset="-122"/>
              </a:rPr>
              <a:t>-1</a:t>
            </a:r>
            <a:r>
              <a:rPr lang="zh-CN" altLang="en-US" spc="300" dirty="0">
                <a:solidFill>
                  <a:srgbClr val="000000"/>
                </a:solidFill>
                <a:latin typeface="微软雅黑" panose="020B0503020204020204" charset="-122"/>
                <a:ea typeface="微软雅黑" panose="020B0503020204020204" charset="-122"/>
              </a:rPr>
              <a:t>。</a:t>
            </a:r>
          </a:p>
        </p:txBody>
      </p:sp>
      <p:sp>
        <p:nvSpPr>
          <p:cNvPr id="17" name="流程图: 可选过程 16"/>
          <p:cNvSpPr/>
          <p:nvPr>
            <p:custDataLst>
              <p:tags r:id="rId1"/>
            </p:custDataLst>
          </p:nvPr>
        </p:nvSpPr>
        <p:spPr>
          <a:xfrm>
            <a:off x="4340503" y="1971475"/>
            <a:ext cx="7724172" cy="3318155"/>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Horizontal)">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6" name="文本框 15"/>
          <p:cNvSpPr txBox="1"/>
          <p:nvPr>
            <p:custDataLst>
              <p:tags r:id="rId1"/>
            </p:custDataLst>
          </p:nvPr>
        </p:nvSpPr>
        <p:spPr>
          <a:xfrm>
            <a:off x="3981689" y="2546633"/>
            <a:ext cx="7724171" cy="3784600"/>
          </a:xfrm>
          <a:prstGeom prst="rect">
            <a:avLst/>
          </a:prstGeom>
          <a:noFill/>
        </p:spPr>
        <p:txBody>
          <a:bodyPr wrap="square">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rPr>
              <a:t>class </a:t>
            </a:r>
            <a:r>
              <a:rPr lang="en-US" altLang="zh-CN" sz="2000" dirty="0" err="1">
                <a:solidFill>
                  <a:schemeClr val="dk1"/>
                </a:solidFill>
                <a:latin typeface="微软雅黑" panose="020B0503020204020204" charset="-122"/>
                <a:ea typeface="微软雅黑" panose="020B0503020204020204" charset="-122"/>
              </a:rPr>
              <a:t>HTNode</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哈夫曼树结点类</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a:solidFill>
                  <a:schemeClr val="dk1"/>
                </a:solidFill>
                <a:latin typeface="微软雅黑" panose="020B0503020204020204" charset="-122"/>
                <a:ea typeface="微软雅黑" panose="020B0503020204020204" charset="-122"/>
              </a:rPr>
              <a:t>def __</a:t>
            </a:r>
            <a:r>
              <a:rPr lang="en-US" altLang="zh-CN" sz="2000" dirty="0" err="1">
                <a:solidFill>
                  <a:schemeClr val="dk1"/>
                </a:solidFill>
                <a:latin typeface="微软雅黑" panose="020B0503020204020204" charset="-122"/>
                <a:ea typeface="微软雅黑" panose="020B0503020204020204" charset="-122"/>
              </a:rPr>
              <a:t>init</a:t>
            </a:r>
            <a:r>
              <a:rPr lang="en-US" altLang="zh-CN" sz="2000" dirty="0">
                <a:solidFill>
                  <a:schemeClr val="dk1"/>
                </a:solidFill>
                <a:latin typeface="微软雅黑" panose="020B0503020204020204" charset="-122"/>
                <a:ea typeface="微软雅黑" panose="020B0503020204020204" charset="-122"/>
              </a:rPr>
              <a:t>__(</a:t>
            </a:r>
            <a:r>
              <a:rPr lang="en-US" altLang="zh-CN" sz="2000" dirty="0" err="1">
                <a:solidFill>
                  <a:schemeClr val="dk1"/>
                </a:solidFill>
                <a:latin typeface="微软雅黑" panose="020B0503020204020204" charset="-122"/>
                <a:ea typeface="微软雅黑" panose="020B0503020204020204" charset="-122"/>
              </a:rPr>
              <a:t>self,d</a:t>
            </a:r>
            <a:r>
              <a:rPr lang="en-US" altLang="zh-CN" sz="2000" dirty="0">
                <a:solidFill>
                  <a:schemeClr val="dk1"/>
                </a:solidFill>
                <a:latin typeface="微软雅黑" panose="020B0503020204020204" charset="-122"/>
                <a:ea typeface="微软雅黑" panose="020B0503020204020204" charset="-122"/>
              </a:rPr>
              <a:t>=" ",w=None):    	#</a:t>
            </a:r>
            <a:r>
              <a:rPr lang="zh-CN" altLang="en-US" sz="2000" dirty="0">
                <a:solidFill>
                  <a:schemeClr val="dk1"/>
                </a:solidFill>
                <a:latin typeface="微软雅黑" panose="020B0503020204020204" charset="-122"/>
                <a:ea typeface="微软雅黑" panose="020B0503020204020204" charset="-122"/>
              </a:rPr>
              <a:t>构造方法</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self.data</a:t>
            </a:r>
            <a:r>
              <a:rPr lang="en-US" altLang="zh-CN" sz="2000" dirty="0">
                <a:solidFill>
                  <a:schemeClr val="dk1"/>
                </a:solidFill>
                <a:latin typeface="微软雅黑" panose="020B0503020204020204" charset="-122"/>
                <a:ea typeface="微软雅黑" panose="020B0503020204020204" charset="-122"/>
              </a:rPr>
              <a:t>=d				#</a:t>
            </a:r>
            <a:r>
              <a:rPr lang="zh-CN" altLang="en-US" sz="2000" dirty="0">
                <a:solidFill>
                  <a:schemeClr val="dk1"/>
                </a:solidFill>
                <a:latin typeface="微软雅黑" panose="020B0503020204020204" charset="-122"/>
                <a:ea typeface="微软雅黑" panose="020B0503020204020204" charset="-122"/>
              </a:rPr>
              <a:t>结点值</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self.weight</a:t>
            </a:r>
            <a:r>
              <a:rPr lang="en-US" altLang="zh-CN" sz="2000" dirty="0">
                <a:solidFill>
                  <a:schemeClr val="dk1"/>
                </a:solidFill>
                <a:latin typeface="微软雅黑" panose="020B0503020204020204" charset="-122"/>
                <a:ea typeface="微软雅黑" panose="020B0503020204020204" charset="-122"/>
              </a:rPr>
              <a:t>=w		#</a:t>
            </a:r>
            <a:r>
              <a:rPr lang="zh-CN" altLang="en-US" sz="2000" dirty="0">
                <a:solidFill>
                  <a:schemeClr val="dk1"/>
                </a:solidFill>
                <a:latin typeface="微软雅黑" panose="020B0503020204020204" charset="-122"/>
                <a:ea typeface="微软雅黑" panose="020B0503020204020204" charset="-122"/>
              </a:rPr>
              <a:t>权值</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self.parent</a:t>
            </a:r>
            <a:r>
              <a:rPr lang="en-US" altLang="zh-CN" sz="2000" dirty="0">
                <a:solidFill>
                  <a:schemeClr val="dk1"/>
                </a:solidFill>
                <a:latin typeface="微软雅黑" panose="020B0503020204020204" charset="-122"/>
                <a:ea typeface="微软雅黑" panose="020B0503020204020204" charset="-122"/>
              </a:rPr>
              <a:t>=-1		#</a:t>
            </a:r>
            <a:r>
              <a:rPr lang="zh-CN" altLang="en-US" sz="2000" dirty="0">
                <a:solidFill>
                  <a:schemeClr val="dk1"/>
                </a:solidFill>
                <a:latin typeface="微软雅黑" panose="020B0503020204020204" charset="-122"/>
                <a:ea typeface="微软雅黑" panose="020B0503020204020204" charset="-122"/>
              </a:rPr>
              <a:t>指向双亲结点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self.lchild</a:t>
            </a:r>
            <a:r>
              <a:rPr lang="en-US" altLang="zh-CN" sz="2000" dirty="0">
                <a:solidFill>
                  <a:schemeClr val="dk1"/>
                </a:solidFill>
                <a:latin typeface="微软雅黑" panose="020B0503020204020204" charset="-122"/>
                <a:ea typeface="微软雅黑" panose="020B0503020204020204" charset="-122"/>
              </a:rPr>
              <a:t>=-1		#</a:t>
            </a:r>
            <a:r>
              <a:rPr lang="zh-CN" altLang="en-US" sz="2000" dirty="0">
                <a:solidFill>
                  <a:schemeClr val="dk1"/>
                </a:solidFill>
                <a:latin typeface="微软雅黑" panose="020B0503020204020204" charset="-122"/>
                <a:ea typeface="微软雅黑" panose="020B0503020204020204" charset="-122"/>
              </a:rPr>
              <a:t>指向左孩子结点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self.rchild</a:t>
            </a:r>
            <a:r>
              <a:rPr lang="en-US" altLang="zh-CN" sz="2000" dirty="0">
                <a:solidFill>
                  <a:schemeClr val="dk1"/>
                </a:solidFill>
                <a:latin typeface="微软雅黑" panose="020B0503020204020204" charset="-122"/>
                <a:ea typeface="微软雅黑" panose="020B0503020204020204" charset="-122"/>
              </a:rPr>
              <a:t>=-1		#</a:t>
            </a:r>
            <a:r>
              <a:rPr lang="zh-CN" altLang="en-US" sz="2000" dirty="0">
                <a:solidFill>
                  <a:schemeClr val="dk1"/>
                </a:solidFill>
                <a:latin typeface="微软雅黑" panose="020B0503020204020204" charset="-122"/>
                <a:ea typeface="微软雅黑" panose="020B0503020204020204" charset="-122"/>
              </a:rPr>
              <a:t>指向右孩子结点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self.flag</a:t>
            </a:r>
            <a:r>
              <a:rPr lang="en-US" altLang="zh-CN" sz="2000" dirty="0">
                <a:solidFill>
                  <a:schemeClr val="dk1"/>
                </a:solidFill>
                <a:latin typeface="微软雅黑" panose="020B0503020204020204" charset="-122"/>
                <a:ea typeface="微软雅黑" panose="020B0503020204020204" charset="-122"/>
              </a:rPr>
              <a:t>=True	#</a:t>
            </a:r>
            <a:r>
              <a:rPr lang="zh-CN" altLang="en-US" sz="2000" dirty="0">
                <a:solidFill>
                  <a:schemeClr val="dk1"/>
                </a:solidFill>
                <a:latin typeface="微软雅黑" panose="020B0503020204020204" charset="-122"/>
                <a:ea typeface="微软雅黑" panose="020B0503020204020204" charset="-122"/>
              </a:rPr>
              <a:t>标识是双亲的左</a:t>
            </a:r>
            <a:r>
              <a:rPr lang="en-US" altLang="zh-CN" sz="2000" dirty="0">
                <a:solidFill>
                  <a:schemeClr val="dk1"/>
                </a:solidFill>
                <a:latin typeface="微软雅黑" panose="020B0503020204020204" charset="-122"/>
                <a:ea typeface="微软雅黑" panose="020B0503020204020204" charset="-122"/>
              </a:rPr>
              <a:t>(True)</a:t>
            </a:r>
            <a:r>
              <a:rPr lang="zh-CN" altLang="en-US" sz="2000" dirty="0">
                <a:solidFill>
                  <a:schemeClr val="dk1"/>
                </a:solidFill>
                <a:latin typeface="微软雅黑" panose="020B0503020204020204" charset="-122"/>
                <a:ea typeface="微软雅黑" panose="020B0503020204020204" charset="-122"/>
              </a:rPr>
              <a:t>或者右</a:t>
            </a:r>
            <a:r>
              <a:rPr lang="en-US" altLang="zh-CN" sz="2000" dirty="0">
                <a:solidFill>
                  <a:schemeClr val="dk1"/>
                </a:solidFill>
                <a:latin typeface="微软雅黑" panose="020B0503020204020204" charset="-122"/>
                <a:ea typeface="微软雅黑" panose="020B0503020204020204" charset="-122"/>
              </a:rPr>
              <a:t>(False)</a:t>
            </a:r>
            <a:r>
              <a:rPr lang="zh-CN" altLang="en-US" sz="2000" dirty="0">
                <a:solidFill>
                  <a:schemeClr val="dk1"/>
                </a:solidFill>
                <a:latin typeface="微软雅黑" panose="020B0503020204020204" charset="-122"/>
                <a:ea typeface="微软雅黑" panose="020B0503020204020204" charset="-122"/>
              </a:rPr>
              <a:t>孩子</a:t>
            </a:r>
          </a:p>
        </p:txBody>
      </p:sp>
      <p:sp>
        <p:nvSpPr>
          <p:cNvPr id="17" name="流程图: 可选过程 16"/>
          <p:cNvSpPr/>
          <p:nvPr>
            <p:custDataLst>
              <p:tags r:id="rId2"/>
            </p:custDataLst>
          </p:nvPr>
        </p:nvSpPr>
        <p:spPr>
          <a:xfrm>
            <a:off x="3981688" y="2302515"/>
            <a:ext cx="7724172" cy="4225607"/>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grpSp>
        <p:nvGrpSpPr>
          <p:cNvPr id="4" name="组合 3"/>
          <p:cNvGrpSpPr/>
          <p:nvPr/>
        </p:nvGrpSpPr>
        <p:grpSpPr>
          <a:xfrm>
            <a:off x="254643" y="1122744"/>
            <a:ext cx="10428790" cy="763929"/>
            <a:chOff x="254643" y="1122744"/>
            <a:chExt cx="10428790" cy="763929"/>
          </a:xfrm>
        </p:grpSpPr>
        <p:sp>
          <p:nvSpPr>
            <p:cNvPr id="3" name="对话气泡: 矩形 2"/>
            <p:cNvSpPr/>
            <p:nvPr>
              <p:custDataLst>
                <p:tags r:id="rId3"/>
              </p:custDataLst>
            </p:nvPr>
          </p:nvSpPr>
          <p:spPr>
            <a:xfrm>
              <a:off x="254643" y="1122744"/>
              <a:ext cx="10428790" cy="763929"/>
            </a:xfrm>
            <a:prstGeom prst="wedgeRectCallout">
              <a:avLst>
                <a:gd name="adj1" fmla="val -3452"/>
                <a:gd name="adj2" fmla="val 118560"/>
              </a:avLst>
            </a:prstGeom>
            <a:solidFill>
              <a:schemeClr val="l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393542" y="1158783"/>
              <a:ext cx="10185719" cy="706755"/>
            </a:xfrm>
            <a:prstGeom prst="rect">
              <a:avLst/>
            </a:prstGeom>
            <a:noFill/>
          </p:spPr>
          <p:txBody>
            <a:bodyPr wrap="square" rtlCol="0">
              <a:spAutoFit/>
            </a:bodyPr>
            <a:lstStyle/>
            <a:p>
              <a:r>
                <a:rPr lang="zh-CN" altLang="zh-CN" sz="2000" spc="300" dirty="0">
                  <a:solidFill>
                    <a:srgbClr val="000000"/>
                  </a:solidFill>
                  <a:latin typeface="微软雅黑" panose="020B0503020204020204" charset="-122"/>
                  <a:ea typeface="微软雅黑" panose="020B0503020204020204" charset="-122"/>
                </a:rPr>
                <a:t>构造哈夫曼树</a:t>
              </a:r>
              <a:r>
                <a:rPr lang="zh-CN" altLang="en-US" sz="2000" spc="300" dirty="0">
                  <a:solidFill>
                    <a:srgbClr val="000000"/>
                  </a:solidFill>
                  <a:latin typeface="微软雅黑" panose="020B0503020204020204" charset="-122"/>
                  <a:ea typeface="微软雅黑" panose="020B0503020204020204" charset="-122"/>
                </a:rPr>
                <a:t>中</a:t>
              </a:r>
              <a:r>
                <a:rPr lang="zh-CN" altLang="zh-CN" sz="2000" spc="300" dirty="0">
                  <a:solidFill>
                    <a:srgbClr val="000000"/>
                  </a:solidFill>
                  <a:latin typeface="微软雅黑" panose="020B0503020204020204" charset="-122"/>
                  <a:ea typeface="微软雅黑" panose="020B0503020204020204" charset="-122"/>
                </a:rPr>
                <a:t>采用静态数组</a:t>
              </a:r>
              <a:r>
                <a:rPr lang="en-US" altLang="zh-CN" sz="2000" spc="300" dirty="0" err="1">
                  <a:solidFill>
                    <a:srgbClr val="000000"/>
                  </a:solidFill>
                  <a:latin typeface="微软雅黑" panose="020B0503020204020204" charset="-122"/>
                  <a:ea typeface="微软雅黑" panose="020B0503020204020204" charset="-122"/>
                </a:rPr>
                <a:t>ht</a:t>
              </a:r>
              <a:r>
                <a:rPr lang="zh-CN" altLang="zh-CN" sz="2000" spc="300" dirty="0">
                  <a:solidFill>
                    <a:srgbClr val="000000"/>
                  </a:solidFill>
                  <a:latin typeface="微软雅黑" panose="020B0503020204020204" charset="-122"/>
                  <a:ea typeface="微软雅黑" panose="020B0503020204020204" charset="-122"/>
                </a:rPr>
                <a:t>存储哈夫曼树，即每个数组元素存放一个结点。</a:t>
              </a:r>
              <a:endParaRPr lang="en-US" altLang="zh-CN" sz="2000" spc="300" dirty="0">
                <a:solidFill>
                  <a:srgbClr val="000000"/>
                </a:solidFill>
                <a:latin typeface="微软雅黑" panose="020B0503020204020204" charset="-122"/>
                <a:ea typeface="微软雅黑" panose="020B0503020204020204" charset="-122"/>
              </a:endParaRPr>
            </a:p>
            <a:p>
              <a:r>
                <a:rPr lang="zh-CN" altLang="zh-CN" sz="2000" spc="300" dirty="0">
                  <a:solidFill>
                    <a:srgbClr val="000000"/>
                  </a:solidFill>
                  <a:latin typeface="微软雅黑" panose="020B0503020204020204" charset="-122"/>
                  <a:ea typeface="微软雅黑" panose="020B0503020204020204" charset="-122"/>
                </a:rPr>
                <a:t>设计哈夫曼树中结点类如下：</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outHorizont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6" name="文本框 15"/>
          <p:cNvSpPr txBox="1"/>
          <p:nvPr>
            <p:custDataLst>
              <p:tags r:id="rId1"/>
            </p:custDataLst>
          </p:nvPr>
        </p:nvSpPr>
        <p:spPr>
          <a:xfrm>
            <a:off x="3981689" y="2546633"/>
            <a:ext cx="8210311" cy="3784600"/>
          </a:xfrm>
          <a:prstGeom prst="rect">
            <a:avLst/>
          </a:prstGeom>
          <a:noFill/>
        </p:spPr>
        <p:txBody>
          <a:bodyPr wrap="square">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rPr>
              <a:t>def </a:t>
            </a:r>
            <a:r>
              <a:rPr lang="en-US" altLang="zh-CN" sz="2000" dirty="0" err="1">
                <a:solidFill>
                  <a:schemeClr val="dk1"/>
                </a:solidFill>
                <a:latin typeface="微软雅黑" panose="020B0503020204020204" charset="-122"/>
                <a:ea typeface="微软雅黑" panose="020B0503020204020204" charset="-122"/>
              </a:rPr>
              <a:t>CreateHT</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构造哈夫曼树</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a:solidFill>
                  <a:schemeClr val="dk1"/>
                </a:solidFill>
                <a:latin typeface="微软雅黑" panose="020B0503020204020204" charset="-122"/>
                <a:ea typeface="微软雅黑" panose="020B0503020204020204" charset="-122"/>
              </a:rPr>
              <a:t>global ht,n0,D,W               #</a:t>
            </a:r>
            <a:r>
              <a:rPr lang="zh-CN" altLang="en-US" sz="2000" dirty="0">
                <a:solidFill>
                  <a:schemeClr val="dk1"/>
                </a:solidFill>
                <a:latin typeface="微软雅黑" panose="020B0503020204020204" charset="-122"/>
                <a:ea typeface="微软雅黑" panose="020B0503020204020204" charset="-122"/>
              </a:rPr>
              <a:t>全局变量，存放哈夫曼树等信息</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=[None]*(2*n0-1)             #</a:t>
            </a:r>
            <a:r>
              <a:rPr lang="zh-CN" altLang="en-US" sz="2000" dirty="0">
                <a:solidFill>
                  <a:schemeClr val="dk1"/>
                </a:solidFill>
                <a:latin typeface="微软雅黑" panose="020B0503020204020204" charset="-122"/>
                <a:ea typeface="微软雅黑" panose="020B0503020204020204" charset="-122"/>
              </a:rPr>
              <a:t>初始为含</a:t>
            </a:r>
            <a:r>
              <a:rPr lang="en-US" altLang="zh-CN" sz="2000" dirty="0">
                <a:solidFill>
                  <a:schemeClr val="dk1"/>
                </a:solidFill>
                <a:latin typeface="微软雅黑" panose="020B0503020204020204" charset="-122"/>
                <a:ea typeface="微软雅黑" panose="020B0503020204020204" charset="-122"/>
              </a:rPr>
              <a:t>2n0-1</a:t>
            </a:r>
            <a:r>
              <a:rPr lang="zh-CN" altLang="en-US" sz="2000" dirty="0">
                <a:solidFill>
                  <a:schemeClr val="dk1"/>
                </a:solidFill>
                <a:latin typeface="微软雅黑" panose="020B0503020204020204" charset="-122"/>
                <a:ea typeface="微软雅黑" panose="020B0503020204020204" charset="-122"/>
              </a:rPr>
              <a:t>个空结点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a:solidFill>
                  <a:schemeClr val="dk1"/>
                </a:solidFill>
                <a:latin typeface="微软雅黑" panose="020B0503020204020204" charset="-122"/>
                <a:ea typeface="微软雅黑" panose="020B0503020204020204" charset="-122"/>
              </a:rPr>
              <a:t>heap=[]                     #</a:t>
            </a:r>
            <a:r>
              <a:rPr lang="zh-CN" altLang="en-US" sz="2000" dirty="0">
                <a:solidFill>
                  <a:schemeClr val="dk1"/>
                </a:solidFill>
                <a:latin typeface="微软雅黑" panose="020B0503020204020204" charset="-122"/>
                <a:ea typeface="微软雅黑" panose="020B0503020204020204" charset="-122"/>
              </a:rPr>
              <a:t>优先队列元素为</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w,i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，按</a:t>
            </a:r>
            <a:r>
              <a:rPr lang="en-US" altLang="zh-CN" sz="2000" dirty="0">
                <a:solidFill>
                  <a:schemeClr val="dk1"/>
                </a:solidFill>
                <a:latin typeface="微软雅黑" panose="020B0503020204020204" charset="-122"/>
                <a:ea typeface="微软雅黑" panose="020B0503020204020204" charset="-122"/>
              </a:rPr>
              <a:t>w</a:t>
            </a:r>
            <a:r>
              <a:rPr lang="zh-CN" altLang="en-US" sz="2000" dirty="0">
                <a:solidFill>
                  <a:schemeClr val="dk1"/>
                </a:solidFill>
                <a:latin typeface="微软雅黑" panose="020B0503020204020204" charset="-122"/>
                <a:ea typeface="微软雅黑" panose="020B0503020204020204" charset="-122"/>
              </a:rPr>
              <a:t>权值建立小根堆</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a:solidFill>
                  <a:schemeClr val="dk1"/>
                </a:solidFill>
                <a:latin typeface="微软雅黑" panose="020B0503020204020204" charset="-122"/>
                <a:ea typeface="微软雅黑" panose="020B0503020204020204" charset="-122"/>
              </a:rPr>
              <a:t>for </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in range(n0):         #i</a:t>
            </a:r>
            <a:r>
              <a:rPr lang="zh-CN" altLang="en-US" sz="2000" dirty="0">
                <a:solidFill>
                  <a:schemeClr val="dk1"/>
                </a:solidFill>
                <a:latin typeface="微软雅黑" panose="020B0503020204020204" charset="-122"/>
                <a:ea typeface="微软雅黑" panose="020B0503020204020204" charset="-122"/>
              </a:rPr>
              <a:t>从</a:t>
            </a:r>
            <a:r>
              <a:rPr lang="en-US" altLang="zh-CN" sz="2000" dirty="0">
                <a:solidFill>
                  <a:schemeClr val="dk1"/>
                </a:solidFill>
                <a:latin typeface="微软雅黑" panose="020B0503020204020204" charset="-122"/>
                <a:ea typeface="微软雅黑" panose="020B0503020204020204" charset="-122"/>
              </a:rPr>
              <a:t>0</a:t>
            </a:r>
            <a:r>
              <a:rPr lang="zh-CN" altLang="en-US" sz="2000" dirty="0">
                <a:solidFill>
                  <a:schemeClr val="dk1"/>
                </a:solidFill>
                <a:latin typeface="微软雅黑" panose="020B0503020204020204" charset="-122"/>
                <a:ea typeface="微软雅黑" panose="020B0503020204020204" charset="-122"/>
              </a:rPr>
              <a:t>到</a:t>
            </a:r>
            <a:r>
              <a:rPr lang="en-US" altLang="zh-CN" sz="2000" dirty="0">
                <a:solidFill>
                  <a:schemeClr val="dk1"/>
                </a:solidFill>
                <a:latin typeface="微软雅黑" panose="020B0503020204020204" charset="-122"/>
                <a:ea typeface="微软雅黑" panose="020B0503020204020204" charset="-122"/>
              </a:rPr>
              <a:t>n0-1</a:t>
            </a:r>
            <a:r>
              <a:rPr lang="zh-CN" altLang="en-US" sz="2000" dirty="0">
                <a:solidFill>
                  <a:schemeClr val="dk1"/>
                </a:solidFill>
                <a:latin typeface="微软雅黑" panose="020B0503020204020204" charset="-122"/>
                <a:ea typeface="微软雅黑" panose="020B0503020204020204" charset="-122"/>
              </a:rPr>
              <a:t>循环建立</a:t>
            </a:r>
            <a:r>
              <a:rPr lang="en-US" altLang="zh-CN" sz="2000" dirty="0">
                <a:solidFill>
                  <a:schemeClr val="dk1"/>
                </a:solidFill>
                <a:latin typeface="微软雅黑" panose="020B0503020204020204" charset="-122"/>
                <a:ea typeface="微软雅黑" panose="020B0503020204020204" charset="-122"/>
              </a:rPr>
              <a:t>n0</a:t>
            </a:r>
            <a:r>
              <a:rPr lang="zh-CN" altLang="en-US" sz="2000" dirty="0">
                <a:solidFill>
                  <a:schemeClr val="dk1"/>
                </a:solidFill>
                <a:latin typeface="微软雅黑" panose="020B0503020204020204" charset="-122"/>
                <a:ea typeface="微软雅黑" panose="020B0503020204020204" charset="-122"/>
              </a:rPr>
              <a:t>个叶子结点并进队</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HTNode</a:t>
            </a:r>
            <a:r>
              <a:rPr lang="en-US" altLang="zh-CN" sz="2000" dirty="0">
                <a:solidFill>
                  <a:schemeClr val="dk1"/>
                </a:solidFill>
                <a:latin typeface="微软雅黑" panose="020B0503020204020204" charset="-122"/>
                <a:ea typeface="微软雅黑" panose="020B0503020204020204" charset="-122"/>
              </a:rPr>
              <a:t>(D[</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],W[</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建立一个叶子结点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heapq.heappush</a:t>
            </a:r>
            <a:r>
              <a:rPr lang="en-US" altLang="zh-CN" sz="2000" dirty="0">
                <a:solidFill>
                  <a:schemeClr val="dk1"/>
                </a:solidFill>
                <a:latin typeface="微软雅黑" panose="020B0503020204020204" charset="-122"/>
                <a:ea typeface="微软雅黑" panose="020B0503020204020204" charset="-122"/>
              </a:rPr>
              <a:t>(heap,[W[</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将</a:t>
            </a:r>
            <a:r>
              <a:rPr lang="en-US" altLang="zh-CN" sz="2000" dirty="0">
                <a:solidFill>
                  <a:schemeClr val="dk1"/>
                </a:solidFill>
                <a:latin typeface="微软雅黑" panose="020B0503020204020204" charset="-122"/>
                <a:ea typeface="微软雅黑" panose="020B0503020204020204" charset="-122"/>
              </a:rPr>
              <a:t>[W[</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进队</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a:solidFill>
                  <a:schemeClr val="dk1"/>
                </a:solidFill>
                <a:latin typeface="微软雅黑" panose="020B0503020204020204" charset="-122"/>
                <a:ea typeface="微软雅黑" panose="020B0503020204020204" charset="-122"/>
              </a:rPr>
              <a:t>for </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in range(n0,2*n0-1):	#i</a:t>
            </a:r>
            <a:r>
              <a:rPr lang="zh-CN" altLang="en-US" sz="2000" dirty="0">
                <a:solidFill>
                  <a:schemeClr val="dk1"/>
                </a:solidFill>
                <a:latin typeface="微软雅黑" panose="020B0503020204020204" charset="-122"/>
                <a:ea typeface="微软雅黑" panose="020B0503020204020204" charset="-122"/>
              </a:rPr>
              <a:t>从</a:t>
            </a:r>
            <a:r>
              <a:rPr lang="en-US" altLang="zh-CN" sz="2000" dirty="0">
                <a:solidFill>
                  <a:schemeClr val="dk1"/>
                </a:solidFill>
                <a:latin typeface="微软雅黑" panose="020B0503020204020204" charset="-122"/>
                <a:ea typeface="微软雅黑" panose="020B0503020204020204" charset="-122"/>
              </a:rPr>
              <a:t>n0</a:t>
            </a:r>
            <a:r>
              <a:rPr lang="zh-CN" altLang="en-US" sz="2000" dirty="0">
                <a:solidFill>
                  <a:schemeClr val="dk1"/>
                </a:solidFill>
                <a:latin typeface="微软雅黑" panose="020B0503020204020204" charset="-122"/>
                <a:ea typeface="微软雅黑" panose="020B0503020204020204" charset="-122"/>
              </a:rPr>
              <a:t>到</a:t>
            </a:r>
            <a:r>
              <a:rPr lang="en-US" altLang="zh-CN" sz="2000" dirty="0">
                <a:solidFill>
                  <a:schemeClr val="dk1"/>
                </a:solidFill>
                <a:latin typeface="微软雅黑" panose="020B0503020204020204" charset="-122"/>
                <a:ea typeface="微软雅黑" panose="020B0503020204020204" charset="-122"/>
              </a:rPr>
              <a:t>2n0-2</a:t>
            </a:r>
            <a:r>
              <a:rPr lang="zh-CN" altLang="en-US" sz="2000" dirty="0">
                <a:solidFill>
                  <a:schemeClr val="dk1"/>
                </a:solidFill>
                <a:latin typeface="微软雅黑" panose="020B0503020204020204" charset="-122"/>
                <a:ea typeface="微软雅黑" panose="020B0503020204020204" charset="-122"/>
              </a:rPr>
              <a:t>循环做</a:t>
            </a:r>
            <a:r>
              <a:rPr lang="en-US" altLang="zh-CN" sz="2000" dirty="0">
                <a:solidFill>
                  <a:schemeClr val="dk1"/>
                </a:solidFill>
                <a:latin typeface="微软雅黑" panose="020B0503020204020204" charset="-122"/>
                <a:ea typeface="微软雅黑" panose="020B0503020204020204" charset="-122"/>
              </a:rPr>
              <a:t>n0-1</a:t>
            </a:r>
            <a:r>
              <a:rPr lang="zh-CN" altLang="en-US" sz="2000" dirty="0">
                <a:solidFill>
                  <a:schemeClr val="dk1"/>
                </a:solidFill>
                <a:latin typeface="微软雅黑" panose="020B0503020204020204" charset="-122"/>
                <a:ea typeface="微软雅黑" panose="020B0503020204020204" charset="-122"/>
              </a:rPr>
              <a:t>次合并操作</a:t>
            </a:r>
          </a:p>
        </p:txBody>
      </p:sp>
      <p:sp>
        <p:nvSpPr>
          <p:cNvPr id="17" name="流程图: 可选过程 16"/>
          <p:cNvSpPr/>
          <p:nvPr>
            <p:custDataLst>
              <p:tags r:id="rId2"/>
            </p:custDataLst>
          </p:nvPr>
        </p:nvSpPr>
        <p:spPr>
          <a:xfrm>
            <a:off x="3981687" y="2302515"/>
            <a:ext cx="8082987" cy="4225607"/>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grpSp>
        <p:nvGrpSpPr>
          <p:cNvPr id="4" name="组合 3"/>
          <p:cNvGrpSpPr/>
          <p:nvPr/>
        </p:nvGrpSpPr>
        <p:grpSpPr>
          <a:xfrm>
            <a:off x="254643" y="1122744"/>
            <a:ext cx="10428790" cy="763929"/>
            <a:chOff x="254643" y="1122744"/>
            <a:chExt cx="10428790" cy="763929"/>
          </a:xfrm>
        </p:grpSpPr>
        <p:sp>
          <p:nvSpPr>
            <p:cNvPr id="3" name="对话气泡: 矩形 2"/>
            <p:cNvSpPr/>
            <p:nvPr>
              <p:custDataLst>
                <p:tags r:id="rId3"/>
              </p:custDataLst>
            </p:nvPr>
          </p:nvSpPr>
          <p:spPr>
            <a:xfrm>
              <a:off x="254643" y="1122744"/>
              <a:ext cx="10428790" cy="763929"/>
            </a:xfrm>
            <a:prstGeom prst="wedgeRectCallout">
              <a:avLst>
                <a:gd name="adj1" fmla="val -3452"/>
                <a:gd name="adj2" fmla="val 118560"/>
              </a:avLst>
            </a:prstGeom>
            <a:solidFill>
              <a:schemeClr val="l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393542" y="1158783"/>
              <a:ext cx="10185719" cy="706755"/>
            </a:xfrm>
            <a:prstGeom prst="rect">
              <a:avLst/>
            </a:prstGeom>
            <a:noFill/>
          </p:spPr>
          <p:txBody>
            <a:bodyPr wrap="square" rtlCol="0">
              <a:spAutoFit/>
            </a:bodyPr>
            <a:lstStyle/>
            <a:p>
              <a:r>
                <a:rPr lang="zh-CN" altLang="zh-CN" sz="2000" spc="300" dirty="0">
                  <a:solidFill>
                    <a:srgbClr val="000000"/>
                  </a:solidFill>
                  <a:latin typeface="微软雅黑" panose="020B0503020204020204" charset="-122"/>
                  <a:ea typeface="微软雅黑" panose="020B0503020204020204" charset="-122"/>
                </a:rPr>
                <a:t>构造哈夫曼树</a:t>
              </a:r>
              <a:r>
                <a:rPr lang="zh-CN" altLang="en-US" sz="2000" spc="300" dirty="0">
                  <a:solidFill>
                    <a:srgbClr val="000000"/>
                  </a:solidFill>
                  <a:latin typeface="微软雅黑" panose="020B0503020204020204" charset="-122"/>
                  <a:ea typeface="微软雅黑" panose="020B0503020204020204" charset="-122"/>
                </a:rPr>
                <a:t>中</a:t>
              </a:r>
              <a:r>
                <a:rPr lang="zh-CN" altLang="zh-CN" sz="2000" spc="300" dirty="0">
                  <a:solidFill>
                    <a:srgbClr val="000000"/>
                  </a:solidFill>
                  <a:latin typeface="微软雅黑" panose="020B0503020204020204" charset="-122"/>
                  <a:ea typeface="微软雅黑" panose="020B0503020204020204" charset="-122"/>
                </a:rPr>
                <a:t>采用静态数组</a:t>
              </a:r>
              <a:r>
                <a:rPr lang="en-US" altLang="zh-CN" sz="2000" spc="300" dirty="0" err="1">
                  <a:solidFill>
                    <a:srgbClr val="000000"/>
                  </a:solidFill>
                  <a:latin typeface="微软雅黑" panose="020B0503020204020204" charset="-122"/>
                  <a:ea typeface="微软雅黑" panose="020B0503020204020204" charset="-122"/>
                </a:rPr>
                <a:t>ht</a:t>
              </a:r>
              <a:r>
                <a:rPr lang="zh-CN" altLang="zh-CN" sz="2000" spc="300" dirty="0">
                  <a:solidFill>
                    <a:srgbClr val="000000"/>
                  </a:solidFill>
                  <a:latin typeface="微软雅黑" panose="020B0503020204020204" charset="-122"/>
                  <a:ea typeface="微软雅黑" panose="020B0503020204020204" charset="-122"/>
                </a:rPr>
                <a:t>存储哈夫曼树，即每个数组元素存放一个结点。</a:t>
              </a:r>
              <a:endParaRPr lang="en-US" altLang="zh-CN" sz="2000" spc="300" dirty="0">
                <a:solidFill>
                  <a:srgbClr val="000000"/>
                </a:solidFill>
                <a:latin typeface="微软雅黑" panose="020B0503020204020204" charset="-122"/>
                <a:ea typeface="微软雅黑" panose="020B0503020204020204" charset="-122"/>
              </a:endParaRPr>
            </a:p>
            <a:p>
              <a:r>
                <a:rPr lang="zh-CN" altLang="zh-CN" sz="2000" spc="300" dirty="0">
                  <a:solidFill>
                    <a:srgbClr val="000000"/>
                  </a:solidFill>
                  <a:latin typeface="微软雅黑" panose="020B0503020204020204" charset="-122"/>
                  <a:ea typeface="微软雅黑" panose="020B0503020204020204" charset="-122"/>
                </a:rPr>
                <a:t>设计哈夫曼树中结点类如下：</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outHorizont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6" name="文本框 15"/>
          <p:cNvSpPr txBox="1"/>
          <p:nvPr>
            <p:custDataLst>
              <p:tags r:id="rId1"/>
            </p:custDataLst>
          </p:nvPr>
        </p:nvSpPr>
        <p:spPr>
          <a:xfrm>
            <a:off x="3981689" y="2546633"/>
            <a:ext cx="8210311" cy="4246245"/>
          </a:xfrm>
          <a:prstGeom prst="rect">
            <a:avLst/>
          </a:prstGeom>
          <a:noFill/>
        </p:spPr>
        <p:txBody>
          <a:bodyPr wrap="square">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rPr>
              <a:t>p1=</a:t>
            </a:r>
            <a:r>
              <a:rPr lang="en-US" altLang="zh-CN" sz="2000" dirty="0" err="1">
                <a:solidFill>
                  <a:schemeClr val="dk1"/>
                </a:solidFill>
                <a:latin typeface="微软雅黑" panose="020B0503020204020204" charset="-122"/>
                <a:ea typeface="微软雅黑" panose="020B0503020204020204" charset="-122"/>
              </a:rPr>
              <a:t>heapq.heappop</a:t>
            </a:r>
            <a:r>
              <a:rPr lang="en-US" altLang="zh-CN" sz="2000" dirty="0">
                <a:solidFill>
                  <a:schemeClr val="dk1"/>
                </a:solidFill>
                <a:latin typeface="微软雅黑" panose="020B0503020204020204" charset="-122"/>
                <a:ea typeface="微软雅黑" panose="020B0503020204020204" charset="-122"/>
              </a:rPr>
              <a:t>(heap)	#</a:t>
            </a:r>
            <a:r>
              <a:rPr lang="zh-CN" altLang="en-US" sz="2000" dirty="0">
                <a:solidFill>
                  <a:schemeClr val="dk1"/>
                </a:solidFill>
                <a:latin typeface="微软雅黑" panose="020B0503020204020204" charset="-122"/>
                <a:ea typeface="微软雅黑" panose="020B0503020204020204" charset="-122"/>
              </a:rPr>
              <a:t>出队两个权值最小的结点</a:t>
            </a:r>
            <a:r>
              <a:rPr lang="en-US" altLang="zh-CN" sz="2000" dirty="0">
                <a:solidFill>
                  <a:schemeClr val="dk1"/>
                </a:solidFill>
                <a:latin typeface="微软雅黑" panose="020B0503020204020204" charset="-122"/>
                <a:ea typeface="微软雅黑" panose="020B0503020204020204" charset="-122"/>
              </a:rPr>
              <a:t>p1</a:t>
            </a:r>
            <a:r>
              <a:rPr lang="zh-CN" altLang="en-US" sz="2000" dirty="0">
                <a:solidFill>
                  <a:schemeClr val="dk1"/>
                </a:solidFill>
                <a:latin typeface="微软雅黑" panose="020B0503020204020204" charset="-122"/>
                <a:ea typeface="微软雅黑" panose="020B0503020204020204" charset="-122"/>
              </a:rPr>
              <a:t>和</a:t>
            </a:r>
            <a:r>
              <a:rPr lang="en-US" altLang="zh-CN" sz="2000" dirty="0">
                <a:solidFill>
                  <a:schemeClr val="dk1"/>
                </a:solidFill>
                <a:latin typeface="微软雅黑" panose="020B0503020204020204" charset="-122"/>
                <a:ea typeface="微软雅黑" panose="020B0503020204020204" charset="-122"/>
              </a:rPr>
              <a:t>p2</a:t>
            </a:r>
          </a:p>
          <a:p>
            <a:pPr>
              <a:lnSpc>
                <a:spcPct val="150000"/>
              </a:lnSpc>
            </a:pPr>
            <a:r>
              <a:rPr lang="en-US" altLang="zh-CN" sz="2000" dirty="0">
                <a:solidFill>
                  <a:schemeClr val="dk1"/>
                </a:solidFill>
                <a:latin typeface="微软雅黑" panose="020B0503020204020204" charset="-122"/>
                <a:ea typeface="微软雅黑" panose="020B0503020204020204" charset="-122"/>
              </a:rPr>
              <a:t>     p2=</a:t>
            </a:r>
            <a:r>
              <a:rPr lang="en-US" altLang="zh-CN" sz="2000" dirty="0" err="1">
                <a:solidFill>
                  <a:schemeClr val="dk1"/>
                </a:solidFill>
                <a:latin typeface="微软雅黑" panose="020B0503020204020204" charset="-122"/>
                <a:ea typeface="微软雅黑" panose="020B0503020204020204" charset="-122"/>
              </a:rPr>
              <a:t>heapq.heappop</a:t>
            </a:r>
            <a:r>
              <a:rPr lang="en-US" altLang="zh-CN" sz="2000" dirty="0">
                <a:solidFill>
                  <a:schemeClr val="dk1"/>
                </a:solidFill>
                <a:latin typeface="微软雅黑" panose="020B0503020204020204" charset="-122"/>
                <a:ea typeface="微软雅黑" panose="020B0503020204020204" charset="-122"/>
              </a:rPr>
              <a:t>(heap)</a:t>
            </a:r>
          </a:p>
          <a:p>
            <a:pPr>
              <a:lnSpc>
                <a:spcPct val="150000"/>
              </a:lnSpc>
            </a:pPr>
            <a:r>
              <a:rPr lang="en-US" altLang="zh-CN"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HTNode</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新建</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结点</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].weight=</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[p1[1]].</a:t>
            </a:r>
            <a:r>
              <a:rPr lang="en-US" altLang="zh-CN" sz="2000" dirty="0" err="1">
                <a:solidFill>
                  <a:schemeClr val="dk1"/>
                </a:solidFill>
                <a:latin typeface="微软雅黑" panose="020B0503020204020204" charset="-122"/>
                <a:ea typeface="微软雅黑" panose="020B0503020204020204" charset="-122"/>
              </a:rPr>
              <a:t>weight+ht</a:t>
            </a:r>
            <a:r>
              <a:rPr lang="en-US" altLang="zh-CN" sz="2000" dirty="0">
                <a:solidFill>
                  <a:schemeClr val="dk1"/>
                </a:solidFill>
                <a:latin typeface="微软雅黑" panose="020B0503020204020204" charset="-122"/>
                <a:ea typeface="微软雅黑" panose="020B0503020204020204" charset="-122"/>
              </a:rPr>
              <a:t>[p2[1]].weight  #</a:t>
            </a:r>
            <a:r>
              <a:rPr lang="zh-CN" altLang="en-US" sz="2000" dirty="0">
                <a:solidFill>
                  <a:schemeClr val="dk1"/>
                </a:solidFill>
                <a:latin typeface="微软雅黑" panose="020B0503020204020204" charset="-122"/>
                <a:ea typeface="微软雅黑" panose="020B0503020204020204" charset="-122"/>
              </a:rPr>
              <a:t>求权值和</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[p1[1]].parent=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设置</a:t>
            </a:r>
            <a:r>
              <a:rPr lang="en-US" altLang="zh-CN" sz="2000" dirty="0">
                <a:solidFill>
                  <a:schemeClr val="dk1"/>
                </a:solidFill>
                <a:latin typeface="微软雅黑" panose="020B0503020204020204" charset="-122"/>
                <a:ea typeface="微软雅黑" panose="020B0503020204020204" charset="-122"/>
              </a:rPr>
              <a:t>p1</a:t>
            </a:r>
            <a:r>
              <a:rPr lang="zh-CN" altLang="en-US" sz="2000" dirty="0">
                <a:solidFill>
                  <a:schemeClr val="dk1"/>
                </a:solidFill>
                <a:latin typeface="微软雅黑" panose="020B0503020204020204" charset="-122"/>
                <a:ea typeface="微软雅黑" panose="020B0503020204020204" charset="-122"/>
              </a:rPr>
              <a:t>的双亲为</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p>
          <a:p>
            <a:pPr>
              <a:lnSpc>
                <a:spcPct val="150000"/>
              </a:lnSpc>
            </a:pPr>
            <a:r>
              <a:rPr lang="en-US" altLang="zh-CN"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lchild</a:t>
            </a:r>
            <a:r>
              <a:rPr lang="en-US" altLang="zh-CN" sz="2000" dirty="0">
                <a:solidFill>
                  <a:schemeClr val="dk1"/>
                </a:solidFill>
                <a:latin typeface="微软雅黑" panose="020B0503020204020204" charset="-122"/>
                <a:ea typeface="微软雅黑" panose="020B0503020204020204" charset="-122"/>
              </a:rPr>
              <a:t>=p1[1]         	#</a:t>
            </a:r>
            <a:r>
              <a:rPr lang="zh-CN" altLang="en-US" sz="2000" dirty="0">
                <a:solidFill>
                  <a:schemeClr val="dk1"/>
                </a:solidFill>
                <a:latin typeface="微软雅黑" panose="020B0503020204020204" charset="-122"/>
                <a:ea typeface="微软雅黑" panose="020B0503020204020204" charset="-122"/>
              </a:rPr>
              <a:t>将</a:t>
            </a:r>
            <a:r>
              <a:rPr lang="en-US" altLang="zh-CN" sz="2000" dirty="0">
                <a:solidFill>
                  <a:schemeClr val="dk1"/>
                </a:solidFill>
                <a:latin typeface="微软雅黑" panose="020B0503020204020204" charset="-122"/>
                <a:ea typeface="微软雅黑" panose="020B0503020204020204" charset="-122"/>
              </a:rPr>
              <a:t>p1</a:t>
            </a:r>
            <a:r>
              <a:rPr lang="zh-CN" altLang="en-US" sz="2000" dirty="0">
                <a:solidFill>
                  <a:schemeClr val="dk1"/>
                </a:solidFill>
                <a:latin typeface="微软雅黑" panose="020B0503020204020204" charset="-122"/>
                <a:ea typeface="微软雅黑" panose="020B0503020204020204" charset="-122"/>
              </a:rPr>
              <a:t>作为双亲</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的左孩子</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[p1[1]].flag=True</a:t>
            </a:r>
          </a:p>
          <a:p>
            <a:pPr>
              <a:lnSpc>
                <a:spcPct val="150000"/>
              </a:lnSpc>
            </a:pPr>
            <a:r>
              <a:rPr lang="en-US" altLang="zh-CN"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[p2[1]].parent=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设置</a:t>
            </a:r>
            <a:r>
              <a:rPr lang="en-US" altLang="zh-CN" sz="2000" dirty="0">
                <a:solidFill>
                  <a:schemeClr val="dk1"/>
                </a:solidFill>
                <a:latin typeface="微软雅黑" panose="020B0503020204020204" charset="-122"/>
                <a:ea typeface="微软雅黑" panose="020B0503020204020204" charset="-122"/>
              </a:rPr>
              <a:t>p2</a:t>
            </a:r>
            <a:r>
              <a:rPr lang="zh-CN" altLang="en-US" sz="2000" dirty="0">
                <a:solidFill>
                  <a:schemeClr val="dk1"/>
                </a:solidFill>
                <a:latin typeface="微软雅黑" panose="020B0503020204020204" charset="-122"/>
                <a:ea typeface="微软雅黑" panose="020B0503020204020204" charset="-122"/>
              </a:rPr>
              <a:t>的双亲为</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p>
          <a:p>
            <a:pPr>
              <a:lnSpc>
                <a:spcPct val="150000"/>
              </a:lnSpc>
            </a:pPr>
            <a:r>
              <a:rPr lang="en-US" altLang="zh-CN" sz="2000" dirty="0">
                <a:solidFill>
                  <a:schemeClr val="dk1"/>
                </a:solidFill>
                <a:latin typeface="微软雅黑" panose="020B0503020204020204" charset="-122"/>
                <a:ea typeface="微软雅黑" panose="020B0503020204020204" charset="-122"/>
              </a:rPr>
              <a:t>     </a:t>
            </a:r>
          </a:p>
        </p:txBody>
      </p:sp>
      <p:sp>
        <p:nvSpPr>
          <p:cNvPr id="17" name="流程图: 可选过程 16"/>
          <p:cNvSpPr/>
          <p:nvPr>
            <p:custDataLst>
              <p:tags r:id="rId2"/>
            </p:custDataLst>
          </p:nvPr>
        </p:nvSpPr>
        <p:spPr>
          <a:xfrm>
            <a:off x="3981687" y="2302515"/>
            <a:ext cx="8082987" cy="4225607"/>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grpSp>
        <p:nvGrpSpPr>
          <p:cNvPr id="4" name="组合 3"/>
          <p:cNvGrpSpPr/>
          <p:nvPr/>
        </p:nvGrpSpPr>
        <p:grpSpPr>
          <a:xfrm>
            <a:off x="254643" y="1122744"/>
            <a:ext cx="10428790" cy="763929"/>
            <a:chOff x="254643" y="1122744"/>
            <a:chExt cx="10428790" cy="763929"/>
          </a:xfrm>
        </p:grpSpPr>
        <p:sp>
          <p:nvSpPr>
            <p:cNvPr id="3" name="对话气泡: 矩形 2"/>
            <p:cNvSpPr/>
            <p:nvPr>
              <p:custDataLst>
                <p:tags r:id="rId3"/>
              </p:custDataLst>
            </p:nvPr>
          </p:nvSpPr>
          <p:spPr>
            <a:xfrm>
              <a:off x="254643" y="1122744"/>
              <a:ext cx="10428790" cy="763929"/>
            </a:xfrm>
            <a:prstGeom prst="wedgeRectCallout">
              <a:avLst>
                <a:gd name="adj1" fmla="val -3452"/>
                <a:gd name="adj2" fmla="val 118560"/>
              </a:avLst>
            </a:prstGeom>
            <a:solidFill>
              <a:schemeClr val="l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393542" y="1158783"/>
              <a:ext cx="10185719" cy="706755"/>
            </a:xfrm>
            <a:prstGeom prst="rect">
              <a:avLst/>
            </a:prstGeom>
            <a:noFill/>
          </p:spPr>
          <p:txBody>
            <a:bodyPr wrap="square" rtlCol="0">
              <a:spAutoFit/>
            </a:bodyPr>
            <a:lstStyle/>
            <a:p>
              <a:r>
                <a:rPr lang="zh-CN" altLang="zh-CN" sz="2000" spc="300" dirty="0">
                  <a:solidFill>
                    <a:srgbClr val="000000"/>
                  </a:solidFill>
                  <a:latin typeface="微软雅黑" panose="020B0503020204020204" charset="-122"/>
                  <a:ea typeface="微软雅黑" panose="020B0503020204020204" charset="-122"/>
                </a:rPr>
                <a:t>构造哈夫曼树</a:t>
              </a:r>
              <a:r>
                <a:rPr lang="zh-CN" altLang="en-US" sz="2000" spc="300" dirty="0">
                  <a:solidFill>
                    <a:srgbClr val="000000"/>
                  </a:solidFill>
                  <a:latin typeface="微软雅黑" panose="020B0503020204020204" charset="-122"/>
                  <a:ea typeface="微软雅黑" panose="020B0503020204020204" charset="-122"/>
                </a:rPr>
                <a:t>中</a:t>
              </a:r>
              <a:r>
                <a:rPr lang="zh-CN" altLang="zh-CN" sz="2000" spc="300" dirty="0">
                  <a:solidFill>
                    <a:srgbClr val="000000"/>
                  </a:solidFill>
                  <a:latin typeface="微软雅黑" panose="020B0503020204020204" charset="-122"/>
                  <a:ea typeface="微软雅黑" panose="020B0503020204020204" charset="-122"/>
                </a:rPr>
                <a:t>采用静态数组</a:t>
              </a:r>
              <a:r>
                <a:rPr lang="en-US" altLang="zh-CN" sz="2000" spc="300" dirty="0" err="1">
                  <a:solidFill>
                    <a:srgbClr val="000000"/>
                  </a:solidFill>
                  <a:latin typeface="微软雅黑" panose="020B0503020204020204" charset="-122"/>
                  <a:ea typeface="微软雅黑" panose="020B0503020204020204" charset="-122"/>
                </a:rPr>
                <a:t>ht</a:t>
              </a:r>
              <a:r>
                <a:rPr lang="zh-CN" altLang="zh-CN" sz="2000" spc="300" dirty="0">
                  <a:solidFill>
                    <a:srgbClr val="000000"/>
                  </a:solidFill>
                  <a:latin typeface="微软雅黑" panose="020B0503020204020204" charset="-122"/>
                  <a:ea typeface="微软雅黑" panose="020B0503020204020204" charset="-122"/>
                </a:rPr>
                <a:t>存储哈夫曼树，即每个数组元素存放一个结点。</a:t>
              </a:r>
              <a:endParaRPr lang="en-US" altLang="zh-CN" sz="2000" spc="300" dirty="0">
                <a:solidFill>
                  <a:srgbClr val="000000"/>
                </a:solidFill>
                <a:latin typeface="微软雅黑" panose="020B0503020204020204" charset="-122"/>
                <a:ea typeface="微软雅黑" panose="020B0503020204020204" charset="-122"/>
              </a:endParaRPr>
            </a:p>
            <a:p>
              <a:r>
                <a:rPr lang="zh-CN" altLang="zh-CN" sz="2000" spc="300" dirty="0">
                  <a:solidFill>
                    <a:srgbClr val="000000"/>
                  </a:solidFill>
                  <a:latin typeface="微软雅黑" panose="020B0503020204020204" charset="-122"/>
                  <a:ea typeface="微软雅黑" panose="020B0503020204020204" charset="-122"/>
                </a:rPr>
                <a:t>设计哈夫曼树中结点类如下：</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outHorizont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6" name="文本框 15"/>
          <p:cNvSpPr txBox="1"/>
          <p:nvPr>
            <p:custDataLst>
              <p:tags r:id="rId1"/>
            </p:custDataLst>
          </p:nvPr>
        </p:nvSpPr>
        <p:spPr>
          <a:xfrm>
            <a:off x="3981689" y="2714477"/>
            <a:ext cx="8210311" cy="1476375"/>
          </a:xfrm>
          <a:prstGeom prst="rect">
            <a:avLst/>
          </a:prstGeom>
          <a:noFill/>
        </p:spPr>
        <p:txBody>
          <a:bodyPr wrap="square">
            <a:spAutoFit/>
          </a:bodyPr>
          <a:lstStyle/>
          <a:p>
            <a:pPr>
              <a:lnSpc>
                <a:spcPct val="150000"/>
              </a:lnSpc>
            </a:pP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rchild</a:t>
            </a:r>
            <a:r>
              <a:rPr lang="en-US" altLang="zh-CN" sz="2000" dirty="0">
                <a:solidFill>
                  <a:schemeClr val="dk1"/>
                </a:solidFill>
                <a:latin typeface="微软雅黑" panose="020B0503020204020204" charset="-122"/>
                <a:ea typeface="微软雅黑" panose="020B0503020204020204" charset="-122"/>
              </a:rPr>
              <a:t>=p2[1]         	#</a:t>
            </a:r>
            <a:r>
              <a:rPr lang="zh-CN" altLang="en-US" sz="2000" dirty="0">
                <a:solidFill>
                  <a:schemeClr val="dk1"/>
                </a:solidFill>
                <a:latin typeface="微软雅黑" panose="020B0503020204020204" charset="-122"/>
                <a:ea typeface="微软雅黑" panose="020B0503020204020204" charset="-122"/>
              </a:rPr>
              <a:t>将</a:t>
            </a:r>
            <a:r>
              <a:rPr lang="en-US" altLang="zh-CN" sz="2000" dirty="0">
                <a:solidFill>
                  <a:schemeClr val="dk1"/>
                </a:solidFill>
                <a:latin typeface="微软雅黑" panose="020B0503020204020204" charset="-122"/>
                <a:ea typeface="微软雅黑" panose="020B0503020204020204" charset="-122"/>
              </a:rPr>
              <a:t>p2</a:t>
            </a:r>
            <a:r>
              <a:rPr lang="zh-CN" altLang="en-US" sz="2000" dirty="0">
                <a:solidFill>
                  <a:schemeClr val="dk1"/>
                </a:solidFill>
                <a:latin typeface="微软雅黑" panose="020B0503020204020204" charset="-122"/>
                <a:ea typeface="微软雅黑" panose="020B0503020204020204" charset="-122"/>
              </a:rPr>
              <a:t>作为双亲</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的右孩子</a:t>
            </a:r>
          </a:p>
          <a:p>
            <a:pPr>
              <a:lnSpc>
                <a:spcPct val="150000"/>
              </a:lnSpc>
            </a:pPr>
            <a:r>
              <a:rPr lang="zh-CN" altLang="en-US"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[p2[1]].flag=False </a:t>
            </a:r>
          </a:p>
          <a:p>
            <a:pPr>
              <a:lnSpc>
                <a:spcPct val="150000"/>
              </a:lnSpc>
            </a:pPr>
            <a:r>
              <a:rPr lang="en-US" altLang="zh-CN" sz="2000" dirty="0">
                <a:solidFill>
                  <a:schemeClr val="dk1"/>
                </a:solidFill>
                <a:latin typeface="微软雅黑" panose="020B0503020204020204" charset="-122"/>
                <a:ea typeface="微软雅黑" panose="020B0503020204020204" charset="-122"/>
              </a:rPr>
              <a:t>     </a:t>
            </a:r>
            <a:r>
              <a:rPr lang="en-US" altLang="zh-CN" sz="2000" dirty="0" err="1">
                <a:solidFill>
                  <a:schemeClr val="dk1"/>
                </a:solidFill>
                <a:latin typeface="微软雅黑" panose="020B0503020204020204" charset="-122"/>
                <a:ea typeface="微软雅黑" panose="020B0503020204020204" charset="-122"/>
              </a:rPr>
              <a:t>heapq.heappush</a:t>
            </a:r>
            <a:r>
              <a:rPr lang="en-US" altLang="zh-CN" sz="2000" dirty="0">
                <a:solidFill>
                  <a:schemeClr val="dk1"/>
                </a:solidFill>
                <a:latin typeface="微软雅黑" panose="020B0503020204020204" charset="-122"/>
                <a:ea typeface="微软雅黑" panose="020B0503020204020204" charset="-122"/>
              </a:rPr>
              <a:t>(heap,[</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weight,i</a:t>
            </a:r>
            <a:r>
              <a:rPr lang="en-US" altLang="zh-CN" sz="2000" dirty="0">
                <a:solidFill>
                  <a:schemeClr val="dk1"/>
                </a:solidFill>
                <a:latin typeface="微软雅黑" panose="020B0503020204020204" charset="-122"/>
                <a:ea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rPr>
              <a:t>将新结点</a:t>
            </a:r>
            <a:r>
              <a:rPr lang="en-US" altLang="zh-CN" sz="2000" dirty="0" err="1">
                <a:solidFill>
                  <a:schemeClr val="dk1"/>
                </a:solidFill>
                <a:latin typeface="微软雅黑" panose="020B0503020204020204" charset="-122"/>
                <a:ea typeface="微软雅黑" panose="020B0503020204020204" charset="-122"/>
              </a:rPr>
              <a:t>ht</a:t>
            </a:r>
            <a:r>
              <a:rPr lang="en-US" altLang="zh-CN" sz="2000" dirty="0">
                <a:solidFill>
                  <a:schemeClr val="dk1"/>
                </a:solidFill>
                <a:latin typeface="微软雅黑" panose="020B0503020204020204" charset="-122"/>
                <a:ea typeface="微软雅黑" panose="020B0503020204020204" charset="-122"/>
              </a:rPr>
              <a:t>[</a:t>
            </a:r>
            <a:r>
              <a:rPr lang="en-US" altLang="zh-CN" sz="2000" dirty="0" err="1">
                <a:solidFill>
                  <a:schemeClr val="dk1"/>
                </a:solidFill>
                <a:latin typeface="微软雅黑" panose="020B0503020204020204" charset="-122"/>
                <a:ea typeface="微软雅黑" panose="020B0503020204020204" charset="-122"/>
              </a:rPr>
              <a:t>i</a:t>
            </a:r>
            <a:r>
              <a:rPr lang="en-US" altLang="zh-CN" sz="2000" dirty="0">
                <a:solidFill>
                  <a:schemeClr val="dk1"/>
                </a:solidFill>
                <a:latin typeface="微软雅黑" panose="020B0503020204020204" charset="-122"/>
                <a:ea typeface="微软雅黑" panose="020B0503020204020204" charset="-122"/>
              </a:rPr>
              <a:t>]</a:t>
            </a:r>
            <a:r>
              <a:rPr lang="zh-CN" altLang="en-US" sz="2000" dirty="0">
                <a:solidFill>
                  <a:schemeClr val="dk1"/>
                </a:solidFill>
                <a:latin typeface="微软雅黑" panose="020B0503020204020204" charset="-122"/>
                <a:ea typeface="微软雅黑" panose="020B0503020204020204" charset="-122"/>
              </a:rPr>
              <a:t>进队</a:t>
            </a:r>
          </a:p>
        </p:txBody>
      </p:sp>
      <p:sp>
        <p:nvSpPr>
          <p:cNvPr id="17" name="流程图: 可选过程 16"/>
          <p:cNvSpPr/>
          <p:nvPr>
            <p:custDataLst>
              <p:tags r:id="rId2"/>
            </p:custDataLst>
          </p:nvPr>
        </p:nvSpPr>
        <p:spPr>
          <a:xfrm>
            <a:off x="3981687" y="2302515"/>
            <a:ext cx="8082987" cy="4225607"/>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grpSp>
        <p:nvGrpSpPr>
          <p:cNvPr id="4" name="组合 3"/>
          <p:cNvGrpSpPr/>
          <p:nvPr/>
        </p:nvGrpSpPr>
        <p:grpSpPr>
          <a:xfrm>
            <a:off x="254643" y="1122744"/>
            <a:ext cx="10428790" cy="763929"/>
            <a:chOff x="254643" y="1122744"/>
            <a:chExt cx="10428790" cy="763929"/>
          </a:xfrm>
        </p:grpSpPr>
        <p:sp>
          <p:nvSpPr>
            <p:cNvPr id="3" name="对话气泡: 矩形 2"/>
            <p:cNvSpPr/>
            <p:nvPr>
              <p:custDataLst>
                <p:tags r:id="rId3"/>
              </p:custDataLst>
            </p:nvPr>
          </p:nvSpPr>
          <p:spPr>
            <a:xfrm>
              <a:off x="254643" y="1122744"/>
              <a:ext cx="10428790" cy="763929"/>
            </a:xfrm>
            <a:prstGeom prst="wedgeRectCallout">
              <a:avLst>
                <a:gd name="adj1" fmla="val -3452"/>
                <a:gd name="adj2" fmla="val 118560"/>
              </a:avLst>
            </a:prstGeom>
            <a:solidFill>
              <a:schemeClr val="l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393542" y="1158783"/>
              <a:ext cx="10185719" cy="706755"/>
            </a:xfrm>
            <a:prstGeom prst="rect">
              <a:avLst/>
            </a:prstGeom>
            <a:noFill/>
          </p:spPr>
          <p:txBody>
            <a:bodyPr wrap="square" rtlCol="0">
              <a:spAutoFit/>
            </a:bodyPr>
            <a:lstStyle/>
            <a:p>
              <a:r>
                <a:rPr lang="zh-CN" altLang="zh-CN" sz="2000" spc="300" dirty="0">
                  <a:solidFill>
                    <a:srgbClr val="000000"/>
                  </a:solidFill>
                  <a:latin typeface="微软雅黑" panose="020B0503020204020204" charset="-122"/>
                  <a:ea typeface="微软雅黑" panose="020B0503020204020204" charset="-122"/>
                </a:rPr>
                <a:t>构造哈夫曼树</a:t>
              </a:r>
              <a:r>
                <a:rPr lang="zh-CN" altLang="en-US" sz="2000" spc="300" dirty="0">
                  <a:solidFill>
                    <a:srgbClr val="000000"/>
                  </a:solidFill>
                  <a:latin typeface="微软雅黑" panose="020B0503020204020204" charset="-122"/>
                  <a:ea typeface="微软雅黑" panose="020B0503020204020204" charset="-122"/>
                </a:rPr>
                <a:t>中</a:t>
              </a:r>
              <a:r>
                <a:rPr lang="zh-CN" altLang="zh-CN" sz="2000" spc="300" dirty="0">
                  <a:solidFill>
                    <a:srgbClr val="000000"/>
                  </a:solidFill>
                  <a:latin typeface="微软雅黑" panose="020B0503020204020204" charset="-122"/>
                  <a:ea typeface="微软雅黑" panose="020B0503020204020204" charset="-122"/>
                </a:rPr>
                <a:t>采用静态数组</a:t>
              </a:r>
              <a:r>
                <a:rPr lang="en-US" altLang="zh-CN" sz="2000" spc="300" dirty="0" err="1">
                  <a:solidFill>
                    <a:srgbClr val="000000"/>
                  </a:solidFill>
                  <a:latin typeface="微软雅黑" panose="020B0503020204020204" charset="-122"/>
                  <a:ea typeface="微软雅黑" panose="020B0503020204020204" charset="-122"/>
                </a:rPr>
                <a:t>ht</a:t>
              </a:r>
              <a:r>
                <a:rPr lang="zh-CN" altLang="zh-CN" sz="2000" spc="300" dirty="0">
                  <a:solidFill>
                    <a:srgbClr val="000000"/>
                  </a:solidFill>
                  <a:latin typeface="微软雅黑" panose="020B0503020204020204" charset="-122"/>
                  <a:ea typeface="微软雅黑" panose="020B0503020204020204" charset="-122"/>
                </a:rPr>
                <a:t>存储哈夫曼树，即每个数组元素存放一个结点。</a:t>
              </a:r>
              <a:endParaRPr lang="en-US" altLang="zh-CN" sz="2000" spc="300" dirty="0">
                <a:solidFill>
                  <a:srgbClr val="000000"/>
                </a:solidFill>
                <a:latin typeface="微软雅黑" panose="020B0503020204020204" charset="-122"/>
                <a:ea typeface="微软雅黑" panose="020B0503020204020204" charset="-122"/>
              </a:endParaRPr>
            </a:p>
            <a:p>
              <a:r>
                <a:rPr lang="zh-CN" altLang="zh-CN" sz="2000" spc="300" dirty="0">
                  <a:solidFill>
                    <a:srgbClr val="000000"/>
                  </a:solidFill>
                  <a:latin typeface="微软雅黑" panose="020B0503020204020204" charset="-122"/>
                  <a:ea typeface="微软雅黑" panose="020B0503020204020204" charset="-122"/>
                </a:rPr>
                <a:t>设计哈夫曼树中结点类如下：</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outHorizont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p:cNvSpPr/>
          <p:nvPr>
            <p:custDataLst>
              <p:tags r:id="rId1"/>
            </p:custDataLst>
          </p:nvPr>
        </p:nvSpPr>
        <p:spPr>
          <a:xfrm>
            <a:off x="368221" y="964710"/>
            <a:ext cx="7794704" cy="559648"/>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7" name="图片 6"/>
          <p:cNvPicPr>
            <a:picLocks noChangeAspect="1"/>
          </p:cNvPicPr>
          <p:nvPr/>
        </p:nvPicPr>
        <p:blipFill rotWithShape="1">
          <a:blip r:embed="rId18" cstate="print">
            <a:extLst>
              <a:ext uri="{BEBA8EAE-BF5A-486C-A8C5-ECC9F3942E4B}">
                <a14:imgProps xmlns:a14="http://schemas.microsoft.com/office/drawing/2010/main">
                  <a14:imgLayer r:embed="rId19">
                    <a14:imgEffect>
                      <a14:artisticMarker/>
                    </a14:imgEffect>
                  </a14:imgLayer>
                </a14:imgProps>
              </a:ext>
              <a:ext uri="{28A0092B-C50C-407E-A947-70E740481C1C}">
                <a14:useLocalDpi xmlns:a14="http://schemas.microsoft.com/office/drawing/2010/main" val="0"/>
              </a:ext>
            </a:extLst>
          </a:blip>
          <a:srcRect l="8509" t="7187" r="9793" b="8804"/>
          <a:stretch>
            <a:fillRect/>
          </a:stretch>
        </p:blipFill>
        <p:spPr>
          <a:xfrm flipH="1">
            <a:off x="9701394" y="4506102"/>
            <a:ext cx="2357072" cy="2351898"/>
          </a:xfrm>
          <a:prstGeom prst="rect">
            <a:avLst/>
          </a:prstGeom>
        </p:spPr>
      </p:pic>
      <p:grpSp>
        <p:nvGrpSpPr>
          <p:cNvPr id="3" name="组合 2"/>
          <p:cNvGrpSpPr/>
          <p:nvPr/>
        </p:nvGrpSpPr>
        <p:grpSpPr>
          <a:xfrm>
            <a:off x="2981194" y="2169596"/>
            <a:ext cx="1123957" cy="1943100"/>
            <a:chOff x="4519612" y="1485900"/>
            <a:chExt cx="1123957" cy="1943100"/>
          </a:xfrm>
        </p:grpSpPr>
        <p:sp>
          <p:nvSpPr>
            <p:cNvPr id="5" name="Freeform 14"/>
            <p:cNvSpPr/>
            <p:nvPr>
              <p:custDataLst>
                <p:tags r:id="rId4"/>
              </p:custDataLst>
            </p:nvPr>
          </p:nvSpPr>
          <p:spPr bwMode="auto">
            <a:xfrm>
              <a:off x="5025392" y="2802536"/>
              <a:ext cx="165917" cy="334468"/>
            </a:xfrm>
            <a:custGeom>
              <a:avLst/>
              <a:gdLst/>
              <a:ahLst/>
              <a:cxnLst>
                <a:cxn ang="0">
                  <a:pos x="0" y="0"/>
                </a:cxn>
                <a:cxn ang="0">
                  <a:pos x="154" y="314"/>
                </a:cxn>
              </a:cxnLst>
              <a:rect l="0" t="0" r="r" b="b"/>
              <a:pathLst>
                <a:path w="154" h="314">
                  <a:moveTo>
                    <a:pt x="0" y="0"/>
                  </a:moveTo>
                  <a:lnTo>
                    <a:pt x="154" y="31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sp>
          <p:nvSpPr>
            <p:cNvPr id="11" name="Freeform 15"/>
            <p:cNvSpPr/>
            <p:nvPr>
              <p:custDataLst>
                <p:tags r:id="rId5"/>
              </p:custDataLst>
            </p:nvPr>
          </p:nvSpPr>
          <p:spPr bwMode="auto">
            <a:xfrm>
              <a:off x="5017364" y="1727461"/>
              <a:ext cx="176622" cy="337122"/>
            </a:xfrm>
            <a:custGeom>
              <a:avLst/>
              <a:gdLst/>
              <a:ahLst/>
              <a:cxnLst>
                <a:cxn ang="0">
                  <a:pos x="0" y="0"/>
                </a:cxn>
                <a:cxn ang="0">
                  <a:pos x="165" y="315"/>
                </a:cxn>
              </a:cxnLst>
              <a:rect l="0" t="0" r="r" b="b"/>
              <a:pathLst>
                <a:path w="165" h="315">
                  <a:moveTo>
                    <a:pt x="0" y="0"/>
                  </a:moveTo>
                  <a:lnTo>
                    <a:pt x="165" y="31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sp>
          <p:nvSpPr>
            <p:cNvPr id="12" name="Freeform 16"/>
            <p:cNvSpPr/>
            <p:nvPr>
              <p:custDataLst>
                <p:tags r:id="rId6"/>
              </p:custDataLst>
            </p:nvPr>
          </p:nvSpPr>
          <p:spPr bwMode="auto">
            <a:xfrm>
              <a:off x="4979899" y="2239780"/>
              <a:ext cx="173945" cy="347741"/>
            </a:xfrm>
            <a:custGeom>
              <a:avLst/>
              <a:gdLst/>
              <a:ahLst/>
              <a:cxnLst>
                <a:cxn ang="0">
                  <a:pos x="164" y="0"/>
                </a:cxn>
                <a:cxn ang="0">
                  <a:pos x="0" y="328"/>
                </a:cxn>
              </a:cxnLst>
              <a:rect l="0" t="0" r="r" b="b"/>
              <a:pathLst>
                <a:path w="164" h="328">
                  <a:moveTo>
                    <a:pt x="164" y="0"/>
                  </a:moveTo>
                  <a:lnTo>
                    <a:pt x="0" y="32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sp>
          <p:nvSpPr>
            <p:cNvPr id="13" name="Freeform 17"/>
            <p:cNvSpPr/>
            <p:nvPr>
              <p:custDataLst>
                <p:tags r:id="rId7"/>
              </p:custDataLst>
            </p:nvPr>
          </p:nvSpPr>
          <p:spPr bwMode="auto">
            <a:xfrm>
              <a:off x="4731022" y="2839699"/>
              <a:ext cx="157890" cy="318541"/>
            </a:xfrm>
            <a:custGeom>
              <a:avLst/>
              <a:gdLst/>
              <a:ahLst/>
              <a:cxnLst>
                <a:cxn ang="0">
                  <a:pos x="147" y="0"/>
                </a:cxn>
                <a:cxn ang="0">
                  <a:pos x="0" y="300"/>
                </a:cxn>
              </a:cxnLst>
              <a:rect l="0" t="0" r="r" b="b"/>
              <a:pathLst>
                <a:path w="147" h="300">
                  <a:moveTo>
                    <a:pt x="147" y="0"/>
                  </a:moveTo>
                  <a:lnTo>
                    <a:pt x="0"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sp>
          <p:nvSpPr>
            <p:cNvPr id="14" name="Freeform 18"/>
            <p:cNvSpPr/>
            <p:nvPr>
              <p:custDataLst>
                <p:tags r:id="rId8"/>
              </p:custDataLst>
            </p:nvPr>
          </p:nvSpPr>
          <p:spPr bwMode="auto">
            <a:xfrm>
              <a:off x="4648064" y="1703570"/>
              <a:ext cx="208735" cy="376940"/>
            </a:xfrm>
            <a:custGeom>
              <a:avLst/>
              <a:gdLst/>
              <a:ahLst/>
              <a:cxnLst>
                <a:cxn ang="0">
                  <a:pos x="195" y="0"/>
                </a:cxn>
                <a:cxn ang="0">
                  <a:pos x="0" y="353"/>
                </a:cxn>
              </a:cxnLst>
              <a:rect l="0" t="0" r="r" b="b"/>
              <a:pathLst>
                <a:path w="195" h="353">
                  <a:moveTo>
                    <a:pt x="195" y="0"/>
                  </a:moveTo>
                  <a:lnTo>
                    <a:pt x="0" y="35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sp>
          <p:nvSpPr>
            <p:cNvPr id="15" name="Oval 19"/>
            <p:cNvSpPr>
              <a:spLocks noChangeArrowheads="1"/>
            </p:cNvSpPr>
            <p:nvPr>
              <p:custDataLst>
                <p:tags r:id="rId9"/>
              </p:custDataLst>
            </p:nvPr>
          </p:nvSpPr>
          <p:spPr bwMode="auto">
            <a:xfrm>
              <a:off x="4776516" y="1485900"/>
              <a:ext cx="321131" cy="318541"/>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16" name="Oval 20"/>
            <p:cNvSpPr>
              <a:spLocks noChangeArrowheads="1"/>
            </p:cNvSpPr>
            <p:nvPr>
              <p:custDataLst>
                <p:tags r:id="rId10"/>
              </p:custDataLst>
            </p:nvPr>
          </p:nvSpPr>
          <p:spPr bwMode="auto">
            <a:xfrm>
              <a:off x="5076238" y="2016802"/>
              <a:ext cx="283665" cy="28137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17" name="Oval 21"/>
            <p:cNvSpPr>
              <a:spLocks noChangeArrowheads="1"/>
            </p:cNvSpPr>
            <p:nvPr>
              <p:custDataLst>
                <p:tags r:id="rId11"/>
              </p:custDataLst>
            </p:nvPr>
          </p:nvSpPr>
          <p:spPr bwMode="auto">
            <a:xfrm>
              <a:off x="4830038" y="2587522"/>
              <a:ext cx="283665" cy="278723"/>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18" name="Oval 22"/>
            <p:cNvSpPr>
              <a:spLocks noChangeArrowheads="1"/>
            </p:cNvSpPr>
            <p:nvPr>
              <p:custDataLst>
                <p:tags r:id="rId12"/>
              </p:custDataLst>
            </p:nvPr>
          </p:nvSpPr>
          <p:spPr bwMode="auto">
            <a:xfrm>
              <a:off x="4573134" y="3147622"/>
              <a:ext cx="283665" cy="28137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19" name="Oval 23"/>
            <p:cNvSpPr>
              <a:spLocks noChangeArrowheads="1"/>
            </p:cNvSpPr>
            <p:nvPr>
              <p:custDataLst>
                <p:tags r:id="rId13"/>
              </p:custDataLst>
            </p:nvPr>
          </p:nvSpPr>
          <p:spPr bwMode="auto">
            <a:xfrm>
              <a:off x="4519612" y="2000875"/>
              <a:ext cx="283665" cy="28137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20" name="Oval 24"/>
            <p:cNvSpPr>
              <a:spLocks noChangeArrowheads="1"/>
            </p:cNvSpPr>
            <p:nvPr>
              <p:custDataLst>
                <p:tags r:id="rId14"/>
              </p:custDataLst>
            </p:nvPr>
          </p:nvSpPr>
          <p:spPr bwMode="auto">
            <a:xfrm>
              <a:off x="5359904" y="2568939"/>
              <a:ext cx="283665" cy="27872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21" name="Oval 25"/>
            <p:cNvSpPr>
              <a:spLocks noChangeArrowheads="1"/>
            </p:cNvSpPr>
            <p:nvPr>
              <p:custDataLst>
                <p:tags r:id="rId15"/>
              </p:custDataLst>
            </p:nvPr>
          </p:nvSpPr>
          <p:spPr bwMode="auto">
            <a:xfrm>
              <a:off x="5054830" y="3144968"/>
              <a:ext cx="283665" cy="2787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400" b="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22" name="Freeform 26"/>
            <p:cNvSpPr/>
            <p:nvPr>
              <p:custDataLst>
                <p:tags r:id="rId16"/>
              </p:custDataLst>
            </p:nvPr>
          </p:nvSpPr>
          <p:spPr bwMode="auto">
            <a:xfrm>
              <a:off x="5303705" y="2268981"/>
              <a:ext cx="163242" cy="305268"/>
            </a:xfrm>
            <a:custGeom>
              <a:avLst/>
              <a:gdLst/>
              <a:ahLst/>
              <a:cxnLst>
                <a:cxn ang="0">
                  <a:pos x="0" y="0"/>
                </a:cxn>
                <a:cxn ang="0">
                  <a:pos x="153" y="288"/>
                </a:cxn>
              </a:cxnLst>
              <a:rect l="0" t="0" r="r" b="b"/>
              <a:pathLst>
                <a:path w="153" h="288">
                  <a:moveTo>
                    <a:pt x="0" y="0"/>
                  </a:moveTo>
                  <a:lnTo>
                    <a:pt x="153" y="28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800"/>
                </a:lnSpc>
              </a:pPr>
              <a:endParaRPr lang="zh-CN" altLang="en-US" sz="1400" b="0">
                <a:solidFill>
                  <a:srgbClr val="0000FF"/>
                </a:solidFill>
                <a:latin typeface="Consolas" panose="020B0609020204030204" pitchFamily="49" charset="0"/>
                <a:cs typeface="Consolas" panose="020B0609020204030204" pitchFamily="49" charset="0"/>
              </a:endParaRPr>
            </a:p>
          </p:txBody>
        </p:sp>
      </p:grpSp>
      <p:sp>
        <p:nvSpPr>
          <p:cNvPr id="23" name="TextBox 31"/>
          <p:cNvSpPr txBox="1"/>
          <p:nvPr>
            <p:custDataLst>
              <p:tags r:id="rId2"/>
            </p:custDataLst>
          </p:nvPr>
        </p:nvSpPr>
        <p:spPr>
          <a:xfrm>
            <a:off x="785030" y="1044479"/>
            <a:ext cx="10178245" cy="400110"/>
          </a:xfrm>
          <a:prstGeom prst="rect">
            <a:avLst/>
          </a:prstGeom>
          <a:noFill/>
        </p:spPr>
        <p:txBody>
          <a:bodyPr wrap="square" rtlCol="0">
            <a:spAutoFit/>
          </a:bodyPr>
          <a:lstStyle/>
          <a:p>
            <a:pPr algn="l">
              <a:lnSpc>
                <a:spcPct val="100000"/>
              </a:lnSpc>
              <a:spcBef>
                <a:spcPts val="0"/>
              </a:spcBef>
            </a:pPr>
            <a:r>
              <a:rPr lang="en-US" altLang="zh-CN" sz="2000" i="1" spc="300" dirty="0">
                <a:solidFill>
                  <a:schemeClr val="bg1"/>
                </a:solidFill>
                <a:latin typeface="微软雅黑" panose="020B0503020204020204" charset="-122"/>
                <a:ea typeface="微软雅黑" panose="020B0503020204020204" charset="-122"/>
                <a:cs typeface="Consolas" panose="020B0609020204030204" pitchFamily="49" charset="0"/>
              </a:rPr>
              <a:t>n</a:t>
            </a:r>
            <a:r>
              <a:rPr lang="en-US" altLang="zh-CN" sz="2000" spc="300" baseline="-25000" dirty="0">
                <a:solidFill>
                  <a:schemeClr val="bg1"/>
                </a:solidFill>
                <a:latin typeface="微软雅黑" panose="020B0503020204020204" charset="-122"/>
                <a:ea typeface="微软雅黑" panose="020B0503020204020204" charset="-122"/>
                <a:cs typeface="Consolas" panose="020B0609020204030204" pitchFamily="49" charset="0"/>
              </a:rPr>
              <a:t>0</a:t>
            </a:r>
            <a:r>
              <a:rPr lang="en-US"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=4</a:t>
            </a:r>
            <a:r>
              <a:rPr lang="zh-CN"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a:t>
            </a:r>
            <a:r>
              <a:rPr lang="en-US"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D=['</a:t>
            </a:r>
            <a:r>
              <a:rPr lang="en-US" altLang="zh-CN" sz="2000" spc="300" dirty="0" err="1">
                <a:solidFill>
                  <a:schemeClr val="bg1"/>
                </a:solidFill>
                <a:latin typeface="微软雅黑" panose="020B0503020204020204" charset="-122"/>
                <a:ea typeface="微软雅黑" panose="020B0503020204020204" charset="-122"/>
                <a:cs typeface="Consolas" panose="020B0609020204030204" pitchFamily="49" charset="0"/>
              </a:rPr>
              <a:t>a','b','c','d</a:t>
            </a:r>
            <a:r>
              <a:rPr lang="en-US"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a:t>
            </a:r>
            <a:r>
              <a:rPr lang="zh-CN"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a:t>
            </a:r>
            <a:r>
              <a:rPr lang="en-US" altLang="zh-CN" sz="2000" spc="300" dirty="0">
                <a:solidFill>
                  <a:schemeClr val="bg1"/>
                </a:solidFill>
                <a:latin typeface="微软雅黑" panose="020B0503020204020204" charset="-122"/>
                <a:ea typeface="微软雅黑" panose="020B0503020204020204" charset="-122"/>
                <a:cs typeface="Consolas" panose="020B0609020204030204" pitchFamily="49" charset="0"/>
              </a:rPr>
              <a:t>W=[1,3,5,7]</a:t>
            </a:r>
          </a:p>
        </p:txBody>
      </p:sp>
      <p:sp>
        <p:nvSpPr>
          <p:cNvPr id="24" name="下箭头 33"/>
          <p:cNvSpPr/>
          <p:nvPr>
            <p:custDataLst>
              <p:tags r:id="rId3"/>
            </p:custDataLst>
          </p:nvPr>
        </p:nvSpPr>
        <p:spPr>
          <a:xfrm>
            <a:off x="3266946" y="1669530"/>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aphicFrame>
        <p:nvGraphicFramePr>
          <p:cNvPr id="25" name="表格 24"/>
          <p:cNvGraphicFramePr>
            <a:graphicFrameLocks noGrp="1"/>
          </p:cNvGraphicFramePr>
          <p:nvPr/>
        </p:nvGraphicFramePr>
        <p:xfrm>
          <a:off x="552302" y="4475630"/>
          <a:ext cx="8072494" cy="2194560"/>
        </p:xfrm>
        <a:graphic>
          <a:graphicData uri="http://schemas.openxmlformats.org/drawingml/2006/table">
            <a:tbl>
              <a:tblPr/>
              <a:tblGrid>
                <a:gridCol w="1633547">
                  <a:extLst>
                    <a:ext uri="{9D8B030D-6E8A-4147-A177-3AD203B41FA5}">
                      <a16:colId xmlns:a16="http://schemas.microsoft.com/office/drawing/2014/main" val="20000"/>
                    </a:ext>
                  </a:extLst>
                </a:gridCol>
                <a:gridCol w="920505">
                  <a:extLst>
                    <a:ext uri="{9D8B030D-6E8A-4147-A177-3AD203B41FA5}">
                      <a16:colId xmlns:a16="http://schemas.microsoft.com/office/drawing/2014/main" val="20001"/>
                    </a:ext>
                  </a:extLst>
                </a:gridCol>
                <a:gridCol w="921653">
                  <a:extLst>
                    <a:ext uri="{9D8B030D-6E8A-4147-A177-3AD203B41FA5}">
                      <a16:colId xmlns:a16="http://schemas.microsoft.com/office/drawing/2014/main" val="20002"/>
                    </a:ext>
                  </a:extLst>
                </a:gridCol>
                <a:gridCol w="921653">
                  <a:extLst>
                    <a:ext uri="{9D8B030D-6E8A-4147-A177-3AD203B41FA5}">
                      <a16:colId xmlns:a16="http://schemas.microsoft.com/office/drawing/2014/main" val="20003"/>
                    </a:ext>
                  </a:extLst>
                </a:gridCol>
                <a:gridCol w="921653">
                  <a:extLst>
                    <a:ext uri="{9D8B030D-6E8A-4147-A177-3AD203B41FA5}">
                      <a16:colId xmlns:a16="http://schemas.microsoft.com/office/drawing/2014/main" val="20004"/>
                    </a:ext>
                  </a:extLst>
                </a:gridCol>
                <a:gridCol w="914767">
                  <a:extLst>
                    <a:ext uri="{9D8B030D-6E8A-4147-A177-3AD203B41FA5}">
                      <a16:colId xmlns:a16="http://schemas.microsoft.com/office/drawing/2014/main" val="20005"/>
                    </a:ext>
                  </a:extLst>
                </a:gridCol>
                <a:gridCol w="914767">
                  <a:extLst>
                    <a:ext uri="{9D8B030D-6E8A-4147-A177-3AD203B41FA5}">
                      <a16:colId xmlns:a16="http://schemas.microsoft.com/office/drawing/2014/main" val="20006"/>
                    </a:ext>
                  </a:extLst>
                </a:gridCol>
                <a:gridCol w="923949">
                  <a:extLst>
                    <a:ext uri="{9D8B030D-6E8A-4147-A177-3AD203B41FA5}">
                      <a16:colId xmlns:a16="http://schemas.microsoft.com/office/drawing/2014/main" val="20007"/>
                    </a:ext>
                  </a:extLst>
                </a:gridCol>
              </a:tblGrid>
              <a:tr h="321471">
                <a:tc>
                  <a:txBody>
                    <a:bodyPr/>
                    <a:lstStyle/>
                    <a:p>
                      <a:pPr marL="0" indent="0" algn="ctr">
                        <a:lnSpc>
                          <a:spcPct val="150000"/>
                        </a:lnSpc>
                        <a:spcAft>
                          <a:spcPts val="0"/>
                        </a:spcAft>
                      </a:pPr>
                      <a:r>
                        <a:rPr lang="en-US" sz="1600" b="1" i="1" dirty="0" err="1">
                          <a:solidFill>
                            <a:srgbClr val="0000FF"/>
                          </a:solidFill>
                          <a:latin typeface="微软雅黑" panose="020B0503020204020204" charset="-122"/>
                          <a:ea typeface="微软雅黑" panose="020B0503020204020204" charset="-122"/>
                          <a:cs typeface="Consolas" panose="020B0609020204030204" pitchFamily="49" charset="0"/>
                        </a:rPr>
                        <a:t>i</a:t>
                      </a:r>
                      <a:r>
                        <a:rPr lang="zh-CN" sz="1600" b="1" dirty="0">
                          <a:solidFill>
                            <a:srgbClr val="0000FF"/>
                          </a:solidFill>
                          <a:latin typeface="微软雅黑" panose="020B0503020204020204" charset="-122"/>
                          <a:ea typeface="微软雅黑" panose="020B0503020204020204" charset="-122"/>
                          <a:cs typeface="Consolas" panose="020B0609020204030204" pitchFamily="49" charset="0"/>
                        </a:rPr>
                        <a:t>（结点索引）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21471">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D[</a:t>
                      </a:r>
                      <a:r>
                        <a:rPr lang="en-US" sz="1600" b="1" i="1" dirty="0" err="1">
                          <a:solidFill>
                            <a:srgbClr val="0000FF"/>
                          </a:solidFill>
                          <a:latin typeface="微软雅黑" panose="020B0503020204020204" charset="-122"/>
                          <a:ea typeface="微软雅黑" panose="020B0503020204020204" charset="-122"/>
                          <a:cs typeface="Consolas" panose="020B0609020204030204" pitchFamily="49" charset="0"/>
                        </a:rPr>
                        <a:t>i</a:t>
                      </a: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a:t>
                      </a:r>
                      <a:endParaRPr lang="zh-CN" sz="1600" b="1" dirty="0">
                        <a:solidFill>
                          <a:srgbClr val="0000FF"/>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endParaRPr lang="en-US" sz="1600" b="1" dirty="0">
                        <a:solidFill>
                          <a:srgbClr val="0000FF"/>
                        </a:solidFill>
                        <a:latin typeface="Consolas" panose="020B0609020204030204" pitchFamily="49" charset="0"/>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endParaRPr lang="en-US" sz="1600" b="1" dirty="0">
                        <a:solidFill>
                          <a:srgbClr val="0000FF"/>
                        </a:solidFill>
                        <a:latin typeface="Consolas" panose="020B0609020204030204" pitchFamily="49" charset="0"/>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endParaRPr lang="en-US" sz="1600" b="1" dirty="0">
                        <a:solidFill>
                          <a:srgbClr val="0000FF"/>
                        </a:solidFill>
                        <a:latin typeface="Consolas" panose="020B0609020204030204" pitchFamily="49" charset="0"/>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1471">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W[</a:t>
                      </a:r>
                      <a:r>
                        <a:rPr lang="en-US" sz="1600" b="1" i="1" dirty="0" err="1">
                          <a:solidFill>
                            <a:srgbClr val="0000FF"/>
                          </a:solidFill>
                          <a:latin typeface="微软雅黑" panose="020B0503020204020204" charset="-122"/>
                          <a:ea typeface="微软雅黑" panose="020B0503020204020204" charset="-122"/>
                          <a:cs typeface="Consolas" panose="020B0609020204030204" pitchFamily="49" charset="0"/>
                        </a:rPr>
                        <a:t>i</a:t>
                      </a: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a:t>
                      </a:r>
                      <a:endParaRPr lang="zh-CN" sz="1600" b="1" dirty="0">
                        <a:solidFill>
                          <a:srgbClr val="0000FF"/>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1471">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parent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1471">
                <a:tc>
                  <a:txBody>
                    <a:bodyPr/>
                    <a:lstStyle/>
                    <a:p>
                      <a:pPr marL="0" indent="0" algn="ctr">
                        <a:lnSpc>
                          <a:spcPct val="150000"/>
                        </a:lnSpc>
                        <a:spcAft>
                          <a:spcPts val="0"/>
                        </a:spcAft>
                      </a:pPr>
                      <a:r>
                        <a:rPr lang="en-US" sz="1600" b="1" dirty="0" err="1">
                          <a:solidFill>
                            <a:srgbClr val="0000FF"/>
                          </a:solidFill>
                          <a:latin typeface="微软雅黑" panose="020B0503020204020204" charset="-122"/>
                          <a:ea typeface="微软雅黑" panose="020B0503020204020204" charset="-122"/>
                          <a:cs typeface="Consolas" panose="020B0609020204030204" pitchFamily="49" charset="0"/>
                        </a:rPr>
                        <a:t>lchild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1471">
                <a:tc>
                  <a:txBody>
                    <a:bodyPr/>
                    <a:lstStyle/>
                    <a:p>
                      <a:pPr marL="0" indent="0" algn="ctr">
                        <a:lnSpc>
                          <a:spcPct val="150000"/>
                        </a:lnSpc>
                        <a:spcAft>
                          <a:spcPts val="0"/>
                        </a:spcAft>
                      </a:pPr>
                      <a:r>
                        <a:rPr lang="en-US" sz="1600" b="1" dirty="0" err="1">
                          <a:solidFill>
                            <a:srgbClr val="0000FF"/>
                          </a:solidFill>
                          <a:latin typeface="微软雅黑" panose="020B0503020204020204" charset="-122"/>
                          <a:ea typeface="微软雅黑" panose="020B0503020204020204" charset="-122"/>
                          <a:cs typeface="Consolas" panose="020B0609020204030204" pitchFamily="49" charset="0"/>
                        </a:rPr>
                        <a:t>rchild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50000"/>
                        </a:lnSpc>
                        <a:spcAft>
                          <a:spcPts val="0"/>
                        </a:spcAft>
                      </a:pPr>
                      <a:r>
                        <a:rPr lang="en-US" sz="1600" b="1" dirty="0">
                          <a:solidFill>
                            <a:srgbClr val="0000FF"/>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6" name="TextBox 35"/>
          <p:cNvSpPr txBox="1"/>
          <p:nvPr/>
        </p:nvSpPr>
        <p:spPr>
          <a:xfrm>
            <a:off x="2481128" y="3741232"/>
            <a:ext cx="714380"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0:a</a:t>
            </a:r>
          </a:p>
        </p:txBody>
      </p:sp>
      <p:sp>
        <p:nvSpPr>
          <p:cNvPr id="27" name="TextBox 36"/>
          <p:cNvSpPr txBox="1"/>
          <p:nvPr/>
        </p:nvSpPr>
        <p:spPr>
          <a:xfrm>
            <a:off x="3767012" y="3750757"/>
            <a:ext cx="642942"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1:b</a:t>
            </a:r>
          </a:p>
        </p:txBody>
      </p:sp>
      <p:sp>
        <p:nvSpPr>
          <p:cNvPr id="28" name="TextBox 37"/>
          <p:cNvSpPr txBox="1"/>
          <p:nvPr/>
        </p:nvSpPr>
        <p:spPr>
          <a:xfrm>
            <a:off x="4052764" y="3331240"/>
            <a:ext cx="642942"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2:c</a:t>
            </a:r>
          </a:p>
        </p:txBody>
      </p:sp>
      <p:sp>
        <p:nvSpPr>
          <p:cNvPr id="29" name="TextBox 38"/>
          <p:cNvSpPr txBox="1"/>
          <p:nvPr/>
        </p:nvSpPr>
        <p:spPr>
          <a:xfrm>
            <a:off x="2624004" y="2902612"/>
            <a:ext cx="642942"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3:d</a:t>
            </a:r>
          </a:p>
        </p:txBody>
      </p:sp>
      <p:sp>
        <p:nvSpPr>
          <p:cNvPr id="30" name="TextBox 39"/>
          <p:cNvSpPr txBox="1"/>
          <p:nvPr/>
        </p:nvSpPr>
        <p:spPr>
          <a:xfrm>
            <a:off x="3052632" y="3250277"/>
            <a:ext cx="428628"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31" name="TextBox 40"/>
          <p:cNvSpPr txBox="1"/>
          <p:nvPr/>
        </p:nvSpPr>
        <p:spPr>
          <a:xfrm>
            <a:off x="3795587" y="2650198"/>
            <a:ext cx="428628"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32" name="TextBox 41"/>
          <p:cNvSpPr txBox="1"/>
          <p:nvPr/>
        </p:nvSpPr>
        <p:spPr>
          <a:xfrm>
            <a:off x="3538410" y="2155308"/>
            <a:ext cx="428628" cy="337185"/>
          </a:xfrm>
          <a:prstGeom prst="rect">
            <a:avLst/>
          </a:prstGeom>
          <a:noFill/>
        </p:spPr>
        <p:txBody>
          <a:bodyPr wrap="square" rtlCol="0">
            <a:spAutoFit/>
          </a:bodyPr>
          <a:lstStyle/>
          <a:p>
            <a:pPr algn="l">
              <a:lnSpc>
                <a:spcPct val="100000"/>
              </a:lnSpc>
              <a:spcBef>
                <a:spcPts val="0"/>
              </a:spcBef>
            </a:pPr>
            <a:r>
              <a:rPr lang="en-US" altLang="zh-CN" sz="1600" b="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34" name="文本框 33"/>
          <p:cNvSpPr txBox="1"/>
          <p:nvPr/>
        </p:nvSpPr>
        <p:spPr>
          <a:xfrm>
            <a:off x="1053074" y="178558"/>
            <a:ext cx="3113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6.7.2 </a:t>
            </a:r>
            <a:r>
              <a:rPr lang="zh-CN" altLang="en-US" sz="2000" dirty="0">
                <a:solidFill>
                  <a:schemeClr val="accent1"/>
                </a:solidFill>
                <a:latin typeface="微软雅黑" panose="020B0503020204020204" charset="-122"/>
                <a:ea typeface="微软雅黑" panose="020B0503020204020204" charset="-122"/>
              </a:rPr>
              <a:t>哈夫曼树的构造算法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文本框 2"/>
          <p:cNvSpPr txBox="1">
            <a:spLocks noChangeArrowheads="1"/>
          </p:cNvSpPr>
          <p:nvPr>
            <p:custDataLst>
              <p:tags r:id="rId2"/>
            </p:custDataLst>
          </p:nvPr>
        </p:nvSpPr>
        <p:spPr bwMode="auto">
          <a:xfrm>
            <a:off x="2143125" y="708026"/>
            <a:ext cx="79057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623888">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zh-CN" altLang="en-US" sz="2600">
                <a:solidFill>
                  <a:srgbClr val="000000"/>
                </a:solidFill>
                <a:latin typeface="Microsoft Yahei" pitchFamily="34" charset="-122"/>
                <a:ea typeface="Microsoft Yahei" pitchFamily="34" charset="-122"/>
                <a:sym typeface="Microsoft Yahei" pitchFamily="34" charset="-122"/>
              </a:rPr>
              <a:t>下列选项给出的是从根分别到达两个叶结点路径上的权值序列，能属于同一棵哈夫曼树的是</a:t>
            </a:r>
            <a:r>
              <a:rPr lang="en-US" altLang="zh-CN" sz="2600">
                <a:solidFill>
                  <a:srgbClr val="000000"/>
                </a:solidFill>
                <a:latin typeface="Microsoft Yahei" pitchFamily="34" charset="-122"/>
                <a:ea typeface="Microsoft Yahei" pitchFamily="34" charset="-122"/>
                <a:sym typeface="Microsoft Yahei" pitchFamily="34" charset="-122"/>
              </a:rPr>
              <a:t>(     )</a:t>
            </a:r>
            <a:r>
              <a:rPr lang="zh-CN" altLang="en-US" sz="2600">
                <a:solidFill>
                  <a:srgbClr val="000000"/>
                </a:solidFill>
                <a:latin typeface="Microsoft Yahei" pitchFamily="34" charset="-122"/>
                <a:ea typeface="Microsoft Yahei" pitchFamily="34" charset="-122"/>
                <a:sym typeface="Microsoft Yahei" pitchFamily="34" charset="-122"/>
              </a:rPr>
              <a:t>。</a:t>
            </a:r>
          </a:p>
        </p:txBody>
      </p:sp>
      <p:sp>
        <p:nvSpPr>
          <p:cNvPr id="155651" name="文本框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24,10,5</a:t>
            </a:r>
            <a:r>
              <a:rPr lang="zh-CN" altLang="en-US" sz="2600">
                <a:solidFill>
                  <a:srgbClr val="000000"/>
                </a:solidFill>
                <a:latin typeface="Microsoft Yahei" pitchFamily="34" charset="-122"/>
                <a:ea typeface="Microsoft Yahei" pitchFamily="34" charset="-122"/>
                <a:sym typeface="Microsoft Yahei" pitchFamily="34" charset="-122"/>
              </a:rPr>
              <a:t>和</a:t>
            </a:r>
            <a:r>
              <a:rPr lang="en-US" altLang="zh-CN" sz="2600">
                <a:solidFill>
                  <a:srgbClr val="000000"/>
                </a:solidFill>
                <a:latin typeface="Microsoft Yahei" pitchFamily="34" charset="-122"/>
                <a:ea typeface="Microsoft Yahei" pitchFamily="34" charset="-122"/>
                <a:sym typeface="Microsoft Yahei" pitchFamily="34" charset="-122"/>
              </a:rPr>
              <a:t>24,10,7</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55652" name="文本框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24,10,5</a:t>
            </a:r>
            <a:r>
              <a:rPr lang="zh-CN" altLang="en-US" sz="2600">
                <a:solidFill>
                  <a:srgbClr val="000000"/>
                </a:solidFill>
                <a:latin typeface="Microsoft Yahei" pitchFamily="34" charset="-122"/>
                <a:ea typeface="Microsoft Yahei" pitchFamily="34" charset="-122"/>
                <a:sym typeface="Microsoft Yahei" pitchFamily="34" charset="-122"/>
              </a:rPr>
              <a:t>和</a:t>
            </a:r>
            <a:r>
              <a:rPr lang="en-US" altLang="zh-CN" sz="2600">
                <a:solidFill>
                  <a:srgbClr val="000000"/>
                </a:solidFill>
                <a:latin typeface="Microsoft Yahei" pitchFamily="34" charset="-122"/>
                <a:ea typeface="Microsoft Yahei" pitchFamily="34" charset="-122"/>
                <a:sym typeface="Microsoft Yahei" pitchFamily="34" charset="-122"/>
              </a:rPr>
              <a:t>24,12,7</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55653" name="文本框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24,10,10</a:t>
            </a:r>
            <a:r>
              <a:rPr lang="zh-CN" altLang="en-US" sz="2600">
                <a:solidFill>
                  <a:srgbClr val="000000"/>
                </a:solidFill>
                <a:latin typeface="Microsoft Yahei" pitchFamily="34" charset="-122"/>
                <a:ea typeface="Microsoft Yahei" pitchFamily="34" charset="-122"/>
                <a:sym typeface="Microsoft Yahei" pitchFamily="34" charset="-122"/>
              </a:rPr>
              <a:t>和</a:t>
            </a:r>
            <a:r>
              <a:rPr lang="en-US" altLang="zh-CN" sz="2600">
                <a:solidFill>
                  <a:srgbClr val="000000"/>
                </a:solidFill>
                <a:latin typeface="Microsoft Yahei" pitchFamily="34" charset="-122"/>
                <a:ea typeface="Microsoft Yahei" pitchFamily="34" charset="-122"/>
                <a:sym typeface="Microsoft Yahei" pitchFamily="34" charset="-122"/>
              </a:rPr>
              <a:t>24,14,11</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55654" name="文本框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24,10,5</a:t>
            </a:r>
            <a:r>
              <a:rPr lang="zh-CN" altLang="en-US" sz="2600">
                <a:solidFill>
                  <a:srgbClr val="000000"/>
                </a:solidFill>
                <a:latin typeface="Microsoft Yahei" pitchFamily="34" charset="-122"/>
                <a:ea typeface="Microsoft Yahei" pitchFamily="34" charset="-122"/>
                <a:sym typeface="Microsoft Yahei" pitchFamily="34" charset="-122"/>
              </a:rPr>
              <a:t>和</a:t>
            </a:r>
            <a:r>
              <a:rPr lang="en-US" altLang="zh-CN" sz="2600">
                <a:solidFill>
                  <a:srgbClr val="000000"/>
                </a:solidFill>
                <a:latin typeface="Microsoft Yahei" pitchFamily="34" charset="-122"/>
                <a:ea typeface="Microsoft Yahei" pitchFamily="34" charset="-122"/>
                <a:sym typeface="Microsoft Yahei" pitchFamily="34" charset="-122"/>
              </a:rPr>
              <a:t>24,14,6</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55655"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55656"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55657"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55658" name="椭圆 10"/>
          <p:cNvSpPr>
            <a:spLocks noChangeAspect="1"/>
          </p:cNvSpPr>
          <p:nvPr>
            <p:custDataLst>
              <p:tags r:id="rId10"/>
            </p:custDataLst>
          </p:nvPr>
        </p:nvSpPr>
        <p:spPr bwMode="auto">
          <a:xfrm>
            <a:off x="2638425" y="54213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55659"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155660" name="组合 16"/>
          <p:cNvGrpSpPr>
            <a:grpSpLocks/>
          </p:cNvGrpSpPr>
          <p:nvPr>
            <p:custDataLst>
              <p:tags r:id="rId12"/>
            </p:custDataLst>
          </p:nvPr>
        </p:nvGrpSpPr>
        <p:grpSpPr bwMode="auto">
          <a:xfrm>
            <a:off x="0" y="0"/>
            <a:ext cx="9144000" cy="635000"/>
            <a:chOff x="-1524000" y="0"/>
            <a:chExt cx="9144000" cy="635000"/>
          </a:xfrm>
        </p:grpSpPr>
        <p:sp>
          <p:nvSpPr>
            <p:cNvPr id="155662"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155663"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155664"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zh-CN" altLang="en-US" sz="2600">
                  <a:solidFill>
                    <a:srgbClr val="000000"/>
                  </a:solidFill>
                  <a:latin typeface="Microsoft Yahei" pitchFamily="34" charset="-122"/>
                  <a:ea typeface="Microsoft Yahei" pitchFamily="34" charset="-122"/>
                  <a:sym typeface="Microsoft Yahei" pitchFamily="34" charset="-122"/>
                </a:rPr>
                <a:t>单选题</a:t>
              </a:r>
            </a:p>
          </p:txBody>
        </p:sp>
        <p:sp>
          <p:nvSpPr>
            <p:cNvPr id="155665"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000">
                  <a:solidFill>
                    <a:srgbClr val="808080"/>
                  </a:solidFill>
                  <a:latin typeface="Microsoft Yahei" pitchFamily="34" charset="-122"/>
                  <a:ea typeface="Microsoft Yahei" pitchFamily="34" charset="-122"/>
                  <a:sym typeface="Microsoft Yahei" pitchFamily="34" charset="-122"/>
                </a:rPr>
                <a:t>30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155661"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99037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9" cstate="print">
            <a:alphaModFix amt="20000"/>
            <a:extLst>
              <a:ext uri="{28A0092B-C50C-407E-A947-70E740481C1C}">
                <a14:useLocalDpi xmlns:a14="http://schemas.microsoft.com/office/drawing/2010/main" val="0"/>
              </a:ext>
            </a:extLst>
          </a:blip>
          <a:stretch>
            <a:fillRect/>
          </a:stretch>
        </p:blipFill>
        <p:spPr>
          <a:xfrm flipH="1">
            <a:off x="12282" y="2992000"/>
            <a:ext cx="3713926" cy="3868405"/>
          </a:xfrm>
          <a:prstGeom prst="rect">
            <a:avLst/>
          </a:prstGeom>
        </p:spPr>
      </p:pic>
      <p:sp>
        <p:nvSpPr>
          <p:cNvPr id="6" name="TextBox 4"/>
          <p:cNvSpPr txBox="1"/>
          <p:nvPr>
            <p:custDataLst>
              <p:tags r:id="rId1"/>
            </p:custDataLst>
          </p:nvPr>
        </p:nvSpPr>
        <p:spPr>
          <a:xfrm>
            <a:off x="0" y="1054600"/>
            <a:ext cx="6741463" cy="2137472"/>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marL="342900" indent="-342900">
              <a:buFont typeface="Wingdings" panose="05000000000000000000" pitchFamily="2" charset="2"/>
              <a:buChar char="l"/>
            </a:pP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构造一棵哈夫曼树。</a:t>
            </a:r>
          </a:p>
          <a:p>
            <a:pPr marL="342900" indent="-342900">
              <a:buFont typeface="Wingdings" panose="05000000000000000000" pitchFamily="2" charset="2"/>
              <a:buChar char="l"/>
            </a:pP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规定哈夫曼树中的左分支为</a:t>
            </a:r>
            <a:r>
              <a:rPr lang="en-US" altLang="zh-CN" sz="2400" b="1" dirty="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，右分支为</a:t>
            </a:r>
            <a:r>
              <a:rPr lang="en-US" altLang="zh-CN" sz="2400" b="1"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a:t>
            </a:r>
          </a:p>
          <a:p>
            <a:pPr marL="342900" indent="-342900">
              <a:buFont typeface="Wingdings" panose="05000000000000000000" pitchFamily="2" charset="2"/>
              <a:buChar char="l"/>
            </a:pP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从根结点到每个叶子结点所经过的分支对应的</a:t>
            </a:r>
            <a:r>
              <a:rPr lang="en-US" altLang="zh-CN" sz="2400" b="1" dirty="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400" b="1"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组成的序列便为该结点对应字符的编码。这样的编码称为哈夫曼编码。</a:t>
            </a:r>
          </a:p>
        </p:txBody>
      </p:sp>
      <p:sp>
        <p:nvSpPr>
          <p:cNvPr id="2" name="文本框 1"/>
          <p:cNvSpPr txBox="1"/>
          <p:nvPr/>
        </p:nvSpPr>
        <p:spPr>
          <a:xfrm>
            <a:off x="1053074" y="178558"/>
            <a:ext cx="2097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6.7.3 </a:t>
            </a:r>
            <a:r>
              <a:rPr lang="zh-CN" altLang="en-US" sz="2000" dirty="0">
                <a:solidFill>
                  <a:schemeClr val="accent1"/>
                </a:solidFill>
                <a:latin typeface="微软雅黑" panose="020B0503020204020204" charset="-122"/>
                <a:ea typeface="微软雅黑" panose="020B0503020204020204" charset="-122"/>
              </a:rPr>
              <a:t>哈夫曼编码</a:t>
            </a:r>
          </a:p>
        </p:txBody>
      </p:sp>
      <p:grpSp>
        <p:nvGrpSpPr>
          <p:cNvPr id="3" name="组合 2"/>
          <p:cNvGrpSpPr/>
          <p:nvPr/>
        </p:nvGrpSpPr>
        <p:grpSpPr>
          <a:xfrm>
            <a:off x="7252258" y="1862347"/>
            <a:ext cx="1664884" cy="2571768"/>
            <a:chOff x="549662" y="3500438"/>
            <a:chExt cx="1444697" cy="2433655"/>
          </a:xfrm>
        </p:grpSpPr>
        <p:sp>
          <p:nvSpPr>
            <p:cNvPr id="12" name="Oval 21"/>
            <p:cNvSpPr>
              <a:spLocks noChangeArrowheads="1"/>
            </p:cNvSpPr>
            <p:nvPr>
              <p:custDataLst>
                <p:tags r:id="rId5"/>
              </p:custDataLst>
            </p:nvPr>
          </p:nvSpPr>
          <p:spPr bwMode="auto">
            <a:xfrm>
              <a:off x="1386221" y="3500438"/>
              <a:ext cx="322261" cy="3545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16</a:t>
              </a:r>
            </a:p>
          </p:txBody>
        </p:sp>
        <p:sp>
          <p:nvSpPr>
            <p:cNvPr id="13" name="Oval 20"/>
            <p:cNvSpPr>
              <a:spLocks noChangeArrowheads="1"/>
            </p:cNvSpPr>
            <p:nvPr>
              <p:custDataLst>
                <p:tags r:id="rId6"/>
              </p:custDataLst>
            </p:nvPr>
          </p:nvSpPr>
          <p:spPr bwMode="auto">
            <a:xfrm>
              <a:off x="1112039" y="4077138"/>
              <a:ext cx="3027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9</a:t>
              </a:r>
            </a:p>
          </p:txBody>
        </p:sp>
        <p:sp>
          <p:nvSpPr>
            <p:cNvPr id="15" name="Oval 19"/>
            <p:cNvSpPr>
              <a:spLocks noChangeArrowheads="1"/>
            </p:cNvSpPr>
            <p:nvPr>
              <p:custDataLst>
                <p:tags r:id="rId7"/>
              </p:custDataLst>
            </p:nvPr>
          </p:nvSpPr>
          <p:spPr bwMode="auto">
            <a:xfrm>
              <a:off x="850851" y="4688907"/>
              <a:ext cx="301470" cy="3000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4</a:t>
              </a:r>
            </a:p>
          </p:txBody>
        </p:sp>
        <p:sp>
          <p:nvSpPr>
            <p:cNvPr id="16" name="Oval 18"/>
            <p:cNvSpPr>
              <a:spLocks noChangeArrowheads="1"/>
            </p:cNvSpPr>
            <p:nvPr>
              <p:custDataLst>
                <p:tags r:id="rId8"/>
              </p:custDataLst>
            </p:nvPr>
          </p:nvSpPr>
          <p:spPr bwMode="auto">
            <a:xfrm>
              <a:off x="571472" y="5288986"/>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1</a:t>
              </a:r>
            </a:p>
          </p:txBody>
        </p:sp>
        <p:sp>
          <p:nvSpPr>
            <p:cNvPr id="17" name="Oval 17"/>
            <p:cNvSpPr>
              <a:spLocks noChangeArrowheads="1"/>
            </p:cNvSpPr>
            <p:nvPr>
              <p:custDataLst>
                <p:tags r:id="rId9"/>
              </p:custDataLst>
            </p:nvPr>
          </p:nvSpPr>
          <p:spPr bwMode="auto">
            <a:xfrm>
              <a:off x="1692889" y="4060253"/>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7</a:t>
              </a:r>
            </a:p>
          </p:txBody>
        </p:sp>
        <p:sp>
          <p:nvSpPr>
            <p:cNvPr id="18" name="Oval 16"/>
            <p:cNvSpPr>
              <a:spLocks noChangeArrowheads="1"/>
            </p:cNvSpPr>
            <p:nvPr>
              <p:custDataLst>
                <p:tags r:id="rId10"/>
              </p:custDataLst>
            </p:nvPr>
          </p:nvSpPr>
          <p:spPr bwMode="auto">
            <a:xfrm>
              <a:off x="1414808" y="4697999"/>
              <a:ext cx="301470" cy="301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5</a:t>
              </a:r>
            </a:p>
          </p:txBody>
        </p:sp>
        <p:sp>
          <p:nvSpPr>
            <p:cNvPr id="19" name="Oval 15"/>
            <p:cNvSpPr>
              <a:spLocks noChangeArrowheads="1"/>
            </p:cNvSpPr>
            <p:nvPr>
              <p:custDataLst>
                <p:tags r:id="rId11"/>
              </p:custDataLst>
            </p:nvPr>
          </p:nvSpPr>
          <p:spPr bwMode="auto">
            <a:xfrm>
              <a:off x="1106841" y="5285090"/>
              <a:ext cx="301470" cy="3000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3</a:t>
              </a:r>
            </a:p>
          </p:txBody>
        </p:sp>
        <p:sp>
          <p:nvSpPr>
            <p:cNvPr id="20" name="Freeform 14"/>
            <p:cNvSpPr/>
            <p:nvPr>
              <p:custDataLst>
                <p:tags r:id="rId12"/>
              </p:custDataLst>
            </p:nvPr>
          </p:nvSpPr>
          <p:spPr bwMode="auto">
            <a:xfrm>
              <a:off x="1679894" y="3800478"/>
              <a:ext cx="120848" cy="263671"/>
            </a:xfrm>
            <a:custGeom>
              <a:avLst/>
              <a:gdLst/>
              <a:ahLst/>
              <a:cxnLst>
                <a:cxn ang="0">
                  <a:pos x="0" y="0"/>
                </a:cxn>
                <a:cxn ang="0">
                  <a:pos x="106" y="232"/>
                </a:cxn>
              </a:cxnLst>
              <a:rect l="0" t="0" r="r" b="b"/>
              <a:pathLst>
                <a:path w="106" h="232">
                  <a:moveTo>
                    <a:pt x="0" y="0"/>
                  </a:moveTo>
                  <a:lnTo>
                    <a:pt x="106" y="2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Freeform 13"/>
            <p:cNvSpPr/>
            <p:nvPr>
              <p:custDataLst>
                <p:tags r:id="rId13"/>
              </p:custDataLst>
            </p:nvPr>
          </p:nvSpPr>
          <p:spPr bwMode="auto">
            <a:xfrm>
              <a:off x="1353735" y="4349901"/>
              <a:ext cx="157232" cy="358489"/>
            </a:xfrm>
            <a:custGeom>
              <a:avLst/>
              <a:gdLst/>
              <a:ahLst/>
              <a:cxnLst>
                <a:cxn ang="0">
                  <a:pos x="0" y="0"/>
                </a:cxn>
                <a:cxn ang="0">
                  <a:pos x="138" y="315"/>
                </a:cxn>
              </a:cxnLst>
              <a:rect l="0" t="0" r="r" b="b"/>
              <a:pathLst>
                <a:path w="138" h="315">
                  <a:moveTo>
                    <a:pt x="0" y="0"/>
                  </a:moveTo>
                  <a:lnTo>
                    <a:pt x="138" y="31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Freeform 12"/>
            <p:cNvSpPr/>
            <p:nvPr>
              <p:custDataLst>
                <p:tags r:id="rId14"/>
              </p:custDataLst>
            </p:nvPr>
          </p:nvSpPr>
          <p:spPr bwMode="auto">
            <a:xfrm>
              <a:off x="1088649" y="4961670"/>
              <a:ext cx="162430" cy="323419"/>
            </a:xfrm>
            <a:custGeom>
              <a:avLst/>
              <a:gdLst/>
              <a:ahLst/>
              <a:cxnLst>
                <a:cxn ang="0">
                  <a:pos x="0" y="0"/>
                </a:cxn>
                <a:cxn ang="0">
                  <a:pos x="143" y="285"/>
                </a:cxn>
              </a:cxnLst>
              <a:rect l="0" t="0" r="r" b="b"/>
              <a:pathLst>
                <a:path w="143" h="285">
                  <a:moveTo>
                    <a:pt x="0" y="0"/>
                  </a:moveTo>
                  <a:lnTo>
                    <a:pt x="143" y="28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Text Box 8"/>
            <p:cNvSpPr txBox="1">
              <a:spLocks noChangeArrowheads="1"/>
            </p:cNvSpPr>
            <p:nvPr/>
          </p:nvSpPr>
          <p:spPr bwMode="auto">
            <a:xfrm>
              <a:off x="549662" y="5676916"/>
              <a:ext cx="307562" cy="25717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a:t>
              </a:r>
            </a:p>
          </p:txBody>
        </p:sp>
        <p:sp>
          <p:nvSpPr>
            <p:cNvPr id="24" name="Freeform 4"/>
            <p:cNvSpPr/>
            <p:nvPr>
              <p:custDataLst>
                <p:tags r:id="rId15"/>
              </p:custDataLst>
            </p:nvPr>
          </p:nvSpPr>
          <p:spPr bwMode="auto">
            <a:xfrm>
              <a:off x="1278367" y="3769305"/>
              <a:ext cx="145537" cy="307833"/>
            </a:xfrm>
            <a:custGeom>
              <a:avLst/>
              <a:gdLst/>
              <a:ahLst/>
              <a:cxnLst>
                <a:cxn ang="0">
                  <a:pos x="128" y="0"/>
                </a:cxn>
                <a:cxn ang="0">
                  <a:pos x="0" y="271"/>
                </a:cxn>
              </a:cxnLst>
              <a:rect l="0" t="0" r="r" b="b"/>
              <a:pathLst>
                <a:path w="128" h="271">
                  <a:moveTo>
                    <a:pt x="128" y="0"/>
                  </a:moveTo>
                  <a:lnTo>
                    <a:pt x="0" y="27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Freeform 3"/>
            <p:cNvSpPr/>
            <p:nvPr>
              <p:custDataLst>
                <p:tags r:id="rId16"/>
              </p:custDataLst>
            </p:nvPr>
          </p:nvSpPr>
          <p:spPr bwMode="auto">
            <a:xfrm>
              <a:off x="1026276" y="4366787"/>
              <a:ext cx="153334" cy="333810"/>
            </a:xfrm>
            <a:custGeom>
              <a:avLst/>
              <a:gdLst/>
              <a:ahLst/>
              <a:cxnLst>
                <a:cxn ang="0">
                  <a:pos x="135" y="0"/>
                </a:cxn>
                <a:cxn ang="0">
                  <a:pos x="0" y="294"/>
                </a:cxn>
              </a:cxnLst>
              <a:rect l="0" t="0" r="r" b="b"/>
              <a:pathLst>
                <a:path w="135" h="294">
                  <a:moveTo>
                    <a:pt x="135" y="0"/>
                  </a:moveTo>
                  <a:lnTo>
                    <a:pt x="0" y="29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Freeform 2"/>
            <p:cNvSpPr/>
            <p:nvPr>
              <p:custDataLst>
                <p:tags r:id="rId17"/>
              </p:custDataLst>
            </p:nvPr>
          </p:nvSpPr>
          <p:spPr bwMode="auto">
            <a:xfrm>
              <a:off x="739099" y="4956475"/>
              <a:ext cx="167628" cy="328615"/>
            </a:xfrm>
            <a:custGeom>
              <a:avLst/>
              <a:gdLst/>
              <a:ahLst/>
              <a:cxnLst>
                <a:cxn ang="0">
                  <a:pos x="147" y="0"/>
                </a:cxn>
                <a:cxn ang="0">
                  <a:pos x="0" y="289"/>
                </a:cxn>
              </a:cxnLst>
              <a:rect l="0" t="0" r="r" b="b"/>
              <a:pathLst>
                <a:path w="147" h="289">
                  <a:moveTo>
                    <a:pt x="147" y="0"/>
                  </a:moveTo>
                  <a:lnTo>
                    <a:pt x="0" y="28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Text Box 8"/>
            <p:cNvSpPr txBox="1">
              <a:spLocks noChangeArrowheads="1"/>
            </p:cNvSpPr>
            <p:nvPr/>
          </p:nvSpPr>
          <p:spPr bwMode="auto">
            <a:xfrm>
              <a:off x="1071538" y="5676916"/>
              <a:ext cx="307562" cy="25717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b</a:t>
              </a:r>
              <a:endParaRPr kumimoji="0" lang="en-US" altLang="zh-CN" sz="1600"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sp>
          <p:nvSpPr>
            <p:cNvPr id="28" name="Text Box 8"/>
            <p:cNvSpPr txBox="1">
              <a:spLocks noChangeArrowheads="1"/>
            </p:cNvSpPr>
            <p:nvPr/>
          </p:nvSpPr>
          <p:spPr bwMode="auto">
            <a:xfrm>
              <a:off x="1406918" y="5029211"/>
              <a:ext cx="307562" cy="25717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endParaRPr kumimoji="0" lang="en-US" altLang="zh-CN" sz="1600"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sp>
          <p:nvSpPr>
            <p:cNvPr id="29" name="Text Box 8"/>
            <p:cNvSpPr txBox="1">
              <a:spLocks noChangeArrowheads="1"/>
            </p:cNvSpPr>
            <p:nvPr/>
          </p:nvSpPr>
          <p:spPr bwMode="auto">
            <a:xfrm>
              <a:off x="1683145" y="4429132"/>
              <a:ext cx="307562" cy="25717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d</a:t>
              </a:r>
              <a:endParaRPr kumimoji="0" lang="en-US" altLang="zh-CN" sz="1600"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grpSp>
      <p:grpSp>
        <p:nvGrpSpPr>
          <p:cNvPr id="30" name="组合 29"/>
          <p:cNvGrpSpPr/>
          <p:nvPr/>
        </p:nvGrpSpPr>
        <p:grpSpPr>
          <a:xfrm>
            <a:off x="9538274" y="2290975"/>
            <a:ext cx="2428892" cy="1424940"/>
            <a:chOff x="3428992" y="3786190"/>
            <a:chExt cx="2428892" cy="1424940"/>
          </a:xfrm>
        </p:grpSpPr>
        <p:sp>
          <p:nvSpPr>
            <p:cNvPr id="31" name="TextBox 24"/>
            <p:cNvSpPr txBox="1"/>
            <p:nvPr/>
          </p:nvSpPr>
          <p:spPr>
            <a:xfrm>
              <a:off x="4429124" y="3786190"/>
              <a:ext cx="1428760" cy="1424940"/>
            </a:xfrm>
            <a:prstGeom prst="rect">
              <a:avLst/>
            </a:prstGeom>
            <a:noFill/>
          </p:spPr>
          <p:txBody>
            <a:bodyPr wrap="square" rtlCol="0">
              <a:spAutoFit/>
            </a:bodyPr>
            <a:lstStyle/>
            <a:p>
              <a:pPr algn="l">
                <a:lnSpc>
                  <a:spcPts val="2600"/>
                </a:lnSpc>
                <a:spcBef>
                  <a:spcPts val="0"/>
                </a:spcBef>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rPr>
                <a:t>a: 000</a:t>
              </a:r>
            </a:p>
            <a:p>
              <a:pPr algn="l">
                <a:lnSpc>
                  <a:spcPts val="2600"/>
                </a:lnSpc>
                <a:spcBef>
                  <a:spcPts val="0"/>
                </a:spcBef>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rPr>
                <a:t>b: 001</a:t>
              </a:r>
            </a:p>
            <a:p>
              <a:pPr algn="l">
                <a:lnSpc>
                  <a:spcPts val="2600"/>
                </a:lnSpc>
                <a:spcBef>
                  <a:spcPts val="0"/>
                </a:spcBef>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rPr>
                <a:t>c: 01</a:t>
              </a:r>
            </a:p>
            <a:p>
              <a:pPr algn="l">
                <a:lnSpc>
                  <a:spcPts val="2600"/>
                </a:lnSpc>
                <a:spcBef>
                  <a:spcPts val="0"/>
                </a:spcBef>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rPr>
                <a:t>d: 1  </a:t>
              </a:r>
            </a:p>
          </p:txBody>
        </p:sp>
        <p:sp>
          <p:nvSpPr>
            <p:cNvPr id="32" name="右箭头 33"/>
            <p:cNvSpPr/>
            <p:nvPr>
              <p:custDataLst>
                <p:tags r:id="rId4"/>
              </p:custDataLst>
            </p:nvPr>
          </p:nvSpPr>
          <p:spPr>
            <a:xfrm>
              <a:off x="3428992" y="4286256"/>
              <a:ext cx="785818"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cxnSp>
        <p:nvCxnSpPr>
          <p:cNvPr id="34" name="连接符: 曲线 33"/>
          <p:cNvCxnSpPr>
            <a:stCxn id="6" idx="3"/>
          </p:cNvCxnSpPr>
          <p:nvPr/>
        </p:nvCxnSpPr>
        <p:spPr>
          <a:xfrm flipV="1">
            <a:off x="6741463" y="1928336"/>
            <a:ext cx="825692" cy="19500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custDataLst>
              <p:tags r:id="rId2"/>
            </p:custDataLst>
          </p:nvPr>
        </p:nvSpPr>
        <p:spPr>
          <a:xfrm>
            <a:off x="7076003" y="1137566"/>
            <a:ext cx="5115997" cy="4109012"/>
          </a:xfrm>
          <a:prstGeom prst="ellipse">
            <a:avLst/>
          </a:prstGeom>
          <a:noFill/>
          <a:ln w="571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nvGrpSpPr>
          <p:cNvPr id="47" name="组合 46"/>
          <p:cNvGrpSpPr/>
          <p:nvPr/>
        </p:nvGrpSpPr>
        <p:grpSpPr>
          <a:xfrm>
            <a:off x="5663117" y="3845820"/>
            <a:ext cx="3283958" cy="2896200"/>
            <a:chOff x="5328666" y="3799196"/>
            <a:chExt cx="3283958" cy="2896200"/>
          </a:xfrm>
        </p:grpSpPr>
        <p:sp>
          <p:nvSpPr>
            <p:cNvPr id="45" name="任意多边形: 形状 44"/>
            <p:cNvSpPr/>
            <p:nvPr>
              <p:custDataLst>
                <p:tags r:id="rId3"/>
              </p:custDataLst>
            </p:nvPr>
          </p:nvSpPr>
          <p:spPr>
            <a:xfrm>
              <a:off x="5328666" y="3799196"/>
              <a:ext cx="3283958" cy="2871893"/>
            </a:xfrm>
            <a:custGeom>
              <a:avLst/>
              <a:gdLst>
                <a:gd name="connsiteX0" fmla="*/ 1546049 w 3283958"/>
                <a:gd name="connsiteY0" fmla="*/ 0 h 2871893"/>
                <a:gd name="connsiteX1" fmla="*/ 1631866 w 3283958"/>
                <a:gd name="connsiteY1" fmla="*/ 188319 h 2871893"/>
                <a:gd name="connsiteX2" fmla="*/ 3228173 w 3283958"/>
                <a:gd name="connsiteY2" fmla="*/ 1350752 h 2871893"/>
                <a:gd name="connsiteX3" fmla="*/ 3279783 w 3283958"/>
                <a:gd name="connsiteY3" fmla="*/ 1361410 h 2871893"/>
                <a:gd name="connsiteX4" fmla="*/ 3283958 w 3283958"/>
                <a:gd name="connsiteY4" fmla="*/ 1433825 h 2871893"/>
                <a:gd name="connsiteX5" fmla="*/ 1641979 w 3283958"/>
                <a:gd name="connsiteY5" fmla="*/ 2871893 h 2871893"/>
                <a:gd name="connsiteX6" fmla="*/ 0 w 3283958"/>
                <a:gd name="connsiteY6" fmla="*/ 1433825 h 2871893"/>
                <a:gd name="connsiteX7" fmla="*/ 1474097 w 3283958"/>
                <a:gd name="connsiteY7" fmla="*/ 3182 h 28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3958" h="2871893">
                  <a:moveTo>
                    <a:pt x="1546049" y="0"/>
                  </a:moveTo>
                  <a:lnTo>
                    <a:pt x="1631866" y="188319"/>
                  </a:lnTo>
                  <a:cubicBezTo>
                    <a:pt x="1923110" y="741363"/>
                    <a:pt x="2507287" y="1170666"/>
                    <a:pt x="3228173" y="1350752"/>
                  </a:cubicBezTo>
                  <a:lnTo>
                    <a:pt x="3279783" y="1361410"/>
                  </a:lnTo>
                  <a:lnTo>
                    <a:pt x="3283958" y="1433825"/>
                  </a:lnTo>
                  <a:cubicBezTo>
                    <a:pt x="3283958" y="2228048"/>
                    <a:pt x="2548819" y="2871893"/>
                    <a:pt x="1641979" y="2871893"/>
                  </a:cubicBezTo>
                  <a:cubicBezTo>
                    <a:pt x="735139" y="2871893"/>
                    <a:pt x="0" y="2228048"/>
                    <a:pt x="0" y="1433825"/>
                  </a:cubicBezTo>
                  <a:cubicBezTo>
                    <a:pt x="0" y="689241"/>
                    <a:pt x="646119" y="76825"/>
                    <a:pt x="1474097" y="3182"/>
                  </a:cubicBezTo>
                  <a:close/>
                </a:path>
              </a:pathLst>
            </a:custGeom>
            <a:noFill/>
            <a:ln w="571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46" name="文本框 45"/>
            <p:cNvSpPr txBox="1"/>
            <p:nvPr/>
          </p:nvSpPr>
          <p:spPr>
            <a:xfrm>
              <a:off x="5663117" y="4757376"/>
              <a:ext cx="2606361" cy="1938020"/>
            </a:xfrm>
            <a:prstGeom prst="rect">
              <a:avLst/>
            </a:prstGeom>
            <a:noFill/>
          </p:spPr>
          <p:txBody>
            <a:bodyPr wrap="square" rtlCol="0">
              <a:spAutoFit/>
            </a:bodyPr>
            <a:lstStyle/>
            <a:p>
              <a:r>
                <a:rPr lang="zh-CN" altLang="en-US" sz="2400" b="1" dirty="0">
                  <a:solidFill>
                    <a:srgbClr val="000000"/>
                  </a:solidFill>
                  <a:latin typeface="微软雅黑" panose="020B0503020204020204" charset="-122"/>
                  <a:ea typeface="微软雅黑" panose="020B0503020204020204" charset="-122"/>
                </a:rPr>
                <a:t>哈夫曼编码的实质就是使用频率越高的采用越短的编码。</a:t>
              </a:r>
            </a:p>
            <a:p>
              <a:endParaRPr lang="zh-CN" altLang="en-US" sz="2400" b="1" dirty="0">
                <a:solidFill>
                  <a:srgbClr val="000000"/>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2000"/>
                            </p:stCondLst>
                            <p:childTnLst>
                              <p:par>
                                <p:cTn id="16" presetID="22" presetClass="entr" presetSubtype="4"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par>
                          <p:cTn id="19" fill="hold">
                            <p:stCondLst>
                              <p:cond delay="2500"/>
                            </p:stCondLst>
                            <p:childTnLst>
                              <p:par>
                                <p:cTn id="20" presetID="16" presetClass="entr" presetSubtype="37"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arn(outVertical)">
                                      <p:cBhvr>
                                        <p:cTn id="22" dur="500"/>
                                        <p:tgtEl>
                                          <p:spTgt spid="42"/>
                                        </p:tgtEl>
                                      </p:cBhvr>
                                    </p:animEffect>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42"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par>
                          <p:cTn id="35" fill="hold">
                            <p:stCondLst>
                              <p:cond delay="5000"/>
                            </p:stCondLst>
                            <p:childTnLst>
                              <p:par>
                                <p:cTn id="36" presetID="42" presetClass="entr" presetSubtype="0" fill="hold"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p:bldP spid="4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671" y="1486419"/>
            <a:ext cx="4180036" cy="4353902"/>
          </a:xfrm>
          <a:prstGeom prst="rect">
            <a:avLst/>
          </a:prstGeom>
        </p:spPr>
      </p:pic>
      <p:sp>
        <p:nvSpPr>
          <p:cNvPr id="4" name="文本框 3"/>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charset="-122"/>
                <a:ea typeface="微软雅黑" panose="020B0503020204020204" charset="-122"/>
                <a:cs typeface="Arial" panose="020B0604020202020204"/>
              </a:rPr>
              <a:t>6.6 </a:t>
            </a:r>
            <a:r>
              <a:rPr lang="zh-CN" altLang="en-US" sz="2400" dirty="0">
                <a:solidFill>
                  <a:schemeClr val="accent1"/>
                </a:solidFill>
                <a:latin typeface="微软雅黑" panose="020B0503020204020204" charset="-122"/>
                <a:ea typeface="微软雅黑" panose="020B0503020204020204" charset="-122"/>
                <a:cs typeface="Arial" panose="020B0604020202020204"/>
              </a:rPr>
              <a:t>线索二叉树</a:t>
            </a:r>
          </a:p>
        </p:txBody>
      </p:sp>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16816" t="18489" r="22120" b="20214"/>
          <a:stretch>
            <a:fillRect/>
          </a:stretch>
        </p:blipFill>
        <p:spPr>
          <a:xfrm>
            <a:off x="3892951" y="847545"/>
            <a:ext cx="8299049" cy="6010455"/>
          </a:xfrm>
          <a:prstGeom prst="rect">
            <a:avLst/>
          </a:prstGeom>
        </p:spPr>
      </p:pic>
      <p:sp>
        <p:nvSpPr>
          <p:cNvPr id="16" name="文本框 15"/>
          <p:cNvSpPr txBox="1"/>
          <p:nvPr/>
        </p:nvSpPr>
        <p:spPr>
          <a:xfrm>
            <a:off x="5289630" y="1423091"/>
            <a:ext cx="5423167" cy="316928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pc="300" dirty="0">
                <a:solidFill>
                  <a:srgbClr val="000000"/>
                </a:solidFill>
                <a:latin typeface="微软雅黑" panose="020B0503020204020204" charset="-122"/>
                <a:ea typeface="微软雅黑" panose="020B0503020204020204" charset="-122"/>
              </a:rPr>
              <a:t>对于</a:t>
            </a:r>
            <a:r>
              <a:rPr lang="en-US" altLang="zh-CN" sz="2000" spc="300" dirty="0">
                <a:solidFill>
                  <a:srgbClr val="000000"/>
                </a:solidFill>
                <a:latin typeface="微软雅黑" panose="020B0503020204020204" charset="-122"/>
                <a:ea typeface="微软雅黑" panose="020B0503020204020204" charset="-122"/>
              </a:rPr>
              <a:t>n</a:t>
            </a:r>
            <a:r>
              <a:rPr lang="zh-CN" altLang="en-US" sz="2000" spc="300" dirty="0">
                <a:solidFill>
                  <a:srgbClr val="000000"/>
                </a:solidFill>
                <a:latin typeface="微软雅黑" panose="020B0503020204020204" charset="-122"/>
                <a:ea typeface="微软雅黑" panose="020B0503020204020204" charset="-122"/>
              </a:rPr>
              <a:t>个结点的二叉树，在二叉链存储结构中有</a:t>
            </a:r>
            <a:r>
              <a:rPr lang="en-US" altLang="zh-CN" sz="2000" spc="300" dirty="0">
                <a:solidFill>
                  <a:srgbClr val="000000"/>
                </a:solidFill>
                <a:latin typeface="微软雅黑" panose="020B0503020204020204" charset="-122"/>
                <a:ea typeface="微软雅黑" panose="020B0503020204020204" charset="-122"/>
              </a:rPr>
              <a:t>n+1</a:t>
            </a:r>
            <a:r>
              <a:rPr lang="zh-CN" altLang="en-US" sz="2000" spc="300" dirty="0">
                <a:solidFill>
                  <a:srgbClr val="000000"/>
                </a:solidFill>
                <a:latin typeface="微软雅黑" panose="020B0503020204020204" charset="-122"/>
                <a:ea typeface="微软雅黑" panose="020B0503020204020204" charset="-122"/>
              </a:rPr>
              <a:t>个空链域。</a:t>
            </a:r>
          </a:p>
          <a:p>
            <a:pPr marL="342900" indent="-342900">
              <a:buFont typeface="Wingdings" panose="05000000000000000000" pitchFamily="2" charset="2"/>
              <a:buChar char="l"/>
            </a:pPr>
            <a:r>
              <a:rPr lang="zh-CN" altLang="en-US" sz="2000" spc="300" dirty="0">
                <a:solidFill>
                  <a:srgbClr val="000000"/>
                </a:solidFill>
                <a:latin typeface="微软雅黑" panose="020B0503020204020204" charset="-122"/>
                <a:ea typeface="微软雅黑" panose="020B0503020204020204" charset="-122"/>
              </a:rPr>
              <a:t>利用这些空链域存放在某种遍历次序下该结点的前驱结点和后继结点的指针，这些指针称为线索，加上线索的二叉树称为线索二叉树。</a:t>
            </a:r>
          </a:p>
          <a:p>
            <a:pPr marL="342900" indent="-342900">
              <a:buFont typeface="Wingdings" panose="05000000000000000000" pitchFamily="2" charset="2"/>
              <a:buChar char="l"/>
            </a:pPr>
            <a:r>
              <a:rPr lang="zh-CN" altLang="en-US" sz="2000" spc="300" dirty="0">
                <a:solidFill>
                  <a:srgbClr val="000000"/>
                </a:solidFill>
                <a:latin typeface="微软雅黑" panose="020B0503020204020204" charset="-122"/>
                <a:ea typeface="微软雅黑" panose="020B0503020204020204" charset="-122"/>
              </a:rPr>
              <a:t>线索二叉树分为先序、中序和后序线索二叉树。</a:t>
            </a:r>
          </a:p>
          <a:p>
            <a:pPr marL="342900" indent="-342900">
              <a:buFont typeface="Wingdings" panose="05000000000000000000" pitchFamily="2" charset="2"/>
              <a:buChar char="l"/>
            </a:pPr>
            <a:r>
              <a:rPr lang="zh-CN" altLang="en-US" sz="2000" spc="300" dirty="0">
                <a:solidFill>
                  <a:srgbClr val="000000"/>
                </a:solidFill>
                <a:latin typeface="微软雅黑" panose="020B0503020204020204" charset="-122"/>
                <a:ea typeface="微软雅黑" panose="020B0503020204020204" charset="-122"/>
              </a:rPr>
              <a:t>对二叉树以某种方式遍历使其变为线索二叉树的过程称为线索化。</a:t>
            </a:r>
          </a:p>
        </p:txBody>
      </p:sp>
      <p:sp>
        <p:nvSpPr>
          <p:cNvPr id="5" name="Text Box 5"/>
          <p:cNvSpPr txBox="1">
            <a:spLocks noChangeArrowheads="1"/>
          </p:cNvSpPr>
          <p:nvPr/>
        </p:nvSpPr>
        <p:spPr bwMode="auto">
          <a:xfrm>
            <a:off x="1038674" y="847545"/>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6.6.1 </a:t>
            </a:r>
            <a:r>
              <a:rPr lang="zh-CN" altLang="en-US" dirty="0">
                <a:solidFill>
                  <a:srgbClr val="000000"/>
                </a:solidFill>
                <a:latin typeface="微软雅黑" panose="020B0503020204020204" charset="-122"/>
                <a:ea typeface="微软雅黑" panose="020B0503020204020204" charset="-122"/>
              </a:rPr>
              <a:t>线索二叉树的定义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9" cstate="print">
            <a:extLst>
              <a:ext uri="{BEBA8EAE-BF5A-486C-A8C5-ECC9F3942E4B}">
                <a14:imgProps xmlns:a14="http://schemas.microsoft.com/office/drawing/2010/main">
                  <a14:imgLayer r:embed="rId10">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6" name="文本框 15"/>
          <p:cNvSpPr txBox="1"/>
          <p:nvPr>
            <p:custDataLst>
              <p:tags r:id="rId1"/>
            </p:custDataLst>
          </p:nvPr>
        </p:nvSpPr>
        <p:spPr>
          <a:xfrm>
            <a:off x="4166885" y="2431414"/>
            <a:ext cx="8669440" cy="3969385"/>
          </a:xfrm>
          <a:prstGeom prst="rect">
            <a:avLst/>
          </a:prstGeom>
          <a:noFill/>
        </p:spPr>
        <p:txBody>
          <a:bodyPr wrap="square">
            <a:spAutoFit/>
          </a:bodyPr>
          <a:lstStyle/>
          <a:p>
            <a:pPr>
              <a:lnSpc>
                <a:spcPct val="150000"/>
              </a:lnSpc>
            </a:pPr>
            <a:r>
              <a:rPr lang="en-US" altLang="zh-CN" sz="1200" dirty="0">
                <a:solidFill>
                  <a:schemeClr val="dk1"/>
                </a:solidFill>
                <a:latin typeface="微软雅黑" panose="020B0503020204020204" charset="-122"/>
                <a:ea typeface="微软雅黑" panose="020B0503020204020204" charset="-122"/>
              </a:rPr>
              <a:t>def </a:t>
            </a:r>
            <a:r>
              <a:rPr lang="en-US" altLang="zh-CN" sz="1200" dirty="0" err="1">
                <a:solidFill>
                  <a:schemeClr val="dk1"/>
                </a:solidFill>
                <a:latin typeface="微软雅黑" panose="020B0503020204020204" charset="-122"/>
                <a:ea typeface="微软雅黑" panose="020B0503020204020204" charset="-122"/>
              </a:rPr>
              <a:t>CreateHCode</a:t>
            </a:r>
            <a:r>
              <a:rPr lang="en-US" altLang="zh-CN" sz="1200" dirty="0">
                <a:solidFill>
                  <a:schemeClr val="dk1"/>
                </a:solidFill>
                <a:latin typeface="微软雅黑" panose="020B0503020204020204" charset="-122"/>
                <a:ea typeface="微软雅黑" panose="020B0503020204020204" charset="-122"/>
              </a:rPr>
              <a:t>():			#</a:t>
            </a:r>
            <a:r>
              <a:rPr lang="zh-CN" altLang="en-US" sz="1200" dirty="0">
                <a:solidFill>
                  <a:schemeClr val="dk1"/>
                </a:solidFill>
                <a:latin typeface="微软雅黑" panose="020B0503020204020204" charset="-122"/>
                <a:ea typeface="微软雅黑" panose="020B0503020204020204" charset="-122"/>
              </a:rPr>
              <a:t>根据哈夫曼树求哈夫曼编码</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a:solidFill>
                  <a:schemeClr val="dk1"/>
                </a:solidFill>
                <a:latin typeface="微软雅黑" panose="020B0503020204020204" charset="-122"/>
                <a:ea typeface="微软雅黑" panose="020B0503020204020204" charset="-122"/>
              </a:rPr>
              <a:t>global n0,ht,hcd			#hcd</a:t>
            </a:r>
            <a:r>
              <a:rPr lang="zh-CN" altLang="en-US" sz="1200" dirty="0">
                <a:solidFill>
                  <a:schemeClr val="dk1"/>
                </a:solidFill>
                <a:latin typeface="微软雅黑" panose="020B0503020204020204" charset="-122"/>
                <a:ea typeface="微软雅黑" panose="020B0503020204020204" charset="-122"/>
              </a:rPr>
              <a:t>存放哈夫曼编码</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err="1">
                <a:solidFill>
                  <a:schemeClr val="dk1"/>
                </a:solidFill>
                <a:latin typeface="微软雅黑" panose="020B0503020204020204" charset="-122"/>
                <a:ea typeface="微软雅黑" panose="020B0503020204020204" charset="-122"/>
              </a:rPr>
              <a:t>hcd</a:t>
            </a:r>
            <a:r>
              <a:rPr lang="en-US" altLang="zh-CN" sz="1200" dirty="0">
                <a:solidFill>
                  <a:schemeClr val="dk1"/>
                </a:solidFill>
                <a:latin typeface="微软雅黑" panose="020B0503020204020204" charset="-122"/>
                <a:ea typeface="微软雅黑" panose="020B0503020204020204" charset="-122"/>
              </a:rPr>
              <a:t>=[]</a:t>
            </a:r>
          </a:p>
          <a:p>
            <a:pPr>
              <a:lnSpc>
                <a:spcPct val="150000"/>
              </a:lnSpc>
            </a:pPr>
            <a:r>
              <a:rPr lang="en-US" altLang="zh-CN" sz="1200" dirty="0">
                <a:solidFill>
                  <a:schemeClr val="dk1"/>
                </a:solidFill>
                <a:latin typeface="微软雅黑" panose="020B0503020204020204" charset="-122"/>
                <a:ea typeface="微软雅黑" panose="020B0503020204020204" charset="-122"/>
              </a:rPr>
              <a:t>  for </a:t>
            </a:r>
            <a:r>
              <a:rPr lang="en-US" altLang="zh-CN" sz="1200" dirty="0" err="1">
                <a:solidFill>
                  <a:schemeClr val="dk1"/>
                </a:solidFill>
                <a:latin typeface="微软雅黑" panose="020B0503020204020204" charset="-122"/>
                <a:ea typeface="微软雅黑" panose="020B0503020204020204" charset="-122"/>
              </a:rPr>
              <a:t>i</a:t>
            </a:r>
            <a:r>
              <a:rPr lang="en-US" altLang="zh-CN" sz="1200" dirty="0">
                <a:solidFill>
                  <a:schemeClr val="dk1"/>
                </a:solidFill>
                <a:latin typeface="微软雅黑" panose="020B0503020204020204" charset="-122"/>
                <a:ea typeface="微软雅黑" panose="020B0503020204020204" charset="-122"/>
              </a:rPr>
              <a:t> in range(n0):			#</a:t>
            </a:r>
            <a:r>
              <a:rPr lang="zh-CN" altLang="en-US" sz="1200" dirty="0">
                <a:solidFill>
                  <a:schemeClr val="dk1"/>
                </a:solidFill>
                <a:latin typeface="微软雅黑" panose="020B0503020204020204" charset="-122"/>
                <a:ea typeface="微软雅黑" panose="020B0503020204020204" charset="-122"/>
              </a:rPr>
              <a:t>遍历下标从</a:t>
            </a:r>
            <a:r>
              <a:rPr lang="en-US" altLang="zh-CN" sz="1200" dirty="0">
                <a:solidFill>
                  <a:schemeClr val="dk1"/>
                </a:solidFill>
                <a:latin typeface="微软雅黑" panose="020B0503020204020204" charset="-122"/>
                <a:ea typeface="微软雅黑" panose="020B0503020204020204" charset="-122"/>
              </a:rPr>
              <a:t>0</a:t>
            </a:r>
            <a:r>
              <a:rPr lang="zh-CN" altLang="en-US" sz="1200" dirty="0">
                <a:solidFill>
                  <a:schemeClr val="dk1"/>
                </a:solidFill>
                <a:latin typeface="微软雅黑" panose="020B0503020204020204" charset="-122"/>
                <a:ea typeface="微软雅黑" panose="020B0503020204020204" charset="-122"/>
              </a:rPr>
              <a:t>到</a:t>
            </a:r>
            <a:r>
              <a:rPr lang="en-US" altLang="zh-CN" sz="1200" dirty="0">
                <a:solidFill>
                  <a:schemeClr val="dk1"/>
                </a:solidFill>
                <a:latin typeface="微软雅黑" panose="020B0503020204020204" charset="-122"/>
                <a:ea typeface="微软雅黑" panose="020B0503020204020204" charset="-122"/>
              </a:rPr>
              <a:t>n0-1</a:t>
            </a:r>
            <a:r>
              <a:rPr lang="zh-CN" altLang="en-US" sz="1200" dirty="0">
                <a:solidFill>
                  <a:schemeClr val="dk1"/>
                </a:solidFill>
                <a:latin typeface="微软雅黑" panose="020B0503020204020204" charset="-122"/>
                <a:ea typeface="微软雅黑" panose="020B0503020204020204" charset="-122"/>
              </a:rPr>
              <a:t>的叶子结点</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a:solidFill>
                  <a:schemeClr val="dk1"/>
                </a:solidFill>
                <a:latin typeface="微软雅黑" panose="020B0503020204020204" charset="-122"/>
                <a:ea typeface="微软雅黑" panose="020B0503020204020204" charset="-122"/>
              </a:rPr>
              <a:t>code=[]				#</a:t>
            </a:r>
            <a:r>
              <a:rPr lang="zh-CN" altLang="en-US" sz="1200" dirty="0">
                <a:solidFill>
                  <a:schemeClr val="dk1"/>
                </a:solidFill>
                <a:latin typeface="微软雅黑" panose="020B0503020204020204" charset="-122"/>
                <a:ea typeface="微软雅黑" panose="020B0503020204020204" charset="-122"/>
              </a:rPr>
              <a:t>存放</a:t>
            </a:r>
            <a:r>
              <a:rPr lang="en-US" altLang="zh-CN" sz="1200" dirty="0" err="1">
                <a:solidFill>
                  <a:schemeClr val="dk1"/>
                </a:solidFill>
                <a:latin typeface="微软雅黑" panose="020B0503020204020204" charset="-122"/>
                <a:ea typeface="微软雅黑" panose="020B0503020204020204" charset="-122"/>
              </a:rPr>
              <a:t>ht</a:t>
            </a:r>
            <a:r>
              <a:rPr lang="en-US" altLang="zh-CN" sz="1200" dirty="0">
                <a:solidFill>
                  <a:schemeClr val="dk1"/>
                </a:solidFill>
                <a:latin typeface="微软雅黑" panose="020B0503020204020204" charset="-122"/>
                <a:ea typeface="微软雅黑" panose="020B0503020204020204" charset="-122"/>
              </a:rPr>
              <a:t>[</a:t>
            </a:r>
            <a:r>
              <a:rPr lang="en-US" altLang="zh-CN" sz="1200" dirty="0" err="1">
                <a:solidFill>
                  <a:schemeClr val="dk1"/>
                </a:solidFill>
                <a:latin typeface="微软雅黑" panose="020B0503020204020204" charset="-122"/>
                <a:ea typeface="微软雅黑" panose="020B0503020204020204" charset="-122"/>
              </a:rPr>
              <a:t>i</a:t>
            </a:r>
            <a:r>
              <a:rPr lang="en-US" altLang="zh-CN" sz="1200" dirty="0">
                <a:solidFill>
                  <a:schemeClr val="dk1"/>
                </a:solidFill>
                <a:latin typeface="微软雅黑" panose="020B0503020204020204" charset="-122"/>
                <a:ea typeface="微软雅黑" panose="020B0503020204020204" charset="-122"/>
              </a:rPr>
              <a:t>]</a:t>
            </a:r>
            <a:r>
              <a:rPr lang="zh-CN" altLang="en-US" sz="1200" dirty="0">
                <a:solidFill>
                  <a:schemeClr val="dk1"/>
                </a:solidFill>
                <a:latin typeface="微软雅黑" panose="020B0503020204020204" charset="-122"/>
                <a:ea typeface="微软雅黑" panose="020B0503020204020204" charset="-122"/>
              </a:rPr>
              <a:t>结点的哈夫曼编码</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a:solidFill>
                  <a:schemeClr val="dk1"/>
                </a:solidFill>
                <a:latin typeface="微软雅黑" panose="020B0503020204020204" charset="-122"/>
                <a:ea typeface="微软雅黑" panose="020B0503020204020204" charset="-122"/>
              </a:rPr>
              <a:t>j=</a:t>
            </a:r>
            <a:r>
              <a:rPr lang="en-US" altLang="zh-CN" sz="1200" dirty="0" err="1">
                <a:solidFill>
                  <a:schemeClr val="dk1"/>
                </a:solidFill>
                <a:latin typeface="微软雅黑" panose="020B0503020204020204" charset="-122"/>
                <a:ea typeface="微软雅黑" panose="020B0503020204020204" charset="-122"/>
              </a:rPr>
              <a:t>i</a:t>
            </a:r>
            <a:r>
              <a:rPr lang="en-US" altLang="zh-CN" sz="1200" dirty="0">
                <a:solidFill>
                  <a:schemeClr val="dk1"/>
                </a:solidFill>
                <a:latin typeface="微软雅黑" panose="020B0503020204020204" charset="-122"/>
                <a:ea typeface="微软雅黑" panose="020B0503020204020204" charset="-122"/>
              </a:rPr>
              <a:t>			    	#</a:t>
            </a:r>
            <a:r>
              <a:rPr lang="zh-CN" altLang="en-US" sz="1200" dirty="0">
                <a:solidFill>
                  <a:schemeClr val="dk1"/>
                </a:solidFill>
                <a:latin typeface="微软雅黑" panose="020B0503020204020204" charset="-122"/>
                <a:ea typeface="微软雅黑" panose="020B0503020204020204" charset="-122"/>
              </a:rPr>
              <a:t>从</a:t>
            </a:r>
            <a:r>
              <a:rPr lang="en-US" altLang="zh-CN" sz="1200" dirty="0" err="1">
                <a:solidFill>
                  <a:schemeClr val="dk1"/>
                </a:solidFill>
                <a:latin typeface="微软雅黑" panose="020B0503020204020204" charset="-122"/>
                <a:ea typeface="微软雅黑" panose="020B0503020204020204" charset="-122"/>
              </a:rPr>
              <a:t>ht</a:t>
            </a:r>
            <a:r>
              <a:rPr lang="en-US" altLang="zh-CN" sz="1200" dirty="0">
                <a:solidFill>
                  <a:schemeClr val="dk1"/>
                </a:solidFill>
                <a:latin typeface="微软雅黑" panose="020B0503020204020204" charset="-122"/>
                <a:ea typeface="微软雅黑" panose="020B0503020204020204" charset="-122"/>
              </a:rPr>
              <a:t>[</a:t>
            </a:r>
            <a:r>
              <a:rPr lang="en-US" altLang="zh-CN" sz="1200" dirty="0" err="1">
                <a:solidFill>
                  <a:schemeClr val="dk1"/>
                </a:solidFill>
                <a:latin typeface="微软雅黑" panose="020B0503020204020204" charset="-122"/>
                <a:ea typeface="微软雅黑" panose="020B0503020204020204" charset="-122"/>
              </a:rPr>
              <a:t>i</a:t>
            </a:r>
            <a:r>
              <a:rPr lang="en-US" altLang="zh-CN" sz="1200" dirty="0">
                <a:solidFill>
                  <a:schemeClr val="dk1"/>
                </a:solidFill>
                <a:latin typeface="微软雅黑" panose="020B0503020204020204" charset="-122"/>
                <a:ea typeface="微软雅黑" panose="020B0503020204020204" charset="-122"/>
              </a:rPr>
              <a:t>]</a:t>
            </a:r>
            <a:r>
              <a:rPr lang="zh-CN" altLang="en-US" sz="1200" dirty="0">
                <a:solidFill>
                  <a:schemeClr val="dk1"/>
                </a:solidFill>
                <a:latin typeface="微软雅黑" panose="020B0503020204020204" charset="-122"/>
                <a:ea typeface="微软雅黑" panose="020B0503020204020204" charset="-122"/>
              </a:rPr>
              <a:t>开始找双亲结点</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a:solidFill>
                  <a:schemeClr val="dk1"/>
                </a:solidFill>
                <a:latin typeface="微软雅黑" panose="020B0503020204020204" charset="-122"/>
                <a:ea typeface="微软雅黑" panose="020B0503020204020204" charset="-122"/>
              </a:rPr>
              <a:t>while </a:t>
            </a:r>
            <a:r>
              <a:rPr lang="en-US" altLang="zh-CN" sz="1200" dirty="0" err="1">
                <a:solidFill>
                  <a:schemeClr val="dk1"/>
                </a:solidFill>
                <a:latin typeface="微软雅黑" panose="020B0503020204020204" charset="-122"/>
                <a:ea typeface="微软雅黑" panose="020B0503020204020204" charset="-122"/>
              </a:rPr>
              <a:t>ht</a:t>
            </a:r>
            <a:r>
              <a:rPr lang="en-US" altLang="zh-CN" sz="1200" dirty="0">
                <a:solidFill>
                  <a:schemeClr val="dk1"/>
                </a:solidFill>
                <a:latin typeface="微软雅黑" panose="020B0503020204020204" charset="-122"/>
                <a:ea typeface="微软雅黑" panose="020B0503020204020204" charset="-122"/>
              </a:rPr>
              <a:t>[j].parent!=-1:</a:t>
            </a:r>
          </a:p>
          <a:p>
            <a:pPr>
              <a:lnSpc>
                <a:spcPct val="150000"/>
              </a:lnSpc>
            </a:pPr>
            <a:r>
              <a:rPr lang="en-US" altLang="zh-CN" sz="1200" dirty="0">
                <a:solidFill>
                  <a:schemeClr val="dk1"/>
                </a:solidFill>
                <a:latin typeface="微软雅黑" panose="020B0503020204020204" charset="-122"/>
                <a:ea typeface="微软雅黑" panose="020B0503020204020204" charset="-122"/>
              </a:rPr>
              <a:t>       if </a:t>
            </a:r>
            <a:r>
              <a:rPr lang="en-US" altLang="zh-CN" sz="1200" dirty="0" err="1">
                <a:solidFill>
                  <a:schemeClr val="dk1"/>
                </a:solidFill>
                <a:latin typeface="微软雅黑" panose="020B0503020204020204" charset="-122"/>
                <a:ea typeface="微软雅黑" panose="020B0503020204020204" charset="-122"/>
              </a:rPr>
              <a:t>ht</a:t>
            </a:r>
            <a:r>
              <a:rPr lang="en-US" altLang="zh-CN" sz="1200" dirty="0">
                <a:solidFill>
                  <a:schemeClr val="dk1"/>
                </a:solidFill>
                <a:latin typeface="微软雅黑" panose="020B0503020204020204" charset="-122"/>
                <a:ea typeface="微软雅黑" panose="020B0503020204020204" charset="-122"/>
              </a:rPr>
              <a:t>[j].flag:			#ht[j]</a:t>
            </a:r>
            <a:r>
              <a:rPr lang="zh-CN" altLang="en-US" sz="1200" dirty="0">
                <a:solidFill>
                  <a:schemeClr val="dk1"/>
                </a:solidFill>
                <a:latin typeface="微软雅黑" panose="020B0503020204020204" charset="-122"/>
                <a:ea typeface="微软雅黑" panose="020B0503020204020204" charset="-122"/>
              </a:rPr>
              <a:t>结点是双亲的左孩子</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err="1">
                <a:solidFill>
                  <a:schemeClr val="dk1"/>
                </a:solidFill>
                <a:latin typeface="微软雅黑" panose="020B0503020204020204" charset="-122"/>
                <a:ea typeface="微软雅黑" panose="020B0503020204020204" charset="-122"/>
              </a:rPr>
              <a:t>code.append</a:t>
            </a:r>
            <a:r>
              <a:rPr lang="en-US" altLang="zh-CN" sz="1200" dirty="0">
                <a:solidFill>
                  <a:schemeClr val="dk1"/>
                </a:solidFill>
                <a:latin typeface="微软雅黑" panose="020B0503020204020204" charset="-122"/>
                <a:ea typeface="微软雅黑" panose="020B0503020204020204" charset="-122"/>
              </a:rPr>
              <a:t>("0")</a:t>
            </a:r>
          </a:p>
          <a:p>
            <a:pPr>
              <a:lnSpc>
                <a:spcPct val="150000"/>
              </a:lnSpc>
            </a:pPr>
            <a:r>
              <a:rPr lang="en-US" altLang="zh-CN" sz="1200" dirty="0">
                <a:solidFill>
                  <a:schemeClr val="dk1"/>
                </a:solidFill>
                <a:latin typeface="微软雅黑" panose="020B0503020204020204" charset="-122"/>
                <a:ea typeface="微软雅黑" panose="020B0503020204020204" charset="-122"/>
              </a:rPr>
              <a:t>       else:				#ht[j]</a:t>
            </a:r>
            <a:r>
              <a:rPr lang="zh-CN" altLang="en-US" sz="1200" dirty="0">
                <a:solidFill>
                  <a:schemeClr val="dk1"/>
                </a:solidFill>
                <a:latin typeface="微软雅黑" panose="020B0503020204020204" charset="-122"/>
                <a:ea typeface="微软雅黑" panose="020B0503020204020204" charset="-122"/>
              </a:rPr>
              <a:t>结点是双亲的右孩子</a:t>
            </a:r>
          </a:p>
          <a:p>
            <a:pPr>
              <a:lnSpc>
                <a:spcPct val="150000"/>
              </a:lnSpc>
            </a:pPr>
            <a:r>
              <a:rPr lang="zh-CN" altLang="en-US" sz="1200" dirty="0">
                <a:solidFill>
                  <a:schemeClr val="dk1"/>
                </a:solidFill>
                <a:latin typeface="微软雅黑" panose="020B0503020204020204" charset="-122"/>
                <a:ea typeface="微软雅黑" panose="020B0503020204020204" charset="-122"/>
              </a:rPr>
              <a:t>          </a:t>
            </a:r>
            <a:r>
              <a:rPr lang="en-US" altLang="zh-CN" sz="1200" dirty="0" err="1">
                <a:solidFill>
                  <a:schemeClr val="dk1"/>
                </a:solidFill>
                <a:latin typeface="微软雅黑" panose="020B0503020204020204" charset="-122"/>
                <a:ea typeface="微软雅黑" panose="020B0503020204020204" charset="-122"/>
              </a:rPr>
              <a:t>code.append</a:t>
            </a:r>
            <a:r>
              <a:rPr lang="en-US" altLang="zh-CN" sz="1200" dirty="0">
                <a:solidFill>
                  <a:schemeClr val="dk1"/>
                </a:solidFill>
                <a:latin typeface="微软雅黑" panose="020B0503020204020204" charset="-122"/>
                <a:ea typeface="微软雅黑" panose="020B0503020204020204" charset="-122"/>
              </a:rPr>
              <a:t>("1")</a:t>
            </a:r>
          </a:p>
          <a:p>
            <a:pPr>
              <a:lnSpc>
                <a:spcPct val="150000"/>
              </a:lnSpc>
            </a:pPr>
            <a:r>
              <a:rPr lang="en-US" altLang="zh-CN" sz="1200" dirty="0">
                <a:solidFill>
                  <a:schemeClr val="dk1"/>
                </a:solidFill>
                <a:latin typeface="微软雅黑" panose="020B0503020204020204" charset="-122"/>
                <a:ea typeface="微软雅黑" panose="020B0503020204020204" charset="-122"/>
              </a:rPr>
              <a:t>       j=</a:t>
            </a:r>
            <a:r>
              <a:rPr lang="en-US" altLang="zh-CN" sz="1200" dirty="0" err="1">
                <a:solidFill>
                  <a:schemeClr val="dk1"/>
                </a:solidFill>
                <a:latin typeface="微软雅黑" panose="020B0503020204020204" charset="-122"/>
                <a:ea typeface="微软雅黑" panose="020B0503020204020204" charset="-122"/>
              </a:rPr>
              <a:t>ht</a:t>
            </a:r>
            <a:r>
              <a:rPr lang="en-US" altLang="zh-CN" sz="1200" dirty="0">
                <a:solidFill>
                  <a:schemeClr val="dk1"/>
                </a:solidFill>
                <a:latin typeface="微软雅黑" panose="020B0503020204020204" charset="-122"/>
                <a:ea typeface="微软雅黑" panose="020B0503020204020204" charset="-122"/>
              </a:rPr>
              <a:t>[j].parent</a:t>
            </a:r>
          </a:p>
          <a:p>
            <a:pPr>
              <a:lnSpc>
                <a:spcPct val="150000"/>
              </a:lnSpc>
            </a:pPr>
            <a:r>
              <a:rPr lang="en-US" altLang="zh-CN" sz="1200" dirty="0">
                <a:solidFill>
                  <a:schemeClr val="dk1"/>
                </a:solidFill>
                <a:latin typeface="微软雅黑" panose="020B0503020204020204" charset="-122"/>
                <a:ea typeface="微软雅黑" panose="020B0503020204020204" charset="-122"/>
              </a:rPr>
              <a:t>     </a:t>
            </a:r>
            <a:r>
              <a:rPr lang="en-US" altLang="zh-CN" sz="1200" dirty="0" err="1">
                <a:solidFill>
                  <a:schemeClr val="dk1"/>
                </a:solidFill>
                <a:latin typeface="微软雅黑" panose="020B0503020204020204" charset="-122"/>
                <a:ea typeface="微软雅黑" panose="020B0503020204020204" charset="-122"/>
              </a:rPr>
              <a:t>code.reverse</a:t>
            </a:r>
            <a:r>
              <a:rPr lang="en-US" altLang="zh-CN" sz="1200" dirty="0">
                <a:solidFill>
                  <a:schemeClr val="dk1"/>
                </a:solidFill>
                <a:latin typeface="微软雅黑" panose="020B0503020204020204" charset="-122"/>
                <a:ea typeface="微软雅黑" panose="020B0503020204020204" charset="-122"/>
              </a:rPr>
              <a:t>()			#</a:t>
            </a:r>
            <a:r>
              <a:rPr lang="zh-CN" altLang="en-US" sz="1200" dirty="0">
                <a:solidFill>
                  <a:schemeClr val="dk1"/>
                </a:solidFill>
                <a:latin typeface="微软雅黑" panose="020B0503020204020204" charset="-122"/>
                <a:ea typeface="微软雅黑" panose="020B0503020204020204" charset="-122"/>
              </a:rPr>
              <a:t>逆置</a:t>
            </a:r>
            <a:r>
              <a:rPr lang="en-US" altLang="zh-CN" sz="1200" dirty="0">
                <a:solidFill>
                  <a:schemeClr val="dk1"/>
                </a:solidFill>
                <a:latin typeface="微软雅黑" panose="020B0503020204020204" charset="-122"/>
                <a:ea typeface="微软雅黑" panose="020B0503020204020204" charset="-122"/>
              </a:rPr>
              <a:t>code</a:t>
            </a:r>
          </a:p>
          <a:p>
            <a:pPr>
              <a:lnSpc>
                <a:spcPct val="150000"/>
              </a:lnSpc>
            </a:pPr>
            <a:r>
              <a:rPr lang="en-US" altLang="zh-CN" sz="1200" dirty="0">
                <a:solidFill>
                  <a:schemeClr val="dk1"/>
                </a:solidFill>
                <a:latin typeface="微软雅黑" panose="020B0503020204020204" charset="-122"/>
                <a:ea typeface="微软雅黑" panose="020B0503020204020204" charset="-122"/>
              </a:rPr>
              <a:t>     </a:t>
            </a:r>
            <a:r>
              <a:rPr lang="en-US" altLang="zh-CN" sz="1200" dirty="0" err="1">
                <a:solidFill>
                  <a:schemeClr val="dk1"/>
                </a:solidFill>
                <a:latin typeface="微软雅黑" panose="020B0503020204020204" charset="-122"/>
                <a:ea typeface="微软雅黑" panose="020B0503020204020204" charset="-122"/>
              </a:rPr>
              <a:t>hcd.append</a:t>
            </a:r>
            <a:r>
              <a:rPr lang="en-US" altLang="zh-CN" sz="1200" dirty="0">
                <a:solidFill>
                  <a:schemeClr val="dk1"/>
                </a:solidFill>
                <a:latin typeface="微软雅黑" panose="020B0503020204020204" charset="-122"/>
                <a:ea typeface="微软雅黑" panose="020B0503020204020204" charset="-122"/>
              </a:rPr>
              <a:t>(''.join(code))  	#</a:t>
            </a:r>
            <a:r>
              <a:rPr lang="zh-CN" altLang="en-US" sz="1200" dirty="0">
                <a:solidFill>
                  <a:schemeClr val="dk1"/>
                </a:solidFill>
                <a:latin typeface="微软雅黑" panose="020B0503020204020204" charset="-122"/>
                <a:ea typeface="微软雅黑" panose="020B0503020204020204" charset="-122"/>
              </a:rPr>
              <a:t>将</a:t>
            </a:r>
            <a:r>
              <a:rPr lang="en-US" altLang="zh-CN" sz="1200" dirty="0">
                <a:solidFill>
                  <a:schemeClr val="dk1"/>
                </a:solidFill>
                <a:latin typeface="微软雅黑" panose="020B0503020204020204" charset="-122"/>
                <a:ea typeface="微软雅黑" panose="020B0503020204020204" charset="-122"/>
              </a:rPr>
              <a:t>code</a:t>
            </a:r>
            <a:r>
              <a:rPr lang="zh-CN" altLang="en-US" sz="1200" dirty="0">
                <a:solidFill>
                  <a:schemeClr val="dk1"/>
                </a:solidFill>
                <a:latin typeface="微软雅黑" panose="020B0503020204020204" charset="-122"/>
                <a:ea typeface="微软雅黑" panose="020B0503020204020204" charset="-122"/>
              </a:rPr>
              <a:t>转换为字符串并添加到</a:t>
            </a:r>
            <a:r>
              <a:rPr lang="en-US" altLang="zh-CN" sz="1200" dirty="0" err="1">
                <a:solidFill>
                  <a:schemeClr val="dk1"/>
                </a:solidFill>
                <a:latin typeface="微软雅黑" panose="020B0503020204020204" charset="-122"/>
                <a:ea typeface="微软雅黑" panose="020B0503020204020204" charset="-122"/>
              </a:rPr>
              <a:t>hcd</a:t>
            </a:r>
            <a:r>
              <a:rPr lang="zh-CN" altLang="en-US" sz="1200" dirty="0">
                <a:solidFill>
                  <a:schemeClr val="dk1"/>
                </a:solidFill>
                <a:latin typeface="微软雅黑" panose="020B0503020204020204" charset="-122"/>
                <a:ea typeface="微软雅黑" panose="020B0503020204020204" charset="-122"/>
              </a:rPr>
              <a:t>中</a:t>
            </a:r>
          </a:p>
        </p:txBody>
      </p:sp>
      <p:sp>
        <p:nvSpPr>
          <p:cNvPr id="17" name="流程图: 可选过程 16"/>
          <p:cNvSpPr/>
          <p:nvPr>
            <p:custDataLst>
              <p:tags r:id="rId2"/>
            </p:custDataLst>
          </p:nvPr>
        </p:nvSpPr>
        <p:spPr>
          <a:xfrm>
            <a:off x="3981687" y="2302515"/>
            <a:ext cx="8082987" cy="4225607"/>
          </a:xfrm>
          <a:prstGeom prst="flowChartAlternateProcess">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4" name="组合 3"/>
          <p:cNvGrpSpPr/>
          <p:nvPr/>
        </p:nvGrpSpPr>
        <p:grpSpPr>
          <a:xfrm>
            <a:off x="254643" y="1122744"/>
            <a:ext cx="10428790" cy="763929"/>
            <a:chOff x="254643" y="1122744"/>
            <a:chExt cx="10428790" cy="763929"/>
          </a:xfrm>
        </p:grpSpPr>
        <p:sp>
          <p:nvSpPr>
            <p:cNvPr id="3" name="对话气泡: 矩形 2"/>
            <p:cNvSpPr/>
            <p:nvPr>
              <p:custDataLst>
                <p:tags r:id="rId7"/>
              </p:custDataLst>
            </p:nvPr>
          </p:nvSpPr>
          <p:spPr>
            <a:xfrm>
              <a:off x="254643" y="1122744"/>
              <a:ext cx="10428790" cy="763929"/>
            </a:xfrm>
            <a:prstGeom prst="wedgeRectCallout">
              <a:avLst>
                <a:gd name="adj1" fmla="val -3452"/>
                <a:gd name="adj2" fmla="val 118560"/>
              </a:avLst>
            </a:prstGeom>
            <a:solidFill>
              <a:schemeClr val="l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393542" y="1158783"/>
              <a:ext cx="10185719" cy="706755"/>
            </a:xfrm>
            <a:prstGeom prst="rect">
              <a:avLst/>
            </a:prstGeom>
            <a:noFill/>
          </p:spPr>
          <p:txBody>
            <a:bodyPr wrap="square" rtlCol="0">
              <a:spAutoFit/>
            </a:bodyPr>
            <a:lstStyle/>
            <a:p>
              <a:r>
                <a:rPr lang="zh-CN" altLang="en-US" sz="2000" spc="300" dirty="0">
                  <a:solidFill>
                    <a:srgbClr val="000000"/>
                  </a:solidFill>
                  <a:latin typeface="微软雅黑" panose="020B0503020204020204" charset="-122"/>
                  <a:ea typeface="微软雅黑" panose="020B0503020204020204" charset="-122"/>
                </a:rPr>
                <a:t>只有</a:t>
              </a:r>
              <a:r>
                <a:rPr lang="en-US" altLang="zh-CN" sz="2000" spc="300" dirty="0" err="1">
                  <a:solidFill>
                    <a:srgbClr val="000000"/>
                  </a:solidFill>
                  <a:latin typeface="微软雅黑" panose="020B0503020204020204" charset="-122"/>
                  <a:ea typeface="微软雅黑" panose="020B0503020204020204" charset="-122"/>
                </a:rPr>
                <a:t>ht</a:t>
              </a:r>
              <a:r>
                <a:rPr lang="en-US" altLang="zh-CN" sz="2000" spc="300" dirty="0">
                  <a:solidFill>
                    <a:srgbClr val="000000"/>
                  </a:solidFill>
                  <a:latin typeface="微软雅黑" panose="020B0503020204020204" charset="-122"/>
                  <a:ea typeface="微软雅黑" panose="020B0503020204020204" charset="-122"/>
                </a:rPr>
                <a:t>[0..n0-1]</a:t>
              </a:r>
              <a:r>
                <a:rPr lang="zh-CN" altLang="en-US" sz="2000" spc="300" dirty="0">
                  <a:solidFill>
                    <a:srgbClr val="000000"/>
                  </a:solidFill>
                  <a:latin typeface="微软雅黑" panose="020B0503020204020204" charset="-122"/>
                  <a:ea typeface="微软雅黑" panose="020B0503020204020204" charset="-122"/>
                </a:rPr>
                <a:t>叶子结点才对应哈夫曼编码，用</a:t>
              </a:r>
              <a:r>
                <a:rPr lang="en-US" altLang="zh-CN" sz="2000" spc="300" dirty="0" err="1">
                  <a:solidFill>
                    <a:srgbClr val="000000"/>
                  </a:solidFill>
                  <a:latin typeface="微软雅黑" panose="020B0503020204020204" charset="-122"/>
                  <a:ea typeface="微软雅黑" panose="020B0503020204020204" charset="-122"/>
                </a:rPr>
                <a:t>hcd</a:t>
              </a:r>
              <a:r>
                <a:rPr lang="en-US" altLang="zh-CN" sz="2000" spc="300" dirty="0">
                  <a:solidFill>
                    <a:srgbClr val="000000"/>
                  </a:solidFill>
                  <a:latin typeface="微软雅黑" panose="020B0503020204020204" charset="-122"/>
                  <a:ea typeface="微软雅黑" panose="020B0503020204020204" charset="-122"/>
                </a:rPr>
                <a:t>[</a:t>
              </a:r>
              <a:r>
                <a:rPr lang="en-US" altLang="zh-CN" sz="2000" spc="300" dirty="0" err="1">
                  <a:solidFill>
                    <a:srgbClr val="000000"/>
                  </a:solidFill>
                  <a:latin typeface="微软雅黑" panose="020B0503020204020204" charset="-122"/>
                  <a:ea typeface="微软雅黑" panose="020B0503020204020204" charset="-122"/>
                </a:rPr>
                <a:t>i</a:t>
              </a:r>
              <a:r>
                <a:rPr lang="en-US" altLang="zh-CN" sz="2000" spc="300" dirty="0">
                  <a:solidFill>
                    <a:srgbClr val="000000"/>
                  </a:solidFill>
                  <a:latin typeface="微软雅黑" panose="020B0503020204020204" charset="-122"/>
                  <a:ea typeface="微软雅黑" panose="020B0503020204020204" charset="-122"/>
                </a:rPr>
                <a:t>]</a:t>
              </a:r>
              <a:r>
                <a:rPr lang="zh-CN" altLang="en-US" sz="2000" spc="300" dirty="0">
                  <a:solidFill>
                    <a:srgbClr val="000000"/>
                  </a:solidFill>
                  <a:latin typeface="微软雅黑" panose="020B0503020204020204" charset="-122"/>
                  <a:ea typeface="微软雅黑" panose="020B0503020204020204" charset="-122"/>
                </a:rPr>
                <a:t>（</a:t>
              </a:r>
              <a:r>
                <a:rPr lang="en-US" altLang="zh-CN" sz="2000" spc="300" dirty="0">
                  <a:solidFill>
                    <a:srgbClr val="000000"/>
                  </a:solidFill>
                  <a:latin typeface="微软雅黑" panose="020B0503020204020204" charset="-122"/>
                  <a:ea typeface="微软雅黑" panose="020B0503020204020204" charset="-122"/>
                </a:rPr>
                <a:t>0≤i≤n0-1</a:t>
              </a:r>
              <a:r>
                <a:rPr lang="zh-CN" altLang="en-US" sz="2000" spc="300" dirty="0">
                  <a:solidFill>
                    <a:srgbClr val="000000"/>
                  </a:solidFill>
                  <a:latin typeface="微软雅黑" panose="020B0503020204020204" charset="-122"/>
                  <a:ea typeface="微软雅黑" panose="020B0503020204020204" charset="-122"/>
                </a:rPr>
                <a:t>）表示</a:t>
              </a:r>
              <a:r>
                <a:rPr lang="en-US" altLang="zh-CN" sz="2000" spc="300" dirty="0" err="1">
                  <a:solidFill>
                    <a:srgbClr val="000000"/>
                  </a:solidFill>
                  <a:latin typeface="微软雅黑" panose="020B0503020204020204" charset="-122"/>
                  <a:ea typeface="微软雅黑" panose="020B0503020204020204" charset="-122"/>
                </a:rPr>
                <a:t>ht</a:t>
              </a:r>
              <a:r>
                <a:rPr lang="en-US" altLang="zh-CN" sz="2000" spc="300" dirty="0">
                  <a:solidFill>
                    <a:srgbClr val="000000"/>
                  </a:solidFill>
                  <a:latin typeface="微软雅黑" panose="020B0503020204020204" charset="-122"/>
                  <a:ea typeface="微软雅黑" panose="020B0503020204020204" charset="-122"/>
                </a:rPr>
                <a:t>[</a:t>
              </a:r>
              <a:r>
                <a:rPr lang="en-US" altLang="zh-CN" sz="2000" spc="300" dirty="0" err="1">
                  <a:solidFill>
                    <a:srgbClr val="000000"/>
                  </a:solidFill>
                  <a:latin typeface="微软雅黑" panose="020B0503020204020204" charset="-122"/>
                  <a:ea typeface="微软雅黑" panose="020B0503020204020204" charset="-122"/>
                </a:rPr>
                <a:t>i</a:t>
              </a:r>
              <a:r>
                <a:rPr lang="en-US" altLang="zh-CN" sz="2000" spc="300" dirty="0">
                  <a:solidFill>
                    <a:srgbClr val="000000"/>
                  </a:solidFill>
                  <a:latin typeface="微软雅黑" panose="020B0503020204020204" charset="-122"/>
                  <a:ea typeface="微软雅黑" panose="020B0503020204020204" charset="-122"/>
                </a:rPr>
                <a:t>]</a:t>
              </a:r>
              <a:r>
                <a:rPr lang="zh-CN" altLang="en-US" sz="2000" spc="300" dirty="0">
                  <a:solidFill>
                    <a:srgbClr val="000000"/>
                  </a:solidFill>
                  <a:latin typeface="微软雅黑" panose="020B0503020204020204" charset="-122"/>
                  <a:ea typeface="微软雅黑" panose="020B0503020204020204" charset="-122"/>
                </a:rPr>
                <a:t>叶子结点的哈夫曼编码。</a:t>
              </a:r>
            </a:p>
          </p:txBody>
        </p:sp>
      </p:grpSp>
      <p:sp>
        <p:nvSpPr>
          <p:cNvPr id="14" name="文本框 13"/>
          <p:cNvSpPr txBox="1"/>
          <p:nvPr/>
        </p:nvSpPr>
        <p:spPr>
          <a:xfrm>
            <a:off x="1053074" y="178558"/>
            <a:ext cx="2097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6.7.3 </a:t>
            </a:r>
            <a:r>
              <a:rPr lang="zh-CN" altLang="en-US" sz="2000" dirty="0">
                <a:solidFill>
                  <a:schemeClr val="accent1"/>
                </a:solidFill>
                <a:latin typeface="微软雅黑" panose="020B0503020204020204" charset="-122"/>
                <a:ea typeface="微软雅黑" panose="020B0503020204020204" charset="-122"/>
              </a:rPr>
              <a:t>哈夫曼编码</a:t>
            </a:r>
          </a:p>
        </p:txBody>
      </p:sp>
      <p:sp>
        <p:nvSpPr>
          <p:cNvPr id="24" name="椭圆 23"/>
          <p:cNvSpPr/>
          <p:nvPr>
            <p:custDataLst>
              <p:tags r:id="rId3"/>
            </p:custDataLst>
          </p:nvPr>
        </p:nvSpPr>
        <p:spPr>
          <a:xfrm rot="2008518">
            <a:off x="10185722" y="3738624"/>
            <a:ext cx="2064152" cy="2465406"/>
          </a:xfrm>
          <a:prstGeom prst="ellipse">
            <a:avLst/>
          </a:prstGeom>
          <a:solidFill>
            <a:schemeClr val="lt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5" name="TextBox 7"/>
          <p:cNvSpPr txBox="1"/>
          <p:nvPr/>
        </p:nvSpPr>
        <p:spPr>
          <a:xfrm>
            <a:off x="10396461" y="5571903"/>
            <a:ext cx="1621383" cy="275590"/>
          </a:xfrm>
          <a:prstGeom prst="rect">
            <a:avLst/>
          </a:prstGeom>
          <a:noFill/>
        </p:spPr>
        <p:txBody>
          <a:bodyPr wrap="square" rtlCol="0">
            <a:spAutoFit/>
          </a:bodyPr>
          <a:lstStyle/>
          <a:p>
            <a:pPr algn="l">
              <a:lnSpc>
                <a:spcPct val="100000"/>
              </a:lnSpc>
              <a:spcBef>
                <a:spcPts val="0"/>
              </a:spcBef>
            </a:pPr>
            <a:r>
              <a:rPr lang="zh-CN" altLang="en-US" sz="1200" dirty="0">
                <a:solidFill>
                  <a:srgbClr val="000000"/>
                </a:solidFill>
                <a:latin typeface="微软雅黑" panose="020B0503020204020204" charset="-122"/>
                <a:ea typeface="微软雅黑" panose="020B0503020204020204" charset="-122"/>
              </a:rPr>
              <a:t>叶子结点</a:t>
            </a:r>
            <a:r>
              <a:rPr lang="en-US" altLang="zh-CN" sz="1200" dirty="0" err="1">
                <a:solidFill>
                  <a:srgbClr val="000000"/>
                </a:solidFill>
                <a:latin typeface="微软雅黑" panose="020B0503020204020204" charset="-122"/>
                <a:ea typeface="微软雅黑" panose="020B0503020204020204" charset="-122"/>
              </a:rPr>
              <a:t>ht</a:t>
            </a:r>
            <a:r>
              <a:rPr lang="en-US" altLang="zh-CN" sz="1200" dirty="0">
                <a:solidFill>
                  <a:srgbClr val="000000"/>
                </a:solidFill>
                <a:latin typeface="微软雅黑" panose="020B0503020204020204" charset="-122"/>
                <a:ea typeface="微软雅黑" panose="020B0503020204020204" charset="-122"/>
              </a:rPr>
              <a:t>[0..n0-1]</a:t>
            </a:r>
          </a:p>
        </p:txBody>
      </p:sp>
      <p:grpSp>
        <p:nvGrpSpPr>
          <p:cNvPr id="23" name="组合 22"/>
          <p:cNvGrpSpPr/>
          <p:nvPr/>
        </p:nvGrpSpPr>
        <p:grpSpPr>
          <a:xfrm>
            <a:off x="10705056" y="4639458"/>
            <a:ext cx="789068" cy="803546"/>
            <a:chOff x="12206947" y="4398289"/>
            <a:chExt cx="1071570" cy="1428760"/>
          </a:xfrm>
        </p:grpSpPr>
        <p:sp>
          <p:nvSpPr>
            <p:cNvPr id="19" name="椭圆 18"/>
            <p:cNvSpPr/>
            <p:nvPr>
              <p:custDataLst>
                <p:tags r:id="rId4"/>
              </p:custDataLst>
            </p:nvPr>
          </p:nvSpPr>
          <p:spPr>
            <a:xfrm>
              <a:off x="12206947" y="5398421"/>
              <a:ext cx="357190" cy="42862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椭圆 19"/>
            <p:cNvSpPr/>
            <p:nvPr>
              <p:custDataLst>
                <p:tags r:id="rId5"/>
              </p:custDataLst>
            </p:nvPr>
          </p:nvSpPr>
          <p:spPr>
            <a:xfrm>
              <a:off x="12921327" y="4398289"/>
              <a:ext cx="357190" cy="4286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21" name="直接箭头连接符 20"/>
            <p:cNvCxnSpPr>
              <a:stCxn id="19" idx="7"/>
              <a:endCxn id="20" idx="3"/>
            </p:cNvCxnSpPr>
            <p:nvPr>
              <p:custDataLst>
                <p:tags r:id="rId6"/>
              </p:custDataLst>
            </p:nvPr>
          </p:nvCxnSpPr>
          <p:spPr>
            <a:xfrm rot="5400000" flipH="1" flipV="1">
              <a:off x="12394209" y="4881765"/>
              <a:ext cx="697046" cy="46180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22" name="TextBox 11"/>
          <p:cNvSpPr txBox="1"/>
          <p:nvPr/>
        </p:nvSpPr>
        <p:spPr>
          <a:xfrm>
            <a:off x="10600281" y="4132412"/>
            <a:ext cx="1261640" cy="460375"/>
          </a:xfrm>
          <a:prstGeom prst="rect">
            <a:avLst/>
          </a:prstGeom>
          <a:noFill/>
        </p:spPr>
        <p:txBody>
          <a:bodyPr wrap="square" rtlCol="0">
            <a:spAutoFit/>
          </a:bodyPr>
          <a:lstStyle/>
          <a:p>
            <a:pPr algn="l">
              <a:lnSpc>
                <a:spcPct val="100000"/>
              </a:lnSpc>
              <a:spcBef>
                <a:spcPts val="0"/>
              </a:spcBef>
            </a:pPr>
            <a:r>
              <a:rPr lang="zh-CN" altLang="en-US" sz="1200" dirty="0">
                <a:solidFill>
                  <a:srgbClr val="000000"/>
                </a:solidFill>
                <a:latin typeface="微软雅黑" panose="020B0503020204020204" charset="-122"/>
                <a:ea typeface="微软雅黑" panose="020B0503020204020204" charset="-122"/>
              </a:rPr>
              <a:t>向根结点的方向求编码，再逆置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Horizontal)">
                                      <p:cBhvr>
                                        <p:cTn id="11" dur="500"/>
                                        <p:tgtEl>
                                          <p:spTgt spid="1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500"/>
                            </p:stCondLst>
                            <p:childTnLst>
                              <p:par>
                                <p:cTn id="26" presetID="16" presetClass="entr" presetSubtype="37"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14" grpId="0"/>
      <p:bldP spid="24" grpId="0" bldLvl="0" animBg="1"/>
      <p:bldP spid="15"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a:off x="127325" y="3630552"/>
            <a:ext cx="2866414" cy="3073542"/>
          </a:xfrm>
          <a:prstGeom prst="rect">
            <a:avLst/>
          </a:prstGeom>
        </p:spPr>
      </p:pic>
      <p:sp>
        <p:nvSpPr>
          <p:cNvPr id="14" name="文本框 13"/>
          <p:cNvSpPr txBox="1"/>
          <p:nvPr/>
        </p:nvSpPr>
        <p:spPr>
          <a:xfrm>
            <a:off x="1053074" y="178558"/>
            <a:ext cx="2097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6.7.3 </a:t>
            </a:r>
            <a:r>
              <a:rPr lang="zh-CN" altLang="en-US" sz="2000" dirty="0">
                <a:solidFill>
                  <a:schemeClr val="accent1"/>
                </a:solidFill>
                <a:latin typeface="微软雅黑" panose="020B0503020204020204" charset="-122"/>
                <a:ea typeface="微软雅黑" panose="020B0503020204020204" charset="-122"/>
              </a:rPr>
              <a:t>哈夫曼编码</a:t>
            </a:r>
          </a:p>
        </p:txBody>
      </p:sp>
      <p:sp>
        <p:nvSpPr>
          <p:cNvPr id="5" name="TextBox 2"/>
          <p:cNvSpPr txBox="1"/>
          <p:nvPr/>
        </p:nvSpPr>
        <p:spPr>
          <a:xfrm>
            <a:off x="4383157" y="959050"/>
            <a:ext cx="5000660"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输出所有叶子结点的哈夫曼编码的算法</a:t>
            </a:r>
          </a:p>
        </p:txBody>
      </p:sp>
      <p:sp>
        <p:nvSpPr>
          <p:cNvPr id="6" name="TextBox 4"/>
          <p:cNvSpPr txBox="1"/>
          <p:nvPr>
            <p:custDataLst>
              <p:tags r:id="rId1"/>
            </p:custDataLst>
          </p:nvPr>
        </p:nvSpPr>
        <p:spPr>
          <a:xfrm>
            <a:off x="4526033" y="1530554"/>
            <a:ext cx="6858048" cy="151765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DispHCode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输出哈夫曼编码</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global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hcd</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in range(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len</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hcd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ht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].data+":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hcd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7" name="TextBox 6"/>
          <p:cNvSpPr txBox="1"/>
          <p:nvPr/>
        </p:nvSpPr>
        <p:spPr>
          <a:xfrm>
            <a:off x="4526033" y="3459380"/>
            <a:ext cx="4429156" cy="398780"/>
          </a:xfrm>
          <a:prstGeom prst="rect">
            <a:avLst/>
          </a:prstGeom>
          <a:noFill/>
        </p:spPr>
        <p:txBody>
          <a:bodyPr wrap="square" rtlCol="0">
            <a:spAutoFit/>
          </a:bodyPr>
          <a:lstStyle/>
          <a:p>
            <a:r>
              <a:rPr lang="zh-CN" altLang="zh-CN" sz="2000" dirty="0">
                <a:solidFill>
                  <a:srgbClr val="000000"/>
                </a:solidFill>
                <a:latin typeface="微软雅黑" panose="020B0503020204020204" charset="-122"/>
                <a:ea typeface="微软雅黑" panose="020B0503020204020204" charset="-122"/>
              </a:rPr>
              <a:t>输出</a:t>
            </a:r>
            <a:r>
              <a:rPr lang="en-US" altLang="zh-CN" sz="2000" dirty="0" err="1">
                <a:solidFill>
                  <a:srgbClr val="000000"/>
                </a:solidFill>
                <a:latin typeface="微软雅黑" panose="020B0503020204020204" charset="-122"/>
                <a:ea typeface="微软雅黑" panose="020B0503020204020204" charset="-122"/>
              </a:rPr>
              <a:t>ht</a:t>
            </a:r>
            <a:r>
              <a:rPr lang="zh-CN" altLang="zh-CN" sz="2000" dirty="0">
                <a:solidFill>
                  <a:srgbClr val="000000"/>
                </a:solidFill>
                <a:latin typeface="微软雅黑" panose="020B0503020204020204" charset="-122"/>
                <a:ea typeface="微软雅黑" panose="020B0503020204020204" charset="-122"/>
              </a:rPr>
              <a:t>的算法</a:t>
            </a:r>
          </a:p>
        </p:txBody>
      </p:sp>
      <p:sp>
        <p:nvSpPr>
          <p:cNvPr id="8" name="TextBox 7"/>
          <p:cNvSpPr txBox="1"/>
          <p:nvPr>
            <p:custDataLst>
              <p:tags r:id="rId2"/>
            </p:custDataLst>
          </p:nvPr>
        </p:nvSpPr>
        <p:spPr>
          <a:xfrm>
            <a:off x="4597471" y="4030884"/>
            <a:ext cx="6858048" cy="244094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DispHT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输出哈夫曼树</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global n0,ht</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",end=' ')</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in range(2*n0-1):</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print("%3d"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),end=' ')</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146" y="1597114"/>
            <a:ext cx="3365402" cy="4646688"/>
          </a:xfrm>
          <a:prstGeom prst="rect">
            <a:avLst/>
          </a:prstGeom>
        </p:spPr>
      </p:pic>
      <p:sp>
        <p:nvSpPr>
          <p:cNvPr id="3" name="矩形 2"/>
          <p:cNvSpPr/>
          <p:nvPr>
            <p:custDataLst>
              <p:tags r:id="rId1"/>
            </p:custDataLst>
          </p:nvPr>
        </p:nvSpPr>
        <p:spPr>
          <a:xfrm>
            <a:off x="3889094" y="868101"/>
            <a:ext cx="7630760" cy="3923818"/>
          </a:xfrm>
          <a:prstGeom prst="rect">
            <a:avLst/>
          </a:prstGeom>
          <a:noFill/>
          <a:ln w="571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9" name="组合 18"/>
          <p:cNvGrpSpPr/>
          <p:nvPr/>
        </p:nvGrpSpPr>
        <p:grpSpPr>
          <a:xfrm>
            <a:off x="3915287" y="1030147"/>
            <a:ext cx="8133959" cy="5660020"/>
            <a:chOff x="3915287" y="1030147"/>
            <a:chExt cx="8133959" cy="5660020"/>
          </a:xfrm>
        </p:grpSpPr>
        <p:sp>
          <p:nvSpPr>
            <p:cNvPr id="2" name="文本框 1"/>
            <p:cNvSpPr txBox="1"/>
            <p:nvPr/>
          </p:nvSpPr>
          <p:spPr>
            <a:xfrm>
              <a:off x="3915287" y="1030147"/>
              <a:ext cx="7604567" cy="3907790"/>
            </a:xfrm>
            <a:prstGeom prst="rect">
              <a:avLst/>
            </a:prstGeom>
            <a:noFill/>
          </p:spPr>
          <p:txBody>
            <a:bodyPr wrap="square" rtlCol="0">
              <a:spAutoFit/>
            </a:bodyPr>
            <a:lstStyle/>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if __name__ == '__main__':</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n0=4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编码的字符个数</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D=['</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a','b','c','d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字符列表</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W=[1,3,5,7]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权值列表</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print("(1)</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建立哈夫曼树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CreateHT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print("(2)</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输出哈夫曼树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DispHT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print("(3)</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建立哈夫曼编码</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CreateHCode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print("(4)</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输出哈夫曼编码</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DispHCode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3" name="矩形 12"/>
            <p:cNvSpPr/>
            <p:nvPr>
              <p:custDataLst>
                <p:tags r:id="rId4"/>
              </p:custDataLst>
            </p:nvPr>
          </p:nvSpPr>
          <p:spPr>
            <a:xfrm>
              <a:off x="8009681" y="2781405"/>
              <a:ext cx="4039565" cy="3908762"/>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8" name="组合 17"/>
          <p:cNvGrpSpPr/>
          <p:nvPr/>
        </p:nvGrpSpPr>
        <p:grpSpPr>
          <a:xfrm>
            <a:off x="8048263" y="2830010"/>
            <a:ext cx="3962400" cy="3514725"/>
            <a:chOff x="8086846" y="2984528"/>
            <a:chExt cx="3962400" cy="3514725"/>
          </a:xfrm>
        </p:grpSpPr>
        <p:pic>
          <p:nvPicPr>
            <p:cNvPr id="15" name="Picture 2"/>
            <p:cNvPicPr>
              <a:picLocks noChangeAspect="1" noChangeArrowheads="1"/>
            </p:cNvPicPr>
            <p:nvPr/>
          </p:nvPicPr>
          <p:blipFill>
            <a:blip r:embed="rId7" cstate="print"/>
            <a:srcRect/>
            <a:stretch>
              <a:fillRect/>
            </a:stretch>
          </p:blipFill>
          <p:spPr bwMode="auto">
            <a:xfrm>
              <a:off x="8086846" y="2984528"/>
              <a:ext cx="3962400" cy="3514725"/>
            </a:xfrm>
            <a:prstGeom prst="rect">
              <a:avLst/>
            </a:prstGeom>
            <a:noFill/>
            <a:ln w="9525">
              <a:noFill/>
              <a:miter lim="800000"/>
              <a:headEnd/>
              <a:tailEnd/>
            </a:ln>
          </p:spPr>
        </p:pic>
        <p:sp>
          <p:nvSpPr>
            <p:cNvPr id="17" name="矩形: 圆角 16"/>
            <p:cNvSpPr/>
            <p:nvPr>
              <p:custDataLst>
                <p:tags r:id="rId3"/>
              </p:custDataLst>
            </p:nvPr>
          </p:nvSpPr>
          <p:spPr>
            <a:xfrm>
              <a:off x="8086846" y="2984528"/>
              <a:ext cx="3962400" cy="3514725"/>
            </a:xfrm>
            <a:prstGeom prst="roundRect">
              <a:avLst>
                <a:gd name="adj" fmla="val 316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2" name="组合 21"/>
          <p:cNvGrpSpPr/>
          <p:nvPr/>
        </p:nvGrpSpPr>
        <p:grpSpPr>
          <a:xfrm>
            <a:off x="6569641" y="5827853"/>
            <a:ext cx="1154125" cy="807206"/>
            <a:chOff x="6569641" y="5827853"/>
            <a:chExt cx="1154125" cy="807206"/>
          </a:xfrm>
        </p:grpSpPr>
        <p:sp>
          <p:nvSpPr>
            <p:cNvPr id="20" name="对话气泡: 椭圆形 19"/>
            <p:cNvSpPr/>
            <p:nvPr>
              <p:custDataLst>
                <p:tags r:id="rId2"/>
              </p:custDataLst>
            </p:nvPr>
          </p:nvSpPr>
          <p:spPr>
            <a:xfrm rot="10800000">
              <a:off x="6569641" y="5827853"/>
              <a:ext cx="1134833" cy="699529"/>
            </a:xfrm>
            <a:prstGeom prst="wedgeEllipseCallout">
              <a:avLst>
                <a:gd name="adj1" fmla="val -89188"/>
                <a:gd name="adj2" fmla="val 136182"/>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262E"/>
                </a:solidFill>
              </a:endParaRPr>
            </a:p>
          </p:txBody>
        </p:sp>
        <p:sp>
          <p:nvSpPr>
            <p:cNvPr id="21" name="文本框 20"/>
            <p:cNvSpPr txBox="1"/>
            <p:nvPr/>
          </p:nvSpPr>
          <p:spPr>
            <a:xfrm>
              <a:off x="6575836" y="5989899"/>
              <a:ext cx="1147930" cy="645160"/>
            </a:xfrm>
            <a:prstGeom prst="rect">
              <a:avLst/>
            </a:prstGeom>
            <a:noFill/>
          </p:spPr>
          <p:txBody>
            <a:bodyPr wrap="square" rtlCol="0">
              <a:spAutoFit/>
            </a:bodyPr>
            <a:lstStyle/>
            <a:p>
              <a:r>
                <a:rPr lang="zh-CN" altLang="en-US" sz="1800" b="0" dirty="0">
                  <a:ln w="18415" cmpd="sng">
                    <a:solidFill>
                      <a:srgbClr val="FFFFFF"/>
                    </a:solidFill>
                    <a:prstDash val="solid"/>
                  </a:ln>
                  <a:solidFill>
                    <a:srgbClr val="C0262E"/>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程序验证</a:t>
              </a:r>
            </a:p>
            <a:p>
              <a:endParaRPr lang="zh-CN" altLang="en-US" sz="1800" b="0" dirty="0">
                <a:ln w="18415" cmpd="sng">
                  <a:solidFill>
                    <a:srgbClr val="FFFFFF"/>
                  </a:solidFill>
                  <a:prstDash val="solid"/>
                </a:ln>
                <a:solidFill>
                  <a:srgbClr val="C0262E"/>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endParaRPr>
            </a:p>
          </p:txBody>
        </p:sp>
      </p:grpSp>
      <p:sp>
        <p:nvSpPr>
          <p:cNvPr id="23" name="文本框 22"/>
          <p:cNvSpPr txBox="1"/>
          <p:nvPr/>
        </p:nvSpPr>
        <p:spPr>
          <a:xfrm>
            <a:off x="1053074" y="178558"/>
            <a:ext cx="2097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6.7.3 </a:t>
            </a:r>
            <a:r>
              <a:rPr lang="zh-CN" altLang="en-US" sz="2000" dirty="0">
                <a:solidFill>
                  <a:schemeClr val="accent1"/>
                </a:solidFill>
                <a:latin typeface="微软雅黑" panose="020B0503020204020204" charset="-122"/>
                <a:ea typeface="微软雅黑" panose="020B0503020204020204" charset="-122"/>
              </a:rPr>
              <a:t>哈夫曼编码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Horizontal)">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9421792" y="3999580"/>
            <a:ext cx="2665788" cy="2858420"/>
          </a:xfrm>
          <a:prstGeom prst="rect">
            <a:avLst/>
          </a:prstGeom>
        </p:spPr>
      </p:pic>
      <p:grpSp>
        <p:nvGrpSpPr>
          <p:cNvPr id="19" name="组合 18"/>
          <p:cNvGrpSpPr/>
          <p:nvPr/>
        </p:nvGrpSpPr>
        <p:grpSpPr>
          <a:xfrm>
            <a:off x="689873" y="1233313"/>
            <a:ext cx="7929586" cy="4881261"/>
            <a:chOff x="428628" y="714356"/>
            <a:chExt cx="7929586" cy="4881261"/>
          </a:xfrm>
        </p:grpSpPr>
        <p:pic>
          <p:nvPicPr>
            <p:cNvPr id="2" name="Picture 1"/>
            <p:cNvPicPr>
              <a:picLocks noChangeAspect="1" noChangeArrowheads="1"/>
            </p:cNvPicPr>
            <p:nvPr/>
          </p:nvPicPr>
          <p:blipFill>
            <a:blip r:embed="rId7" cstate="print"/>
            <a:srcRect/>
            <a:stretch>
              <a:fillRect/>
            </a:stretch>
          </p:blipFill>
          <p:spPr bwMode="auto">
            <a:xfrm>
              <a:off x="500034" y="714356"/>
              <a:ext cx="1285884" cy="1206863"/>
            </a:xfrm>
            <a:prstGeom prst="rect">
              <a:avLst/>
            </a:prstGeom>
            <a:noFill/>
            <a:ln w="9525">
              <a:noFill/>
              <a:miter lim="800000"/>
              <a:headEnd/>
              <a:tailEnd/>
            </a:ln>
          </p:spPr>
        </p:pic>
        <p:sp>
          <p:nvSpPr>
            <p:cNvPr id="3" name="TextBox 4"/>
            <p:cNvSpPr txBox="1"/>
            <p:nvPr/>
          </p:nvSpPr>
          <p:spPr>
            <a:xfrm>
              <a:off x="714348" y="993921"/>
              <a:ext cx="857256" cy="398780"/>
            </a:xfrm>
            <a:prstGeom prst="rect">
              <a:avLst/>
            </a:prstGeom>
            <a:noFill/>
          </p:spPr>
          <p:txBody>
            <a:bodyPr wrap="square" lIns="0" rIns="0" rtlCol="0">
              <a:spAutoFit/>
            </a:bodyPr>
            <a:lstStyle/>
            <a:p>
              <a:pPr>
                <a:lnSpc>
                  <a:spcPct val="100000"/>
                </a:lnSpc>
                <a:spcBef>
                  <a:spcPts val="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提个醒</a:t>
              </a:r>
            </a:p>
          </p:txBody>
        </p:sp>
        <p:sp>
          <p:nvSpPr>
            <p:cNvPr id="7" name="TextBox 5"/>
            <p:cNvSpPr txBox="1"/>
            <p:nvPr/>
          </p:nvSpPr>
          <p:spPr>
            <a:xfrm>
              <a:off x="1928794" y="811980"/>
              <a:ext cx="6072230" cy="808990"/>
            </a:xfrm>
            <a:prstGeom prst="rect">
              <a:avLst/>
            </a:prstGeom>
            <a:noFill/>
          </p:spPr>
          <p:txBody>
            <a:bodyPr wrap="square" rtlCol="0">
              <a:spAutoFit/>
            </a:bodyPr>
            <a:lstStyle/>
            <a:p>
              <a:pPr algn="l">
                <a:lnSpc>
                  <a:spcPts val="2800"/>
                </a:lnSpc>
                <a:spcBef>
                  <a:spcPts val="0"/>
                </a:spcBef>
              </a:pPr>
              <a:r>
                <a:rPr lang="zh-CN" altLang="zh-CN" sz="2000" b="1" dirty="0">
                  <a:solidFill>
                    <a:srgbClr val="000000"/>
                  </a:solidFill>
                  <a:latin typeface="微软雅黑" panose="020B0503020204020204" charset="-122"/>
                  <a:ea typeface="微软雅黑" panose="020B0503020204020204" charset="-122"/>
                </a:rPr>
                <a:t>在一组字符的哈夫曼编码中，任一字符的哈夫曼编码不可能是另一字符哈夫曼编码的前缀。</a:t>
              </a:r>
              <a:endPar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endParaRPr>
            </a:p>
          </p:txBody>
        </p:sp>
        <p:grpSp>
          <p:nvGrpSpPr>
            <p:cNvPr id="10" name="组合 9"/>
            <p:cNvGrpSpPr/>
            <p:nvPr/>
          </p:nvGrpSpPr>
          <p:grpSpPr>
            <a:xfrm>
              <a:off x="428628" y="3000372"/>
              <a:ext cx="7929586" cy="2595245"/>
              <a:chOff x="428628" y="3286124"/>
              <a:chExt cx="7929586" cy="2595245"/>
            </a:xfrm>
          </p:grpSpPr>
          <p:grpSp>
            <p:nvGrpSpPr>
              <p:cNvPr id="13" name="组合 12"/>
              <p:cNvGrpSpPr/>
              <p:nvPr/>
            </p:nvGrpSpPr>
            <p:grpSpPr>
              <a:xfrm>
                <a:off x="428628" y="3786191"/>
                <a:ext cx="1000100" cy="1071569"/>
                <a:chOff x="214282" y="142852"/>
                <a:chExt cx="1000100" cy="1071569"/>
              </a:xfrm>
            </p:grpSpPr>
            <p:sp>
              <p:nvSpPr>
                <p:cNvPr id="14" name="Oval 20"/>
                <p:cNvSpPr>
                  <a:spLocks noChangeArrowheads="1"/>
                </p:cNvSpPr>
                <p:nvPr>
                  <p:custDataLst>
                    <p:tags r:id="rId2"/>
                  </p:custDataLst>
                </p:nvPr>
              </p:nvSpPr>
              <p:spPr bwMode="gray">
                <a:xfrm>
                  <a:off x="214282" y="142852"/>
                  <a:ext cx="1000100" cy="1071569"/>
                </a:xfrm>
                <a:prstGeom prst="ellipse">
                  <a:avLst/>
                </a:prstGeom>
                <a:solidFill>
                  <a:srgbClr val="F8F8F8"/>
                </a:solidFill>
                <a:ln w="38100">
                  <a:solidFill>
                    <a:srgbClr val="FF0000"/>
                  </a:solidFill>
                  <a:round/>
                </a:ln>
              </p:spPr>
              <p:txBody>
                <a:bodyPr wrap="none" anchor="ctr"/>
                <a:lstStyle/>
                <a:p>
                  <a:endParaRPr lang="zh-CN" altLang="zh-CN" sz="2000">
                    <a:solidFill>
                      <a:schemeClr val="dk1"/>
                    </a:solidFill>
                    <a:latin typeface="Calibri" panose="020F0502020204030204" pitchFamily="34" charset="0"/>
                    <a:cs typeface="Arial" panose="020B0604020202020204" pitchFamily="34" charset="0"/>
                  </a:endParaRPr>
                </a:p>
              </p:txBody>
            </p:sp>
            <p:sp>
              <p:nvSpPr>
                <p:cNvPr id="15" name="Oval 21"/>
                <p:cNvSpPr>
                  <a:spLocks noChangeArrowheads="1"/>
                </p:cNvSpPr>
                <p:nvPr>
                  <p:custDataLst>
                    <p:tags r:id="rId3"/>
                  </p:custDataLst>
                </p:nvPr>
              </p:nvSpPr>
              <p:spPr bwMode="gray">
                <a:xfrm>
                  <a:off x="255399" y="186960"/>
                  <a:ext cx="916658" cy="983353"/>
                </a:xfrm>
                <a:prstGeom prst="ellipse">
                  <a:avLst/>
                </a:prstGeom>
                <a:solidFill>
                  <a:schemeClr val="lt1">
                    <a:lumMod val="85000"/>
                  </a:schemeClr>
                </a:solidFill>
                <a:ln w="38100">
                  <a:solidFill>
                    <a:srgbClr val="FF0000">
                      <a:alpha val="70195"/>
                    </a:srgbClr>
                  </a:solidFill>
                  <a:round/>
                </a:ln>
              </p:spPr>
              <p:txBody>
                <a:bodyPr wrap="none" anchor="ctr"/>
                <a:lstStyle/>
                <a:p>
                  <a:endParaRPr lang="zh-CN" altLang="zh-CN" sz="2000">
                    <a:solidFill>
                      <a:schemeClr val="dk1"/>
                    </a:solidFill>
                    <a:latin typeface="Calibri" panose="020F0502020204030204" pitchFamily="34" charset="0"/>
                    <a:cs typeface="Arial" panose="020B0604020202020204" pitchFamily="34" charset="0"/>
                  </a:endParaRPr>
                </a:p>
              </p:txBody>
            </p:sp>
            <p:sp>
              <p:nvSpPr>
                <p:cNvPr id="16" name="Oval 22"/>
                <p:cNvSpPr>
                  <a:spLocks noChangeArrowheads="1"/>
                </p:cNvSpPr>
                <p:nvPr>
                  <p:custDataLst>
                    <p:tags r:id="rId4"/>
                  </p:custDataLst>
                </p:nvPr>
              </p:nvSpPr>
              <p:spPr bwMode="gray">
                <a:xfrm>
                  <a:off x="296515" y="233663"/>
                  <a:ext cx="834424" cy="895136"/>
                </a:xfrm>
                <a:prstGeom prst="ellipse">
                  <a:avLst/>
                </a:prstGeom>
                <a:noFill/>
                <a:ln w="38100">
                  <a:solidFill>
                    <a:srgbClr val="FF0000">
                      <a:alpha val="30196"/>
                    </a:srgbClr>
                  </a:solidFill>
                  <a:round/>
                </a:ln>
              </p:spPr>
              <p:txBody>
                <a:bodyPr wrap="none" anchor="ctr"/>
                <a:lstStyle/>
                <a:p>
                  <a:endParaRPr lang="zh-CN" altLang="zh-CN" sz="2000">
                    <a:solidFill>
                      <a:schemeClr val="dk1"/>
                    </a:solidFill>
                    <a:latin typeface="Calibri" panose="020F0502020204030204" pitchFamily="34" charset="0"/>
                    <a:cs typeface="Arial" panose="020B0604020202020204" pitchFamily="34" charset="0"/>
                  </a:endParaRPr>
                </a:p>
              </p:txBody>
            </p:sp>
            <p:sp>
              <p:nvSpPr>
                <p:cNvPr id="17" name="Text Box 23"/>
                <p:cNvSpPr txBox="1">
                  <a:spLocks noChangeArrowheads="1"/>
                </p:cNvSpPr>
                <p:nvPr/>
              </p:nvSpPr>
              <p:spPr bwMode="gray">
                <a:xfrm>
                  <a:off x="364012" y="538608"/>
                  <a:ext cx="728120" cy="398780"/>
                </a:xfrm>
                <a:prstGeom prst="rect">
                  <a:avLst/>
                </a:prstGeom>
                <a:noFill/>
                <a:ln w="9525" algn="ctr">
                  <a:noFill/>
                  <a:miter lim="800000"/>
                </a:ln>
              </p:spPr>
              <p:txBody>
                <a:bodyPr wrap="square">
                  <a:spAutoFit/>
                </a:bodyPr>
                <a:lstStyle/>
                <a:p>
                  <a:pPr algn="ctr">
                    <a:spcBef>
                      <a:spcPct val="50000"/>
                    </a:spcBef>
                  </a:pPr>
                  <a:r>
                    <a:rPr lang="zh-CN" altLang="en-US" sz="2000" b="1">
                      <a:solidFill>
                        <a:srgbClr val="000000"/>
                      </a:solidFill>
                      <a:latin typeface="微软雅黑" panose="020B0503020204020204" charset="-122"/>
                      <a:ea typeface="微软雅黑" panose="020B0503020204020204" charset="-122"/>
                      <a:cs typeface="Consolas" panose="020B0609020204030204" pitchFamily="49" charset="0"/>
                    </a:rPr>
                    <a:t>示例</a:t>
                  </a:r>
                </a:p>
              </p:txBody>
            </p:sp>
          </p:grpSp>
          <p:sp>
            <p:nvSpPr>
              <p:cNvPr id="11" name="TextBox 6"/>
              <p:cNvSpPr txBox="1"/>
              <p:nvPr>
                <p:custDataLst>
                  <p:tags r:id="rId1"/>
                </p:custDataLst>
              </p:nvPr>
            </p:nvSpPr>
            <p:spPr>
              <a:xfrm>
                <a:off x="1571604" y="3286124"/>
                <a:ext cx="6786610" cy="25952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80000" tIns="144000" bIns="144000" rtlCol="0">
                <a:spAutoFit/>
              </a:bodyPr>
              <a:lstStyle/>
              <a:p>
                <a:pPr algn="l">
                  <a:lnSpc>
                    <a:spcPct val="150000"/>
                  </a:lnSpc>
                  <a:spcBef>
                    <a:spcPts val="0"/>
                  </a:spcBef>
                </a:pPr>
                <a:r>
                  <a:rPr lang="en-US"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5</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个字符有如下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种编码方案，不是前缀编码的是（ </a:t>
                </a:r>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   </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50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01,0000,0001,001,1</a:t>
                </a:r>
              </a:p>
              <a:p>
                <a:pPr algn="l">
                  <a:lnSpc>
                    <a:spcPct val="150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B</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011,000,001,010,1</a:t>
                </a:r>
              </a:p>
              <a:p>
                <a:pPr algn="l">
                  <a:lnSpc>
                    <a:spcPct val="150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C</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000,001,010,011,100</a:t>
                </a:r>
              </a:p>
              <a:p>
                <a:pPr algn="l">
                  <a:lnSpc>
                    <a:spcPct val="150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D</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0,100,110,1110,1100</a:t>
                </a:r>
              </a:p>
            </p:txBody>
          </p:sp>
        </p:grpSp>
      </p:grpSp>
      <p:sp>
        <p:nvSpPr>
          <p:cNvPr id="18" name="文本框 17"/>
          <p:cNvSpPr txBox="1"/>
          <p:nvPr/>
        </p:nvSpPr>
        <p:spPr>
          <a:xfrm>
            <a:off x="1053074" y="178558"/>
            <a:ext cx="2097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6.7.3 </a:t>
            </a:r>
            <a:r>
              <a:rPr lang="zh-CN" altLang="en-US" sz="2000" dirty="0">
                <a:solidFill>
                  <a:schemeClr val="accent1"/>
                </a:solidFill>
                <a:latin typeface="微软雅黑" panose="020B0503020204020204" charset="-122"/>
                <a:ea typeface="微软雅黑" panose="020B0503020204020204" charset="-122"/>
              </a:rPr>
              <a:t>哈夫曼编码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Box 2"/>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pitchFamily="49" charset="-122"/>
              </a:rPr>
              <a:t>对n个互不相同的符号进行哈夫曼编码。若生成的哈夫曼树共有</a:t>
            </a:r>
            <a:r>
              <a:rPr lang="en-US" altLang="zh-CN" sz="2800" b="1">
                <a:solidFill>
                  <a:srgbClr val="6D6F71"/>
                </a:solidFill>
                <a:ea typeface="仿宋_GB2312" pitchFamily="49" charset="-122"/>
              </a:rPr>
              <a:t>87</a:t>
            </a:r>
            <a:r>
              <a:rPr lang="zh-CN" altLang="zh-CN" sz="2800" b="1">
                <a:solidFill>
                  <a:srgbClr val="6D6F71"/>
                </a:solidFill>
                <a:ea typeface="仿宋_GB2312" pitchFamily="49" charset="-122"/>
              </a:rPr>
              <a:t>个结点，则n的值是</a:t>
            </a:r>
          </a:p>
        </p:txBody>
      </p:sp>
      <p:sp>
        <p:nvSpPr>
          <p:cNvPr id="148483"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42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48484"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43</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48485"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44</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48486"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45</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48487"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48488"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48489"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48490"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48491"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148492" name="组合 16"/>
          <p:cNvGrpSpPr>
            <a:grpSpLocks/>
          </p:cNvGrpSpPr>
          <p:nvPr>
            <p:custDataLst>
              <p:tags r:id="rId12"/>
            </p:custDataLst>
          </p:nvPr>
        </p:nvGrpSpPr>
        <p:grpSpPr bwMode="auto">
          <a:xfrm>
            <a:off x="0" y="0"/>
            <a:ext cx="9144000" cy="635000"/>
            <a:chOff x="-1524000" y="0"/>
            <a:chExt cx="9144000" cy="635000"/>
          </a:xfrm>
        </p:grpSpPr>
        <p:sp>
          <p:nvSpPr>
            <p:cNvPr id="148494"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48495"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48496"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148497"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20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pic>
        <p:nvPicPr>
          <p:cNvPr id="148493"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301382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671" y="1486419"/>
            <a:ext cx="4180036" cy="4353902"/>
          </a:xfrm>
          <a:prstGeom prst="rect">
            <a:avLst/>
          </a:prstGeom>
        </p:spPr>
      </p:pic>
      <p:sp>
        <p:nvSpPr>
          <p:cNvPr id="4" name="文本框 3"/>
          <p:cNvSpPr txBox="1"/>
          <p:nvPr/>
        </p:nvSpPr>
        <p:spPr>
          <a:xfrm>
            <a:off x="1053074" y="147761"/>
            <a:ext cx="46659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charset="-122"/>
                <a:ea typeface="微软雅黑" panose="020B0503020204020204" charset="-122"/>
                <a:cs typeface="Arial" panose="020B0604020202020204"/>
              </a:rPr>
              <a:t>6.8 </a:t>
            </a:r>
            <a:r>
              <a:rPr lang="zh-CN" altLang="en-US" sz="2400" dirty="0">
                <a:solidFill>
                  <a:schemeClr val="accent1"/>
                </a:solidFill>
                <a:latin typeface="微软雅黑" panose="020B0503020204020204" charset="-122"/>
                <a:ea typeface="微软雅黑" panose="020B0503020204020204" charset="-122"/>
                <a:cs typeface="Arial" panose="020B0604020202020204"/>
              </a:rPr>
              <a:t>二叉树与树、森林之间的转换</a:t>
            </a:r>
          </a:p>
        </p:txBody>
      </p:sp>
      <p:pic>
        <p:nvPicPr>
          <p:cNvPr id="24" name="图片 23"/>
          <p:cNvPicPr>
            <a:picLocks noChangeAspect="1"/>
          </p:cNvPicPr>
          <p:nvPr/>
        </p:nvPicPr>
        <p:blipFill rotWithShape="1">
          <a:blip r:embed="rId7">
            <a:extLst>
              <a:ext uri="{28A0092B-C50C-407E-A947-70E740481C1C}">
                <a14:useLocalDpi xmlns:a14="http://schemas.microsoft.com/office/drawing/2010/main" val="0"/>
              </a:ext>
            </a:extLst>
          </a:blip>
          <a:srcRect l="16816" t="18489" r="22120" b="20214"/>
          <a:stretch>
            <a:fillRect/>
          </a:stretch>
        </p:blipFill>
        <p:spPr>
          <a:xfrm>
            <a:off x="4368708" y="1192105"/>
            <a:ext cx="7347536" cy="5321336"/>
          </a:xfrm>
          <a:prstGeom prst="rect">
            <a:avLst/>
          </a:prstGeom>
        </p:spPr>
      </p:pic>
      <p:sp>
        <p:nvSpPr>
          <p:cNvPr id="5" name="Text Box 5"/>
          <p:cNvSpPr txBox="1">
            <a:spLocks noChangeArrowheads="1"/>
          </p:cNvSpPr>
          <p:nvPr/>
        </p:nvSpPr>
        <p:spPr bwMode="auto">
          <a:xfrm>
            <a:off x="1038674" y="847545"/>
            <a:ext cx="425095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6.8.1 </a:t>
            </a:r>
            <a:r>
              <a:rPr lang="zh-CN" altLang="en-US" dirty="0">
                <a:solidFill>
                  <a:srgbClr val="000000"/>
                </a:solidFill>
                <a:latin typeface="微软雅黑" panose="020B0503020204020204" charset="-122"/>
                <a:ea typeface="微软雅黑" panose="020B0503020204020204" charset="-122"/>
              </a:rPr>
              <a:t>树到二叉树的转换及还原</a:t>
            </a:r>
          </a:p>
        </p:txBody>
      </p:sp>
      <p:grpSp>
        <p:nvGrpSpPr>
          <p:cNvPr id="2" name="组合 1"/>
          <p:cNvGrpSpPr/>
          <p:nvPr/>
        </p:nvGrpSpPr>
        <p:grpSpPr>
          <a:xfrm>
            <a:off x="5935055" y="2567516"/>
            <a:ext cx="4214842" cy="1094822"/>
            <a:chOff x="2000232" y="3202544"/>
            <a:chExt cx="4214842" cy="1094822"/>
          </a:xfrm>
        </p:grpSpPr>
        <p:sp>
          <p:nvSpPr>
            <p:cNvPr id="3" name="圆角矩形 6"/>
            <p:cNvSpPr/>
            <p:nvPr>
              <p:custDataLst>
                <p:tags r:id="rId1"/>
              </p:custDataLst>
            </p:nvPr>
          </p:nvSpPr>
          <p:spPr>
            <a:xfrm>
              <a:off x="2000232" y="3429000"/>
              <a:ext cx="1357322" cy="571504"/>
            </a:xfrm>
            <a:prstGeom prst="round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solidFill>
                    <a:srgbClr val="FFFFFF"/>
                  </a:solidFill>
                  <a:latin typeface="微软雅黑" panose="020B0503020204020204" charset="-122"/>
                  <a:ea typeface="微软雅黑" panose="020B0503020204020204" charset="-122"/>
                  <a:cs typeface="Consolas" panose="020B0609020204030204" pitchFamily="49" charset="0"/>
                </a:rPr>
                <a:t>一棵树</a:t>
              </a:r>
            </a:p>
          </p:txBody>
        </p:sp>
        <p:sp>
          <p:nvSpPr>
            <p:cNvPr id="6" name="圆角矩形 7"/>
            <p:cNvSpPr/>
            <p:nvPr>
              <p:custDataLst>
                <p:tags r:id="rId2"/>
              </p:custDataLst>
            </p:nvPr>
          </p:nvSpPr>
          <p:spPr>
            <a:xfrm>
              <a:off x="4929190" y="3429000"/>
              <a:ext cx="1285884" cy="571504"/>
            </a:xfrm>
            <a:prstGeom prst="round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solidFill>
                    <a:srgbClr val="FFFFFF"/>
                  </a:solidFill>
                  <a:latin typeface="微软雅黑" panose="020B0503020204020204" charset="-122"/>
                  <a:ea typeface="微软雅黑" panose="020B0503020204020204" charset="-122"/>
                  <a:cs typeface="Consolas" panose="020B0609020204030204" pitchFamily="49" charset="0"/>
                </a:rPr>
                <a:t>二叉树</a:t>
              </a:r>
            </a:p>
          </p:txBody>
        </p:sp>
        <p:cxnSp>
          <p:nvCxnSpPr>
            <p:cNvPr id="7" name="直接箭头连接符 6"/>
            <p:cNvCxnSpPr/>
            <p:nvPr>
              <p:custDataLst>
                <p:tags r:id="rId3"/>
              </p:custDataLst>
            </p:nvPr>
          </p:nvCxnSpPr>
          <p:spPr>
            <a:xfrm>
              <a:off x="3357554" y="3641726"/>
              <a:ext cx="1571636" cy="1588"/>
            </a:xfrm>
            <a:prstGeom prst="straightConnector1">
              <a:avLst/>
            </a:prstGeom>
            <a:ln>
              <a:solidFill>
                <a:schemeClr val="accent2"/>
              </a:solidFill>
              <a:tailEnd type="arrow"/>
            </a:ln>
          </p:spPr>
          <p:style>
            <a:lnRef idx="3">
              <a:schemeClr val="accent2"/>
            </a:lnRef>
            <a:fillRef idx="0">
              <a:schemeClr val="accent2"/>
            </a:fillRef>
            <a:effectRef idx="2">
              <a:schemeClr val="accent2"/>
            </a:effectRef>
            <a:fontRef idx="minor">
              <a:schemeClr val="tx1"/>
            </a:fontRef>
          </p:style>
        </p:cxnSp>
        <p:sp>
          <p:nvSpPr>
            <p:cNvPr id="8" name="TextBox 10"/>
            <p:cNvSpPr txBox="1"/>
            <p:nvPr/>
          </p:nvSpPr>
          <p:spPr>
            <a:xfrm>
              <a:off x="3786182" y="3202544"/>
              <a:ext cx="642942" cy="368300"/>
            </a:xfrm>
            <a:prstGeom prst="rect">
              <a:avLst/>
            </a:prstGeom>
            <a:noFill/>
          </p:spPr>
          <p:txBody>
            <a:bodyPr wrap="square" lIns="0" rIns="0" rtlCol="0">
              <a:spAutoFit/>
            </a:bodyPr>
            <a:lstStyle/>
            <a:p>
              <a:pPr algn="l">
                <a:lnSpc>
                  <a:spcPct val="100000"/>
                </a:lnSpc>
                <a:spcBef>
                  <a:spcPts val="0"/>
                </a:spcBef>
              </a:pPr>
              <a:r>
                <a:rPr lang="zh-CN" altLang="en-US" sz="1800">
                  <a:solidFill>
                    <a:srgbClr val="000000"/>
                  </a:solidFill>
                  <a:latin typeface="微软雅黑" panose="020B0503020204020204" charset="-122"/>
                  <a:ea typeface="微软雅黑" panose="020B0503020204020204" charset="-122"/>
                  <a:cs typeface="Consolas" panose="020B0609020204030204" pitchFamily="49" charset="0"/>
                </a:rPr>
                <a:t>转换</a:t>
              </a:r>
            </a:p>
          </p:txBody>
        </p:sp>
        <p:sp>
          <p:nvSpPr>
            <p:cNvPr id="9" name="TextBox 11"/>
            <p:cNvSpPr txBox="1"/>
            <p:nvPr/>
          </p:nvSpPr>
          <p:spPr>
            <a:xfrm>
              <a:off x="3857620" y="3929066"/>
              <a:ext cx="642942" cy="368300"/>
            </a:xfrm>
            <a:prstGeom prst="rect">
              <a:avLst/>
            </a:prstGeom>
            <a:noFill/>
          </p:spPr>
          <p:txBody>
            <a:bodyPr wrap="square" lIns="0" rIns="0" rtlCol="0">
              <a:spAutoFit/>
            </a:bodyPr>
            <a:lstStyle/>
            <a:p>
              <a:pPr algn="l">
                <a:lnSpc>
                  <a:spcPct val="100000"/>
                </a:lnSpc>
                <a:spcBef>
                  <a:spcPts val="0"/>
                </a:spcBef>
              </a:pPr>
              <a:r>
                <a:rPr lang="zh-CN" altLang="en-US" sz="1800">
                  <a:solidFill>
                    <a:srgbClr val="000000"/>
                  </a:solidFill>
                  <a:latin typeface="微软雅黑" panose="020B0503020204020204" charset="-122"/>
                  <a:ea typeface="微软雅黑" panose="020B0503020204020204" charset="-122"/>
                  <a:cs typeface="Consolas" panose="020B0609020204030204" pitchFamily="49" charset="0"/>
                </a:rPr>
                <a:t>还原</a:t>
              </a:r>
            </a:p>
          </p:txBody>
        </p:sp>
        <p:cxnSp>
          <p:nvCxnSpPr>
            <p:cNvPr id="10" name="直接箭头连接符 9"/>
            <p:cNvCxnSpPr/>
            <p:nvPr>
              <p:custDataLst>
                <p:tags r:id="rId4"/>
              </p:custDataLst>
            </p:nvPr>
          </p:nvCxnSpPr>
          <p:spPr>
            <a:xfrm>
              <a:off x="3357554" y="3846515"/>
              <a:ext cx="1571636" cy="1588"/>
            </a:xfrm>
            <a:prstGeom prst="straightConnector1">
              <a:avLst/>
            </a:prstGeom>
            <a:ln>
              <a:solidFill>
                <a:schemeClr val="accent2"/>
              </a:solidFill>
              <a:headEnd type="arrow"/>
              <a:tailEnd type="none"/>
            </a:ln>
          </p:spPr>
          <p:style>
            <a:lnRef idx="3">
              <a:schemeClr val="accent2"/>
            </a:lnRef>
            <a:fillRef idx="0">
              <a:schemeClr val="accent2"/>
            </a:fillRef>
            <a:effectRef idx="2">
              <a:schemeClr val="accent2"/>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621141" y="2304448"/>
            <a:ext cx="7729465" cy="3486084"/>
            <a:chOff x="3621141" y="2108258"/>
            <a:chExt cx="7729465" cy="2574619"/>
          </a:xfrm>
        </p:grpSpPr>
        <p:sp>
          <p:nvSpPr>
            <p:cNvPr id="5" name="Text Box 15"/>
            <p:cNvSpPr txBox="1">
              <a:spLocks noChangeArrowheads="1"/>
            </p:cNvSpPr>
            <p:nvPr/>
          </p:nvSpPr>
          <p:spPr bwMode="auto">
            <a:xfrm>
              <a:off x="3621141" y="2108258"/>
              <a:ext cx="7649202" cy="2454141"/>
            </a:xfrm>
            <a:prstGeom prst="rect">
              <a:avLst/>
            </a:prstGeom>
            <a:noFill/>
            <a:ln w="19050" algn="ctr">
              <a:noFill/>
              <a:miter lim="800000"/>
            </a:ln>
            <a:effectLst/>
          </p:spPr>
          <p:txBody>
            <a:bodyPr wrap="square">
              <a:spAutoFit/>
            </a:bodyPr>
            <a:lstStyle/>
            <a:p>
              <a:pPr marL="342900" indent="-342900" algn="l">
                <a:lnSpc>
                  <a:spcPct val="150000"/>
                </a:lnSpc>
                <a:buFont typeface="Arial" panose="020B0604020202020204" pitchFamily="34" charset="0"/>
                <a:buChar char="•"/>
              </a:pPr>
              <a:r>
                <a:rPr lang="zh-CN" altLang="en-US" sz="2000" b="1" i="1" dirty="0">
                  <a:solidFill>
                    <a:srgbClr val="000000"/>
                  </a:solidFill>
                  <a:latin typeface="微软雅黑" panose="020B0503020204020204" charset="-122"/>
                  <a:ea typeface="微软雅黑" panose="020B0503020204020204" charset="-122"/>
                  <a:cs typeface="Consolas" panose="020B0609020204030204" pitchFamily="49" charset="0"/>
                </a:rPr>
                <a:t>加线：在各兄弟结点之间加一连线，将其隐含的“兄－弟”关系以“双亲－右孩子”关系显示表示出来。</a:t>
              </a:r>
            </a:p>
            <a:p>
              <a:pPr marL="342900" indent="-342900" algn="l">
                <a:lnSpc>
                  <a:spcPct val="150000"/>
                </a:lnSpc>
                <a:buFont typeface="Arial" panose="020B0604020202020204" pitchFamily="34" charset="0"/>
                <a:buChar char="•"/>
              </a:pPr>
              <a:r>
                <a:rPr lang="zh-CN" altLang="en-US" sz="2000" b="1" i="1" dirty="0">
                  <a:solidFill>
                    <a:srgbClr val="000000"/>
                  </a:solidFill>
                  <a:latin typeface="微软雅黑" panose="020B0503020204020204" charset="-122"/>
                  <a:ea typeface="微软雅黑" panose="020B0503020204020204" charset="-122"/>
                  <a:cs typeface="Consolas" panose="020B0609020204030204" pitchFamily="49" charset="0"/>
                </a:rPr>
                <a:t>抹线：对任意结点，除了其最左子树之外，抹掉该结点与其他子树之间的“双亲－孩子”关系。</a:t>
              </a:r>
            </a:p>
            <a:p>
              <a:pPr marL="342900" indent="-342900" algn="l">
                <a:lnSpc>
                  <a:spcPct val="150000"/>
                </a:lnSpc>
                <a:buFont typeface="Arial" panose="020B0604020202020204" pitchFamily="34" charset="0"/>
                <a:buChar char="•"/>
              </a:pPr>
              <a:r>
                <a:rPr lang="zh-CN" altLang="en-US" sz="2000" b="1" i="1" dirty="0">
                  <a:solidFill>
                    <a:srgbClr val="000000"/>
                  </a:solidFill>
                  <a:latin typeface="微软雅黑" panose="020B0503020204020204" charset="-122"/>
                  <a:ea typeface="微软雅黑" panose="020B0503020204020204" charset="-122"/>
                  <a:cs typeface="Consolas" panose="020B0609020204030204" pitchFamily="49" charset="0"/>
                </a:rPr>
                <a:t>调整：以树的根结点作为二叉树的根结点，将树根与其最左子树之间的“双亲－孩子”关系改为“双亲－左孩子”关系，且将各结点按层次排列，形成二叉树。</a:t>
              </a:r>
            </a:p>
          </p:txBody>
        </p:sp>
        <p:sp>
          <p:nvSpPr>
            <p:cNvPr id="12" name="矩形 11"/>
            <p:cNvSpPr/>
            <p:nvPr>
              <p:custDataLst>
                <p:tags r:id="rId2"/>
              </p:custDataLst>
            </p:nvPr>
          </p:nvSpPr>
          <p:spPr>
            <a:xfrm>
              <a:off x="3701404" y="2175122"/>
              <a:ext cx="7649202" cy="2507755"/>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251" y="1624492"/>
            <a:ext cx="3365402" cy="4646688"/>
          </a:xfrm>
          <a:prstGeom prst="rect">
            <a:avLst/>
          </a:prstGeom>
        </p:spPr>
      </p:pic>
      <p:sp>
        <p:nvSpPr>
          <p:cNvPr id="2" name="文本框 1"/>
          <p:cNvSpPr txBox="1"/>
          <p:nvPr/>
        </p:nvSpPr>
        <p:spPr>
          <a:xfrm>
            <a:off x="1053074" y="178558"/>
            <a:ext cx="362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6.8.1 </a:t>
            </a:r>
            <a:r>
              <a:rPr lang="zh-CN" altLang="en-US" sz="2000" dirty="0">
                <a:solidFill>
                  <a:schemeClr val="accent1"/>
                </a:solidFill>
                <a:latin typeface="微软雅黑" panose="020B0503020204020204" charset="-122"/>
                <a:ea typeface="微软雅黑" panose="020B0503020204020204" charset="-122"/>
              </a:rPr>
              <a:t>树到二叉树的转换及还原</a:t>
            </a:r>
          </a:p>
        </p:txBody>
      </p:sp>
      <p:sp>
        <p:nvSpPr>
          <p:cNvPr id="10" name="文本框 9"/>
          <p:cNvSpPr txBox="1"/>
          <p:nvPr/>
        </p:nvSpPr>
        <p:spPr>
          <a:xfrm>
            <a:off x="3701404" y="1795718"/>
            <a:ext cx="6128794" cy="368300"/>
          </a:xfrm>
          <a:prstGeom prst="rect">
            <a:avLst/>
          </a:prstGeom>
          <a:noFill/>
        </p:spPr>
        <p:txBody>
          <a:bodyPr wrap="square">
            <a:spAutoFit/>
          </a:bodyPr>
          <a:lstStyle/>
          <a:p>
            <a:pPr algn="l">
              <a:lnSpc>
                <a:spcPct val="100000"/>
              </a:lnSpc>
              <a:spcBef>
                <a:spcPts val="0"/>
              </a:spcBef>
            </a:pPr>
            <a:r>
              <a:rPr lang="zh-CN" altLang="en-US" sz="1800" b="1" dirty="0">
                <a:solidFill>
                  <a:srgbClr val="000000"/>
                </a:solidFill>
                <a:latin typeface="微软雅黑" panose="020B0503020204020204" charset="-122"/>
                <a:ea typeface="微软雅黑" panose="020B0503020204020204" charset="-122"/>
                <a:cs typeface="Consolas" panose="020B0609020204030204" pitchFamily="49" charset="0"/>
              </a:rPr>
              <a:t>一棵</a:t>
            </a:r>
            <a:r>
              <a:rPr lang="zh-CN" altLang="zh-CN" sz="1800" b="1" dirty="0">
                <a:solidFill>
                  <a:srgbClr val="000000"/>
                </a:solidFill>
                <a:latin typeface="微软雅黑" panose="020B0503020204020204" charset="-122"/>
                <a:ea typeface="微软雅黑" panose="020B0503020204020204" charset="-122"/>
                <a:cs typeface="Consolas" panose="020B0609020204030204" pitchFamily="49" charset="0"/>
              </a:rPr>
              <a:t>树可以按照以下规则转换为二叉树：</a:t>
            </a:r>
          </a:p>
        </p:txBody>
      </p:sp>
      <p:sp>
        <p:nvSpPr>
          <p:cNvPr id="15" name="流程图: 可选过程 14"/>
          <p:cNvSpPr/>
          <p:nvPr>
            <p:custDataLst>
              <p:tags r:id="rId1"/>
            </p:custDataLst>
          </p:nvPr>
        </p:nvSpPr>
        <p:spPr>
          <a:xfrm>
            <a:off x="347241" y="1111170"/>
            <a:ext cx="3273900" cy="513322"/>
          </a:xfrm>
          <a:prstGeom prst="flowChartAlternateProcess">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latin typeface="微软雅黑" panose="020B0503020204020204" charset="-122"/>
                <a:ea typeface="微软雅黑" panose="020B0503020204020204" charset="-122"/>
              </a:rPr>
              <a:t>1. </a:t>
            </a:r>
            <a:r>
              <a:rPr lang="zh-CN" altLang="en-US" dirty="0">
                <a:solidFill>
                  <a:schemeClr val="lt1"/>
                </a:solidFill>
                <a:latin typeface="微软雅黑" panose="020B0503020204020204" charset="-122"/>
                <a:ea typeface="微软雅黑" panose="020B0503020204020204" charset="-122"/>
              </a:rPr>
              <a:t>树到二叉树的转换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custDataLst>
              <p:tags r:id="rId1"/>
            </p:custDataLst>
          </p:nvPr>
        </p:nvSpPr>
        <p:spPr>
          <a:xfrm>
            <a:off x="357158" y="888702"/>
            <a:ext cx="11318185" cy="5590571"/>
          </a:xfrm>
          <a:prstGeom prst="rect">
            <a:avLst/>
          </a:prstGeom>
          <a:solidFill>
            <a:schemeClr val="bg1">
              <a:lumMod val="85000"/>
              <a:alpha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Rectangle 41"/>
          <p:cNvSpPr>
            <a:spLocks noChangeArrowheads="1"/>
          </p:cNvSpPr>
          <p:nvPr>
            <p:custDataLst>
              <p:tags r:id="rId2"/>
            </p:custDataLst>
          </p:nvPr>
        </p:nvSpPr>
        <p:spPr bwMode="auto">
          <a:xfrm>
            <a:off x="-65968" y="143526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2" name="Rectangle 77"/>
          <p:cNvSpPr>
            <a:spLocks noChangeArrowheads="1"/>
          </p:cNvSpPr>
          <p:nvPr>
            <p:custDataLst>
              <p:tags r:id="rId3"/>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4" name="组合 3"/>
          <p:cNvGrpSpPr/>
          <p:nvPr/>
        </p:nvGrpSpPr>
        <p:grpSpPr>
          <a:xfrm>
            <a:off x="516657" y="1244374"/>
            <a:ext cx="1959417" cy="3096439"/>
            <a:chOff x="142844" y="1404131"/>
            <a:chExt cx="1959417" cy="3096439"/>
          </a:xfrm>
        </p:grpSpPr>
        <p:sp>
          <p:nvSpPr>
            <p:cNvPr id="5" name="Oval 70"/>
            <p:cNvSpPr>
              <a:spLocks noChangeArrowheads="1"/>
            </p:cNvSpPr>
            <p:nvPr>
              <p:custDataLst>
                <p:tags r:id="rId37"/>
              </p:custDataLst>
            </p:nvPr>
          </p:nvSpPr>
          <p:spPr bwMode="auto">
            <a:xfrm>
              <a:off x="1215943" y="1404131"/>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6" name="Text Box 69"/>
            <p:cNvSpPr txBox="1">
              <a:spLocks noChangeArrowheads="1"/>
            </p:cNvSpPr>
            <p:nvPr/>
          </p:nvSpPr>
          <p:spPr bwMode="auto">
            <a:xfrm>
              <a:off x="428596" y="4152240"/>
              <a:ext cx="1494250" cy="34833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r>
                <a:rPr kumimoji="0" lang="zh-CN" altLang="en-US"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）一棵树</a:t>
              </a:r>
            </a:p>
          </p:txBody>
        </p:sp>
        <p:sp>
          <p:nvSpPr>
            <p:cNvPr id="7" name="Oval 68"/>
            <p:cNvSpPr>
              <a:spLocks noChangeArrowheads="1"/>
            </p:cNvSpPr>
            <p:nvPr>
              <p:custDataLst>
                <p:tags r:id="rId38"/>
              </p:custDataLst>
            </p:nvPr>
          </p:nvSpPr>
          <p:spPr bwMode="auto">
            <a:xfrm>
              <a:off x="653220" y="2091376"/>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8" name="Oval 67"/>
            <p:cNvSpPr>
              <a:spLocks noChangeArrowheads="1"/>
            </p:cNvSpPr>
            <p:nvPr>
              <p:custDataLst>
                <p:tags r:id="rId39"/>
              </p:custDataLst>
            </p:nvPr>
          </p:nvSpPr>
          <p:spPr bwMode="auto">
            <a:xfrm>
              <a:off x="1215943" y="2091376"/>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9" name="Oval 66"/>
            <p:cNvSpPr>
              <a:spLocks noChangeArrowheads="1"/>
            </p:cNvSpPr>
            <p:nvPr>
              <p:custDataLst>
                <p:tags r:id="rId40"/>
              </p:custDataLst>
            </p:nvPr>
          </p:nvSpPr>
          <p:spPr bwMode="auto">
            <a:xfrm>
              <a:off x="1778666" y="2091376"/>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0" name="Oval 65"/>
            <p:cNvSpPr>
              <a:spLocks noChangeArrowheads="1"/>
            </p:cNvSpPr>
            <p:nvPr>
              <p:custDataLst>
                <p:tags r:id="rId41"/>
              </p:custDataLst>
            </p:nvPr>
          </p:nvSpPr>
          <p:spPr bwMode="auto">
            <a:xfrm>
              <a:off x="142844" y="2782656"/>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1" name="Oval 64"/>
            <p:cNvSpPr>
              <a:spLocks noChangeArrowheads="1"/>
            </p:cNvSpPr>
            <p:nvPr>
              <p:custDataLst>
                <p:tags r:id="rId42"/>
              </p:custDataLst>
            </p:nvPr>
          </p:nvSpPr>
          <p:spPr bwMode="auto">
            <a:xfrm>
              <a:off x="918521" y="2782656"/>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2" name="Oval 63"/>
            <p:cNvSpPr>
              <a:spLocks noChangeArrowheads="1"/>
            </p:cNvSpPr>
            <p:nvPr>
              <p:custDataLst>
                <p:tags r:id="rId43"/>
              </p:custDataLst>
            </p:nvPr>
          </p:nvSpPr>
          <p:spPr bwMode="auto">
            <a:xfrm>
              <a:off x="1481244" y="2782656"/>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5" name="Oval 62"/>
            <p:cNvSpPr>
              <a:spLocks noChangeArrowheads="1"/>
            </p:cNvSpPr>
            <p:nvPr>
              <p:custDataLst>
                <p:tags r:id="rId44"/>
              </p:custDataLst>
            </p:nvPr>
          </p:nvSpPr>
          <p:spPr bwMode="auto">
            <a:xfrm>
              <a:off x="630616" y="3398621"/>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58" name="Oval 61"/>
            <p:cNvSpPr>
              <a:spLocks noChangeArrowheads="1"/>
            </p:cNvSpPr>
            <p:nvPr>
              <p:custDataLst>
                <p:tags r:id="rId45"/>
              </p:custDataLst>
            </p:nvPr>
          </p:nvSpPr>
          <p:spPr bwMode="auto">
            <a:xfrm>
              <a:off x="1193339" y="3398621"/>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60" name="Freeform 60"/>
            <p:cNvSpPr/>
            <p:nvPr/>
          </p:nvSpPr>
          <p:spPr bwMode="auto">
            <a:xfrm>
              <a:off x="856657" y="1667732"/>
              <a:ext cx="381890" cy="423644"/>
            </a:xfrm>
            <a:custGeom>
              <a:avLst/>
              <a:gdLst/>
              <a:ahLst/>
              <a:cxnLst>
                <a:cxn ang="0">
                  <a:pos x="366" y="0"/>
                </a:cxn>
                <a:cxn ang="0">
                  <a:pos x="0" y="360"/>
                </a:cxn>
              </a:cxnLst>
              <a:rect l="0" t="0" r="r" b="b"/>
              <a:pathLst>
                <a:path w="366" h="360">
                  <a:moveTo>
                    <a:pt x="366" y="0"/>
                  </a:moveTo>
                  <a:lnTo>
                    <a:pt x="0" y="36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1" name="Freeform 59"/>
            <p:cNvSpPr/>
            <p:nvPr>
              <p:custDataLst>
                <p:tags r:id="rId46"/>
              </p:custDataLst>
            </p:nvPr>
          </p:nvSpPr>
          <p:spPr bwMode="auto">
            <a:xfrm>
              <a:off x="1375362" y="1748426"/>
              <a:ext cx="1190" cy="333536"/>
            </a:xfrm>
            <a:custGeom>
              <a:avLst/>
              <a:gdLst/>
              <a:ahLst/>
              <a:cxnLst>
                <a:cxn ang="0">
                  <a:pos x="0" y="0"/>
                </a:cxn>
                <a:cxn ang="0">
                  <a:pos x="1" y="297"/>
                </a:cxn>
              </a:cxnLst>
              <a:rect l="0" t="0" r="r" b="b"/>
              <a:pathLst>
                <a:path w="1" h="297">
                  <a:moveTo>
                    <a:pt x="0" y="0"/>
                  </a:moveTo>
                  <a:lnTo>
                    <a:pt x="1" y="2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Freeform 58"/>
            <p:cNvSpPr/>
            <p:nvPr>
              <p:custDataLst>
                <p:tags r:id="rId47"/>
              </p:custDataLst>
            </p:nvPr>
          </p:nvSpPr>
          <p:spPr bwMode="auto">
            <a:xfrm>
              <a:off x="1515745" y="1671767"/>
              <a:ext cx="353338" cy="434403"/>
            </a:xfrm>
            <a:custGeom>
              <a:avLst/>
              <a:gdLst/>
              <a:ahLst/>
              <a:cxnLst>
                <a:cxn ang="0">
                  <a:pos x="0" y="0"/>
                </a:cxn>
                <a:cxn ang="0">
                  <a:pos x="339" y="369"/>
                </a:cxn>
              </a:cxnLst>
              <a:rect l="0" t="0" r="r" b="b"/>
              <a:pathLst>
                <a:path w="339" h="369">
                  <a:moveTo>
                    <a:pt x="0" y="0"/>
                  </a:moveTo>
                  <a:lnTo>
                    <a:pt x="339" y="36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Freeform 57"/>
            <p:cNvSpPr/>
            <p:nvPr/>
          </p:nvSpPr>
          <p:spPr bwMode="auto">
            <a:xfrm>
              <a:off x="1094595" y="2381875"/>
              <a:ext cx="165367" cy="395401"/>
            </a:xfrm>
            <a:custGeom>
              <a:avLst/>
              <a:gdLst/>
              <a:ahLst/>
              <a:cxnLst>
                <a:cxn ang="0">
                  <a:pos x="159" y="0"/>
                </a:cxn>
                <a:cxn ang="0">
                  <a:pos x="0" y="336"/>
                </a:cxn>
              </a:cxnLst>
              <a:rect l="0" t="0" r="r" b="b"/>
              <a:pathLst>
                <a:path w="159" h="336">
                  <a:moveTo>
                    <a:pt x="159" y="0"/>
                  </a:moveTo>
                  <a:lnTo>
                    <a:pt x="0" y="33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Freeform 56"/>
            <p:cNvSpPr/>
            <p:nvPr>
              <p:custDataLst>
                <p:tags r:id="rId48"/>
              </p:custDataLst>
            </p:nvPr>
          </p:nvSpPr>
          <p:spPr bwMode="auto">
            <a:xfrm>
              <a:off x="1494331" y="2392634"/>
              <a:ext cx="138004" cy="388677"/>
            </a:xfrm>
            <a:custGeom>
              <a:avLst/>
              <a:gdLst/>
              <a:ahLst/>
              <a:cxnLst>
                <a:cxn ang="0">
                  <a:pos x="0" y="0"/>
                </a:cxn>
                <a:cxn ang="0">
                  <a:pos x="132" y="330"/>
                </a:cxn>
              </a:cxnLst>
              <a:rect l="0" t="0" r="r" b="b"/>
              <a:pathLst>
                <a:path w="132" h="330">
                  <a:moveTo>
                    <a:pt x="0" y="0"/>
                  </a:moveTo>
                  <a:lnTo>
                    <a:pt x="132" y="33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8" name="Freeform 55"/>
            <p:cNvSpPr/>
            <p:nvPr/>
          </p:nvSpPr>
          <p:spPr bwMode="auto">
            <a:xfrm>
              <a:off x="806690" y="3077189"/>
              <a:ext cx="162987" cy="321432"/>
            </a:xfrm>
            <a:custGeom>
              <a:avLst/>
              <a:gdLst/>
              <a:ahLst/>
              <a:cxnLst>
                <a:cxn ang="0">
                  <a:pos x="156" y="0"/>
                </a:cxn>
                <a:cxn ang="0">
                  <a:pos x="0" y="273"/>
                </a:cxn>
              </a:cxnLst>
              <a:rect l="0" t="0" r="r" b="b"/>
              <a:pathLst>
                <a:path w="156" h="273">
                  <a:moveTo>
                    <a:pt x="156" y="0"/>
                  </a:moveTo>
                  <a:lnTo>
                    <a:pt x="0" y="273"/>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9" name="Freeform 54"/>
            <p:cNvSpPr/>
            <p:nvPr>
              <p:custDataLst>
                <p:tags r:id="rId49"/>
              </p:custDataLst>
            </p:nvPr>
          </p:nvSpPr>
          <p:spPr bwMode="auto">
            <a:xfrm>
              <a:off x="1200477" y="3074499"/>
              <a:ext cx="162987" cy="324121"/>
            </a:xfrm>
            <a:custGeom>
              <a:avLst/>
              <a:gdLst/>
              <a:ahLst/>
              <a:cxnLst>
                <a:cxn ang="0">
                  <a:pos x="0" y="0"/>
                </a:cxn>
                <a:cxn ang="0">
                  <a:pos x="156" y="276"/>
                </a:cxn>
              </a:cxnLst>
              <a:rect l="0" t="0" r="r" b="b"/>
              <a:pathLst>
                <a:path w="156" h="276">
                  <a:moveTo>
                    <a:pt x="0" y="0"/>
                  </a:moveTo>
                  <a:lnTo>
                    <a:pt x="156" y="27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Freeform 53"/>
            <p:cNvSpPr/>
            <p:nvPr/>
          </p:nvSpPr>
          <p:spPr bwMode="auto">
            <a:xfrm>
              <a:off x="359367" y="2375151"/>
              <a:ext cx="324785" cy="412885"/>
            </a:xfrm>
            <a:custGeom>
              <a:avLst/>
              <a:gdLst/>
              <a:ahLst/>
              <a:cxnLst>
                <a:cxn ang="0">
                  <a:pos x="312" y="0"/>
                </a:cxn>
                <a:cxn ang="0">
                  <a:pos x="0" y="351"/>
                </a:cxn>
              </a:cxnLst>
              <a:rect l="0" t="0" r="r" b="b"/>
              <a:pathLst>
                <a:path w="312" h="351">
                  <a:moveTo>
                    <a:pt x="312" y="0"/>
                  </a:moveTo>
                  <a:lnTo>
                    <a:pt x="0" y="35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71" name="组合 70"/>
          <p:cNvGrpSpPr/>
          <p:nvPr/>
        </p:nvGrpSpPr>
        <p:grpSpPr>
          <a:xfrm>
            <a:off x="2659797" y="1221511"/>
            <a:ext cx="1958229" cy="3096439"/>
            <a:chOff x="2479620" y="1381268"/>
            <a:chExt cx="1958229" cy="3096439"/>
          </a:xfrm>
        </p:grpSpPr>
        <p:sp>
          <p:nvSpPr>
            <p:cNvPr id="72" name="Freeform 73"/>
            <p:cNvSpPr/>
            <p:nvPr/>
          </p:nvSpPr>
          <p:spPr bwMode="auto">
            <a:xfrm>
              <a:off x="3528926" y="2933285"/>
              <a:ext cx="336682" cy="0"/>
            </a:xfrm>
            <a:custGeom>
              <a:avLst/>
              <a:gdLst/>
              <a:ahLst/>
              <a:cxnLst>
                <a:cxn ang="0">
                  <a:pos x="0" y="3"/>
                </a:cxn>
                <a:cxn ang="0">
                  <a:pos x="323" y="0"/>
                </a:cxn>
              </a:cxnLst>
              <a:rect l="0" t="0" r="r" b="b"/>
              <a:pathLst>
                <a:path w="323" h="3">
                  <a:moveTo>
                    <a:pt x="0" y="3"/>
                  </a:moveTo>
                  <a:lnTo>
                    <a:pt x="323" y="0"/>
                  </a:lnTo>
                </a:path>
              </a:pathLst>
            </a:cu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3" name="Line 72"/>
            <p:cNvSpPr>
              <a:spLocks noChangeShapeType="1"/>
            </p:cNvSpPr>
            <p:nvPr/>
          </p:nvSpPr>
          <p:spPr bwMode="auto">
            <a:xfrm>
              <a:off x="3229124" y="3549250"/>
              <a:ext cx="374752" cy="0"/>
            </a:xfrm>
            <a:prstGeom prst="line">
              <a:avLst/>
            </a:pr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4" name="Line 71"/>
            <p:cNvSpPr>
              <a:spLocks noChangeShapeType="1"/>
            </p:cNvSpPr>
            <p:nvPr/>
          </p:nvSpPr>
          <p:spPr bwMode="auto">
            <a:xfrm>
              <a:off x="3229124" y="2233936"/>
              <a:ext cx="937475" cy="0"/>
            </a:xfrm>
            <a:prstGeom prst="line">
              <a:avLst/>
            </a:pr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5" name="Oval 52"/>
            <p:cNvSpPr>
              <a:spLocks noChangeArrowheads="1"/>
            </p:cNvSpPr>
            <p:nvPr>
              <p:custDataLst>
                <p:tags r:id="rId24"/>
              </p:custDataLst>
            </p:nvPr>
          </p:nvSpPr>
          <p:spPr bwMode="auto">
            <a:xfrm>
              <a:off x="3552720" y="1381268"/>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76" name="Text Box 51"/>
            <p:cNvSpPr txBox="1">
              <a:spLocks noChangeArrowheads="1"/>
            </p:cNvSpPr>
            <p:nvPr/>
          </p:nvSpPr>
          <p:spPr bwMode="auto">
            <a:xfrm>
              <a:off x="3182726" y="4130722"/>
              <a:ext cx="1171844" cy="346985"/>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r>
                <a:rPr kumimoji="0" lang="zh-CN" altLang="en-US"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）加线</a:t>
              </a:r>
            </a:p>
          </p:txBody>
        </p:sp>
        <p:sp>
          <p:nvSpPr>
            <p:cNvPr id="77" name="Oval 50"/>
            <p:cNvSpPr>
              <a:spLocks noChangeArrowheads="1"/>
            </p:cNvSpPr>
            <p:nvPr>
              <p:custDataLst>
                <p:tags r:id="rId25"/>
              </p:custDataLst>
            </p:nvPr>
          </p:nvSpPr>
          <p:spPr bwMode="auto">
            <a:xfrm>
              <a:off x="2989997" y="2069858"/>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78" name="Oval 49"/>
            <p:cNvSpPr>
              <a:spLocks noChangeArrowheads="1"/>
            </p:cNvSpPr>
            <p:nvPr>
              <p:custDataLst>
                <p:tags r:id="rId26"/>
              </p:custDataLst>
            </p:nvPr>
          </p:nvSpPr>
          <p:spPr bwMode="auto">
            <a:xfrm>
              <a:off x="3552720" y="2069858"/>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79" name="Oval 48"/>
            <p:cNvSpPr>
              <a:spLocks noChangeArrowheads="1"/>
            </p:cNvSpPr>
            <p:nvPr>
              <p:custDataLst>
                <p:tags r:id="rId27"/>
              </p:custDataLst>
            </p:nvPr>
          </p:nvSpPr>
          <p:spPr bwMode="auto">
            <a:xfrm>
              <a:off x="4115443" y="2069858"/>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80" name="Oval 47"/>
            <p:cNvSpPr>
              <a:spLocks noChangeArrowheads="1"/>
            </p:cNvSpPr>
            <p:nvPr>
              <p:custDataLst>
                <p:tags r:id="rId28"/>
              </p:custDataLst>
            </p:nvPr>
          </p:nvSpPr>
          <p:spPr bwMode="auto">
            <a:xfrm>
              <a:off x="2479620" y="2759792"/>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81" name="Oval 46"/>
            <p:cNvSpPr>
              <a:spLocks noChangeArrowheads="1"/>
            </p:cNvSpPr>
            <p:nvPr>
              <p:custDataLst>
                <p:tags r:id="rId29"/>
              </p:custDataLst>
            </p:nvPr>
          </p:nvSpPr>
          <p:spPr bwMode="auto">
            <a:xfrm>
              <a:off x="3254108" y="2759792"/>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82" name="Oval 45"/>
            <p:cNvSpPr>
              <a:spLocks noChangeArrowheads="1"/>
            </p:cNvSpPr>
            <p:nvPr>
              <p:custDataLst>
                <p:tags r:id="rId30"/>
              </p:custDataLst>
            </p:nvPr>
          </p:nvSpPr>
          <p:spPr bwMode="auto">
            <a:xfrm>
              <a:off x="3816831" y="2759792"/>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83" name="Oval 44"/>
            <p:cNvSpPr>
              <a:spLocks noChangeArrowheads="1"/>
            </p:cNvSpPr>
            <p:nvPr>
              <p:custDataLst>
                <p:tags r:id="rId31"/>
              </p:custDataLst>
            </p:nvPr>
          </p:nvSpPr>
          <p:spPr bwMode="auto">
            <a:xfrm>
              <a:off x="2966203" y="3377102"/>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84" name="Oval 43"/>
            <p:cNvSpPr>
              <a:spLocks noChangeArrowheads="1"/>
            </p:cNvSpPr>
            <p:nvPr>
              <p:custDataLst>
                <p:tags r:id="rId32"/>
              </p:custDataLst>
            </p:nvPr>
          </p:nvSpPr>
          <p:spPr bwMode="auto">
            <a:xfrm>
              <a:off x="3528926" y="3377102"/>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85" name="Freeform 42"/>
            <p:cNvSpPr/>
            <p:nvPr/>
          </p:nvSpPr>
          <p:spPr bwMode="auto">
            <a:xfrm>
              <a:off x="3193434" y="1644869"/>
              <a:ext cx="380701" cy="424989"/>
            </a:xfrm>
            <a:custGeom>
              <a:avLst/>
              <a:gdLst/>
              <a:ahLst/>
              <a:cxnLst>
                <a:cxn ang="0">
                  <a:pos x="366" y="0"/>
                </a:cxn>
                <a:cxn ang="0">
                  <a:pos x="0" y="360"/>
                </a:cxn>
              </a:cxnLst>
              <a:rect l="0" t="0" r="r" b="b"/>
              <a:pathLst>
                <a:path w="366" h="360">
                  <a:moveTo>
                    <a:pt x="366" y="0"/>
                  </a:moveTo>
                  <a:lnTo>
                    <a:pt x="0" y="36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6" name="Freeform 41"/>
            <p:cNvSpPr/>
            <p:nvPr>
              <p:custDataLst>
                <p:tags r:id="rId33"/>
              </p:custDataLst>
            </p:nvPr>
          </p:nvSpPr>
          <p:spPr bwMode="auto">
            <a:xfrm>
              <a:off x="3712138" y="1726908"/>
              <a:ext cx="1190" cy="333536"/>
            </a:xfrm>
            <a:custGeom>
              <a:avLst/>
              <a:gdLst/>
              <a:ahLst/>
              <a:cxnLst>
                <a:cxn ang="0">
                  <a:pos x="0" y="0"/>
                </a:cxn>
                <a:cxn ang="0">
                  <a:pos x="1" y="297"/>
                </a:cxn>
              </a:cxnLst>
              <a:rect l="0" t="0" r="r" b="b"/>
              <a:pathLst>
                <a:path w="1" h="297">
                  <a:moveTo>
                    <a:pt x="0" y="0"/>
                  </a:moveTo>
                  <a:lnTo>
                    <a:pt x="1" y="2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7" name="Freeform 40"/>
            <p:cNvSpPr/>
            <p:nvPr>
              <p:custDataLst>
                <p:tags r:id="rId34"/>
              </p:custDataLst>
            </p:nvPr>
          </p:nvSpPr>
          <p:spPr bwMode="auto">
            <a:xfrm>
              <a:off x="3852521" y="1648904"/>
              <a:ext cx="353338" cy="434403"/>
            </a:xfrm>
            <a:custGeom>
              <a:avLst/>
              <a:gdLst/>
              <a:ahLst/>
              <a:cxnLst>
                <a:cxn ang="0">
                  <a:pos x="0" y="0"/>
                </a:cxn>
                <a:cxn ang="0">
                  <a:pos x="339" y="369"/>
                </a:cxn>
              </a:cxnLst>
              <a:rect l="0" t="0" r="r" b="b"/>
              <a:pathLst>
                <a:path w="339" h="369">
                  <a:moveTo>
                    <a:pt x="0" y="0"/>
                  </a:moveTo>
                  <a:lnTo>
                    <a:pt x="339" y="36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8" name="Freeform 39"/>
            <p:cNvSpPr/>
            <p:nvPr/>
          </p:nvSpPr>
          <p:spPr bwMode="auto">
            <a:xfrm>
              <a:off x="3430182" y="2359012"/>
              <a:ext cx="165367" cy="395401"/>
            </a:xfrm>
            <a:custGeom>
              <a:avLst/>
              <a:gdLst/>
              <a:ahLst/>
              <a:cxnLst>
                <a:cxn ang="0">
                  <a:pos x="159" y="0"/>
                </a:cxn>
                <a:cxn ang="0">
                  <a:pos x="0" y="336"/>
                </a:cxn>
              </a:cxnLst>
              <a:rect l="0" t="0" r="r" b="b"/>
              <a:pathLst>
                <a:path w="159" h="336">
                  <a:moveTo>
                    <a:pt x="159" y="0"/>
                  </a:moveTo>
                  <a:lnTo>
                    <a:pt x="0" y="33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9" name="Freeform 38"/>
            <p:cNvSpPr/>
            <p:nvPr>
              <p:custDataLst>
                <p:tags r:id="rId35"/>
              </p:custDataLst>
            </p:nvPr>
          </p:nvSpPr>
          <p:spPr bwMode="auto">
            <a:xfrm>
              <a:off x="3831107" y="2369771"/>
              <a:ext cx="136814" cy="388677"/>
            </a:xfrm>
            <a:custGeom>
              <a:avLst/>
              <a:gdLst/>
              <a:ahLst/>
              <a:cxnLst>
                <a:cxn ang="0">
                  <a:pos x="0" y="0"/>
                </a:cxn>
                <a:cxn ang="0">
                  <a:pos x="132" y="330"/>
                </a:cxn>
              </a:cxnLst>
              <a:rect l="0" t="0" r="r" b="b"/>
              <a:pathLst>
                <a:path w="132" h="330">
                  <a:moveTo>
                    <a:pt x="0" y="0"/>
                  </a:moveTo>
                  <a:lnTo>
                    <a:pt x="132" y="33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0" name="Freeform 37"/>
            <p:cNvSpPr/>
            <p:nvPr/>
          </p:nvSpPr>
          <p:spPr bwMode="auto">
            <a:xfrm>
              <a:off x="3143467" y="3055671"/>
              <a:ext cx="161798" cy="321432"/>
            </a:xfrm>
            <a:custGeom>
              <a:avLst/>
              <a:gdLst/>
              <a:ahLst/>
              <a:cxnLst>
                <a:cxn ang="0">
                  <a:pos x="156" y="0"/>
                </a:cxn>
                <a:cxn ang="0">
                  <a:pos x="0" y="273"/>
                </a:cxn>
              </a:cxnLst>
              <a:rect l="0" t="0" r="r" b="b"/>
              <a:pathLst>
                <a:path w="156" h="273">
                  <a:moveTo>
                    <a:pt x="156" y="0"/>
                  </a:moveTo>
                  <a:lnTo>
                    <a:pt x="0" y="273"/>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1" name="Freeform 36"/>
            <p:cNvSpPr/>
            <p:nvPr>
              <p:custDataLst>
                <p:tags r:id="rId36"/>
              </p:custDataLst>
            </p:nvPr>
          </p:nvSpPr>
          <p:spPr bwMode="auto">
            <a:xfrm>
              <a:off x="3537254" y="3051636"/>
              <a:ext cx="161798" cy="325466"/>
            </a:xfrm>
            <a:custGeom>
              <a:avLst/>
              <a:gdLst/>
              <a:ahLst/>
              <a:cxnLst>
                <a:cxn ang="0">
                  <a:pos x="0" y="0"/>
                </a:cxn>
                <a:cxn ang="0">
                  <a:pos x="156" y="276"/>
                </a:cxn>
              </a:cxnLst>
              <a:rect l="0" t="0" r="r" b="b"/>
              <a:pathLst>
                <a:path w="156" h="276">
                  <a:moveTo>
                    <a:pt x="0" y="0"/>
                  </a:moveTo>
                  <a:lnTo>
                    <a:pt x="156" y="27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2" name="Freeform 35"/>
            <p:cNvSpPr/>
            <p:nvPr/>
          </p:nvSpPr>
          <p:spPr bwMode="auto">
            <a:xfrm>
              <a:off x="2696143" y="2352287"/>
              <a:ext cx="324785" cy="412885"/>
            </a:xfrm>
            <a:custGeom>
              <a:avLst/>
              <a:gdLst/>
              <a:ahLst/>
              <a:cxnLst>
                <a:cxn ang="0">
                  <a:pos x="312" y="0"/>
                </a:cxn>
                <a:cxn ang="0">
                  <a:pos x="0" y="351"/>
                </a:cxn>
              </a:cxnLst>
              <a:rect l="0" t="0" r="r" b="b"/>
              <a:pathLst>
                <a:path w="312" h="351">
                  <a:moveTo>
                    <a:pt x="312" y="0"/>
                  </a:moveTo>
                  <a:lnTo>
                    <a:pt x="0" y="35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93" name="组合 92"/>
          <p:cNvGrpSpPr/>
          <p:nvPr/>
        </p:nvGrpSpPr>
        <p:grpSpPr>
          <a:xfrm>
            <a:off x="4843783" y="1204027"/>
            <a:ext cx="1959418" cy="3096439"/>
            <a:chOff x="4354570" y="1363784"/>
            <a:chExt cx="1959418" cy="3096439"/>
          </a:xfrm>
        </p:grpSpPr>
        <p:sp>
          <p:nvSpPr>
            <p:cNvPr id="94" name="Freeform 34"/>
            <p:cNvSpPr/>
            <p:nvPr/>
          </p:nvSpPr>
          <p:spPr bwMode="auto">
            <a:xfrm>
              <a:off x="5405066" y="2914456"/>
              <a:ext cx="336682" cy="1345"/>
            </a:xfrm>
            <a:custGeom>
              <a:avLst/>
              <a:gdLst/>
              <a:ahLst/>
              <a:cxnLst>
                <a:cxn ang="0">
                  <a:pos x="0" y="3"/>
                </a:cxn>
                <a:cxn ang="0">
                  <a:pos x="323" y="0"/>
                </a:cxn>
              </a:cxnLst>
              <a:rect l="0" t="0" r="r" b="b"/>
              <a:pathLst>
                <a:path w="323" h="3">
                  <a:moveTo>
                    <a:pt x="0" y="3"/>
                  </a:moveTo>
                  <a:lnTo>
                    <a:pt x="323" y="0"/>
                  </a:lnTo>
                </a:path>
              </a:pathLst>
            </a:cu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5" name="Line 33"/>
            <p:cNvSpPr>
              <a:spLocks noChangeShapeType="1"/>
            </p:cNvSpPr>
            <p:nvPr/>
          </p:nvSpPr>
          <p:spPr bwMode="auto">
            <a:xfrm>
              <a:off x="5105264" y="3530421"/>
              <a:ext cx="374752" cy="0"/>
            </a:xfrm>
            <a:prstGeom prst="line">
              <a:avLst/>
            </a:pr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6" name="Line 32"/>
            <p:cNvSpPr>
              <a:spLocks noChangeShapeType="1"/>
            </p:cNvSpPr>
            <p:nvPr/>
          </p:nvSpPr>
          <p:spPr bwMode="auto">
            <a:xfrm>
              <a:off x="5105264" y="2216452"/>
              <a:ext cx="937475" cy="0"/>
            </a:xfrm>
            <a:prstGeom prst="line">
              <a:avLst/>
            </a:prstGeom>
            <a:noFill/>
            <a:ln w="28575">
              <a:solidFill>
                <a:srgbClr val="006600"/>
              </a:solidFill>
              <a:prstDash val="sys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7" name="Oval 31"/>
            <p:cNvSpPr>
              <a:spLocks noChangeArrowheads="1"/>
            </p:cNvSpPr>
            <p:nvPr>
              <p:custDataLst>
                <p:tags r:id="rId15"/>
              </p:custDataLst>
            </p:nvPr>
          </p:nvSpPr>
          <p:spPr bwMode="auto">
            <a:xfrm>
              <a:off x="5427670" y="1363784"/>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98" name="Text Box 30"/>
            <p:cNvSpPr txBox="1">
              <a:spLocks noChangeArrowheads="1"/>
            </p:cNvSpPr>
            <p:nvPr/>
          </p:nvSpPr>
          <p:spPr bwMode="auto">
            <a:xfrm>
              <a:off x="5057676" y="4113238"/>
              <a:ext cx="1173033" cy="346985"/>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r>
                <a:rPr kumimoji="0" lang="zh-CN" altLang="en-US"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）抹线</a:t>
              </a:r>
            </a:p>
          </p:txBody>
        </p:sp>
        <p:sp>
          <p:nvSpPr>
            <p:cNvPr id="99" name="Oval 29"/>
            <p:cNvSpPr>
              <a:spLocks noChangeArrowheads="1"/>
            </p:cNvSpPr>
            <p:nvPr>
              <p:custDataLst>
                <p:tags r:id="rId16"/>
              </p:custDataLst>
            </p:nvPr>
          </p:nvSpPr>
          <p:spPr bwMode="auto">
            <a:xfrm>
              <a:off x="4864947" y="2052374"/>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00" name="Oval 28"/>
            <p:cNvSpPr>
              <a:spLocks noChangeArrowheads="1"/>
            </p:cNvSpPr>
            <p:nvPr>
              <p:custDataLst>
                <p:tags r:id="rId17"/>
              </p:custDataLst>
            </p:nvPr>
          </p:nvSpPr>
          <p:spPr bwMode="auto">
            <a:xfrm>
              <a:off x="5427670" y="2052374"/>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01" name="Oval 27"/>
            <p:cNvSpPr>
              <a:spLocks noChangeArrowheads="1"/>
            </p:cNvSpPr>
            <p:nvPr>
              <p:custDataLst>
                <p:tags r:id="rId18"/>
              </p:custDataLst>
            </p:nvPr>
          </p:nvSpPr>
          <p:spPr bwMode="auto">
            <a:xfrm>
              <a:off x="5990393" y="2052374"/>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02" name="Oval 26"/>
            <p:cNvSpPr>
              <a:spLocks noChangeArrowheads="1"/>
            </p:cNvSpPr>
            <p:nvPr>
              <p:custDataLst>
                <p:tags r:id="rId19"/>
              </p:custDataLst>
            </p:nvPr>
          </p:nvSpPr>
          <p:spPr bwMode="auto">
            <a:xfrm>
              <a:off x="4354570" y="2742309"/>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03" name="Oval 25"/>
            <p:cNvSpPr>
              <a:spLocks noChangeArrowheads="1"/>
            </p:cNvSpPr>
            <p:nvPr>
              <p:custDataLst>
                <p:tags r:id="rId20"/>
              </p:custDataLst>
            </p:nvPr>
          </p:nvSpPr>
          <p:spPr bwMode="auto">
            <a:xfrm>
              <a:off x="5130247" y="2742309"/>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04" name="Oval 24"/>
            <p:cNvSpPr>
              <a:spLocks noChangeArrowheads="1"/>
            </p:cNvSpPr>
            <p:nvPr>
              <p:custDataLst>
                <p:tags r:id="rId21"/>
              </p:custDataLst>
            </p:nvPr>
          </p:nvSpPr>
          <p:spPr bwMode="auto">
            <a:xfrm>
              <a:off x="5692970" y="2742309"/>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05" name="Oval 23"/>
            <p:cNvSpPr>
              <a:spLocks noChangeArrowheads="1"/>
            </p:cNvSpPr>
            <p:nvPr>
              <p:custDataLst>
                <p:tags r:id="rId22"/>
              </p:custDataLst>
            </p:nvPr>
          </p:nvSpPr>
          <p:spPr bwMode="auto">
            <a:xfrm>
              <a:off x="4842343" y="3359619"/>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06" name="Oval 22"/>
            <p:cNvSpPr>
              <a:spLocks noChangeArrowheads="1"/>
            </p:cNvSpPr>
            <p:nvPr>
              <p:custDataLst>
                <p:tags r:id="rId23"/>
              </p:custDataLst>
            </p:nvPr>
          </p:nvSpPr>
          <p:spPr bwMode="auto">
            <a:xfrm>
              <a:off x="5405066" y="3359619"/>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07" name="Freeform 21"/>
            <p:cNvSpPr/>
            <p:nvPr/>
          </p:nvSpPr>
          <p:spPr bwMode="auto">
            <a:xfrm>
              <a:off x="5068384" y="1627385"/>
              <a:ext cx="381890" cy="424989"/>
            </a:xfrm>
            <a:custGeom>
              <a:avLst/>
              <a:gdLst/>
              <a:ahLst/>
              <a:cxnLst>
                <a:cxn ang="0">
                  <a:pos x="366" y="0"/>
                </a:cxn>
                <a:cxn ang="0">
                  <a:pos x="0" y="360"/>
                </a:cxn>
              </a:cxnLst>
              <a:rect l="0" t="0" r="r" b="b"/>
              <a:pathLst>
                <a:path w="366" h="360">
                  <a:moveTo>
                    <a:pt x="366" y="0"/>
                  </a:moveTo>
                  <a:lnTo>
                    <a:pt x="0" y="36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8" name="Freeform 20"/>
            <p:cNvSpPr/>
            <p:nvPr/>
          </p:nvSpPr>
          <p:spPr bwMode="auto">
            <a:xfrm>
              <a:off x="5306321" y="2341528"/>
              <a:ext cx="165367" cy="395401"/>
            </a:xfrm>
            <a:custGeom>
              <a:avLst/>
              <a:gdLst/>
              <a:ahLst/>
              <a:cxnLst>
                <a:cxn ang="0">
                  <a:pos x="159" y="0"/>
                </a:cxn>
                <a:cxn ang="0">
                  <a:pos x="0" y="336"/>
                </a:cxn>
              </a:cxnLst>
              <a:rect l="0" t="0" r="r" b="b"/>
              <a:pathLst>
                <a:path w="159" h="336">
                  <a:moveTo>
                    <a:pt x="159" y="0"/>
                  </a:moveTo>
                  <a:lnTo>
                    <a:pt x="0" y="33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9" name="Freeform 19"/>
            <p:cNvSpPr/>
            <p:nvPr/>
          </p:nvSpPr>
          <p:spPr bwMode="auto">
            <a:xfrm>
              <a:off x="5018417" y="3038187"/>
              <a:ext cx="162987" cy="321432"/>
            </a:xfrm>
            <a:custGeom>
              <a:avLst/>
              <a:gdLst/>
              <a:ahLst/>
              <a:cxnLst>
                <a:cxn ang="0">
                  <a:pos x="156" y="0"/>
                </a:cxn>
                <a:cxn ang="0">
                  <a:pos x="0" y="273"/>
                </a:cxn>
              </a:cxnLst>
              <a:rect l="0" t="0" r="r" b="b"/>
              <a:pathLst>
                <a:path w="156" h="273">
                  <a:moveTo>
                    <a:pt x="156" y="0"/>
                  </a:moveTo>
                  <a:lnTo>
                    <a:pt x="0" y="273"/>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 name="Freeform 18"/>
            <p:cNvSpPr/>
            <p:nvPr/>
          </p:nvSpPr>
          <p:spPr bwMode="auto">
            <a:xfrm>
              <a:off x="4571094" y="2334803"/>
              <a:ext cx="324785" cy="412885"/>
            </a:xfrm>
            <a:custGeom>
              <a:avLst/>
              <a:gdLst/>
              <a:ahLst/>
              <a:cxnLst>
                <a:cxn ang="0">
                  <a:pos x="312" y="0"/>
                </a:cxn>
                <a:cxn ang="0">
                  <a:pos x="0" y="351"/>
                </a:cxn>
              </a:cxnLst>
              <a:rect l="0" t="0" r="r" b="b"/>
              <a:pathLst>
                <a:path w="312" h="351">
                  <a:moveTo>
                    <a:pt x="312" y="0"/>
                  </a:moveTo>
                  <a:lnTo>
                    <a:pt x="0" y="35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11" name="组合 110"/>
          <p:cNvGrpSpPr/>
          <p:nvPr/>
        </p:nvGrpSpPr>
        <p:grpSpPr>
          <a:xfrm>
            <a:off x="7299163" y="1000874"/>
            <a:ext cx="1242766" cy="3299587"/>
            <a:chOff x="6592375" y="652331"/>
            <a:chExt cx="1337211" cy="3801168"/>
          </a:xfrm>
        </p:grpSpPr>
        <p:sp>
          <p:nvSpPr>
            <p:cNvPr id="112" name="Freeform 75"/>
            <p:cNvSpPr/>
            <p:nvPr/>
          </p:nvSpPr>
          <p:spPr bwMode="auto">
            <a:xfrm>
              <a:off x="6858866" y="3265476"/>
              <a:ext cx="140383" cy="255531"/>
            </a:xfrm>
            <a:custGeom>
              <a:avLst/>
              <a:gdLst/>
              <a:ahLst/>
              <a:cxnLst>
                <a:cxn ang="0">
                  <a:pos x="0" y="0"/>
                </a:cxn>
                <a:cxn ang="0">
                  <a:pos x="135" y="216"/>
                </a:cxn>
              </a:cxnLst>
              <a:rect l="0" t="0" r="r" b="b"/>
              <a:pathLst>
                <a:path w="135" h="216">
                  <a:moveTo>
                    <a:pt x="0" y="0"/>
                  </a:moveTo>
                  <a:lnTo>
                    <a:pt x="135" y="216"/>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3" name="Freeform 74"/>
            <p:cNvSpPr/>
            <p:nvPr/>
          </p:nvSpPr>
          <p:spPr bwMode="auto">
            <a:xfrm>
              <a:off x="7105131" y="914587"/>
              <a:ext cx="140383" cy="236703"/>
            </a:xfrm>
            <a:custGeom>
              <a:avLst/>
              <a:gdLst/>
              <a:ahLst/>
              <a:cxnLst>
                <a:cxn ang="0">
                  <a:pos x="135" y="0"/>
                </a:cxn>
                <a:cxn ang="0">
                  <a:pos x="0" y="202"/>
                </a:cxn>
              </a:cxnLst>
              <a:rect l="0" t="0" r="r" b="b"/>
              <a:pathLst>
                <a:path w="135" h="202">
                  <a:moveTo>
                    <a:pt x="135" y="0"/>
                  </a:moveTo>
                  <a:lnTo>
                    <a:pt x="0" y="202"/>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4" name="Oval 17"/>
            <p:cNvSpPr>
              <a:spLocks noChangeArrowheads="1"/>
            </p:cNvSpPr>
            <p:nvPr>
              <p:custDataLst>
                <p:tags r:id="rId6"/>
              </p:custDataLst>
            </p:nvPr>
          </p:nvSpPr>
          <p:spPr bwMode="auto">
            <a:xfrm>
              <a:off x="7194358" y="652331"/>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15" name="Text Box 16"/>
            <p:cNvSpPr txBox="1">
              <a:spLocks noChangeArrowheads="1"/>
            </p:cNvSpPr>
            <p:nvPr/>
          </p:nvSpPr>
          <p:spPr bwMode="auto">
            <a:xfrm>
              <a:off x="6808899" y="4105169"/>
              <a:ext cx="1120687" cy="34833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r>
                <a:rPr kumimoji="0" lang="zh-CN" altLang="en-US"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）调整</a:t>
              </a:r>
            </a:p>
          </p:txBody>
        </p:sp>
        <p:sp>
          <p:nvSpPr>
            <p:cNvPr id="116" name="Oval 15"/>
            <p:cNvSpPr>
              <a:spLocks noChangeArrowheads="1"/>
            </p:cNvSpPr>
            <p:nvPr>
              <p:custDataLst>
                <p:tags r:id="rId7"/>
              </p:custDataLst>
            </p:nvPr>
          </p:nvSpPr>
          <p:spPr bwMode="auto">
            <a:xfrm>
              <a:off x="6860055" y="1143220"/>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17" name="Oval 14"/>
            <p:cNvSpPr>
              <a:spLocks noChangeArrowheads="1"/>
            </p:cNvSpPr>
            <p:nvPr>
              <p:custDataLst>
                <p:tags r:id="rId8"/>
              </p:custDataLst>
            </p:nvPr>
          </p:nvSpPr>
          <p:spPr bwMode="auto">
            <a:xfrm>
              <a:off x="7182461" y="1714804"/>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18" name="Oval 13"/>
            <p:cNvSpPr>
              <a:spLocks noChangeArrowheads="1"/>
            </p:cNvSpPr>
            <p:nvPr>
              <p:custDataLst>
                <p:tags r:id="rId9"/>
              </p:custDataLst>
            </p:nvPr>
          </p:nvSpPr>
          <p:spPr bwMode="auto">
            <a:xfrm>
              <a:off x="7516764" y="2352287"/>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19" name="Oval 12"/>
            <p:cNvSpPr>
              <a:spLocks noChangeArrowheads="1"/>
            </p:cNvSpPr>
            <p:nvPr>
              <p:custDataLst>
                <p:tags r:id="rId10"/>
              </p:custDataLst>
            </p:nvPr>
          </p:nvSpPr>
          <p:spPr bwMode="auto">
            <a:xfrm>
              <a:off x="6592375" y="1724218"/>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20" name="Oval 11"/>
            <p:cNvSpPr>
              <a:spLocks noChangeArrowheads="1"/>
            </p:cNvSpPr>
            <p:nvPr>
              <p:custDataLst>
                <p:tags r:id="rId11"/>
              </p:custDataLst>
            </p:nvPr>
          </p:nvSpPr>
          <p:spPr bwMode="auto">
            <a:xfrm>
              <a:off x="6893367" y="2352287"/>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21" name="Oval 10"/>
            <p:cNvSpPr>
              <a:spLocks noChangeArrowheads="1"/>
            </p:cNvSpPr>
            <p:nvPr>
              <p:custDataLst>
                <p:tags r:id="rId12"/>
              </p:custDataLst>
            </p:nvPr>
          </p:nvSpPr>
          <p:spPr bwMode="auto">
            <a:xfrm>
              <a:off x="7171754" y="2962873"/>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22" name="Oval 9"/>
            <p:cNvSpPr>
              <a:spLocks noChangeArrowheads="1"/>
            </p:cNvSpPr>
            <p:nvPr>
              <p:custDataLst>
                <p:tags r:id="rId13"/>
              </p:custDataLst>
            </p:nvPr>
          </p:nvSpPr>
          <p:spPr bwMode="auto">
            <a:xfrm>
              <a:off x="6606652" y="2969597"/>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23" name="Oval 8"/>
            <p:cNvSpPr>
              <a:spLocks noChangeArrowheads="1"/>
            </p:cNvSpPr>
            <p:nvPr>
              <p:custDataLst>
                <p:tags r:id="rId14"/>
              </p:custDataLst>
            </p:nvPr>
          </p:nvSpPr>
          <p:spPr bwMode="auto">
            <a:xfrm>
              <a:off x="6895746" y="3495454"/>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24" name="Freeform 7"/>
            <p:cNvSpPr/>
            <p:nvPr/>
          </p:nvSpPr>
          <p:spPr bwMode="auto">
            <a:xfrm>
              <a:off x="7097993" y="2026821"/>
              <a:ext cx="143952" cy="325466"/>
            </a:xfrm>
            <a:custGeom>
              <a:avLst/>
              <a:gdLst/>
              <a:ahLst/>
              <a:cxnLst>
                <a:cxn ang="0">
                  <a:pos x="138" y="0"/>
                </a:cxn>
                <a:cxn ang="0">
                  <a:pos x="0" y="276"/>
                </a:cxn>
              </a:cxnLst>
              <a:rect l="0" t="0" r="r" b="b"/>
              <a:pathLst>
                <a:path w="138" h="276">
                  <a:moveTo>
                    <a:pt x="138" y="0"/>
                  </a:moveTo>
                  <a:lnTo>
                    <a:pt x="0" y="27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5" name="Freeform 6"/>
            <p:cNvSpPr/>
            <p:nvPr/>
          </p:nvSpPr>
          <p:spPr bwMode="auto">
            <a:xfrm>
              <a:off x="7163426" y="2656235"/>
              <a:ext cx="168936" cy="306638"/>
            </a:xfrm>
            <a:custGeom>
              <a:avLst/>
              <a:gdLst/>
              <a:ahLst/>
              <a:cxnLst>
                <a:cxn ang="0">
                  <a:pos x="0" y="0"/>
                </a:cxn>
                <a:cxn ang="0">
                  <a:pos x="162" y="261"/>
                </a:cxn>
              </a:cxnLst>
              <a:rect l="0" t="0" r="r" b="b"/>
              <a:pathLst>
                <a:path w="162" h="261">
                  <a:moveTo>
                    <a:pt x="0" y="0"/>
                  </a:moveTo>
                  <a:lnTo>
                    <a:pt x="162" y="261"/>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6" name="Freeform 5"/>
            <p:cNvSpPr/>
            <p:nvPr/>
          </p:nvSpPr>
          <p:spPr bwMode="auto">
            <a:xfrm>
              <a:off x="6792243" y="2648166"/>
              <a:ext cx="152280" cy="318742"/>
            </a:xfrm>
            <a:custGeom>
              <a:avLst/>
              <a:gdLst/>
              <a:ahLst/>
              <a:cxnLst>
                <a:cxn ang="0">
                  <a:pos x="147" y="0"/>
                </a:cxn>
                <a:cxn ang="0">
                  <a:pos x="0" y="271"/>
                </a:cxn>
              </a:cxnLst>
              <a:rect l="0" t="0" r="r" b="b"/>
              <a:pathLst>
                <a:path w="147" h="271">
                  <a:moveTo>
                    <a:pt x="147" y="0"/>
                  </a:moveTo>
                  <a:lnTo>
                    <a:pt x="0" y="27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7" name="Freeform 4"/>
            <p:cNvSpPr/>
            <p:nvPr/>
          </p:nvSpPr>
          <p:spPr bwMode="auto">
            <a:xfrm>
              <a:off x="6785105" y="1447168"/>
              <a:ext cx="128486" cy="273015"/>
            </a:xfrm>
            <a:custGeom>
              <a:avLst/>
              <a:gdLst/>
              <a:ahLst/>
              <a:cxnLst>
                <a:cxn ang="0">
                  <a:pos x="123" y="0"/>
                </a:cxn>
                <a:cxn ang="0">
                  <a:pos x="0" y="231"/>
                </a:cxn>
              </a:cxnLst>
              <a:rect l="0" t="0" r="r" b="b"/>
              <a:pathLst>
                <a:path w="123" h="231">
                  <a:moveTo>
                    <a:pt x="123" y="0"/>
                  </a:moveTo>
                  <a:lnTo>
                    <a:pt x="0" y="23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8" name="Freeform 3"/>
            <p:cNvSpPr/>
            <p:nvPr/>
          </p:nvSpPr>
          <p:spPr bwMode="auto">
            <a:xfrm>
              <a:off x="7142012" y="1433719"/>
              <a:ext cx="155849" cy="282429"/>
            </a:xfrm>
            <a:custGeom>
              <a:avLst/>
              <a:gdLst/>
              <a:ahLst/>
              <a:cxnLst>
                <a:cxn ang="0">
                  <a:pos x="0" y="0"/>
                </a:cxn>
                <a:cxn ang="0">
                  <a:pos x="150" y="240"/>
                </a:cxn>
              </a:cxnLst>
              <a:rect l="0" t="0" r="r" b="b"/>
              <a:pathLst>
                <a:path w="150" h="240">
                  <a:moveTo>
                    <a:pt x="0" y="0"/>
                  </a:moveTo>
                  <a:lnTo>
                    <a:pt x="150" y="240"/>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9" name="Freeform 2"/>
            <p:cNvSpPr/>
            <p:nvPr/>
          </p:nvSpPr>
          <p:spPr bwMode="auto">
            <a:xfrm>
              <a:off x="7447762" y="2020096"/>
              <a:ext cx="203437" cy="328156"/>
            </a:xfrm>
            <a:custGeom>
              <a:avLst/>
              <a:gdLst/>
              <a:ahLst/>
              <a:cxnLst>
                <a:cxn ang="0">
                  <a:pos x="0" y="0"/>
                </a:cxn>
                <a:cxn ang="0">
                  <a:pos x="195" y="279"/>
                </a:cxn>
              </a:cxnLst>
              <a:rect l="0" t="0" r="r" b="b"/>
              <a:pathLst>
                <a:path w="195" h="279">
                  <a:moveTo>
                    <a:pt x="0" y="0"/>
                  </a:moveTo>
                  <a:lnTo>
                    <a:pt x="195" y="279"/>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30" name="组合 129"/>
          <p:cNvGrpSpPr/>
          <p:nvPr/>
        </p:nvGrpSpPr>
        <p:grpSpPr>
          <a:xfrm>
            <a:off x="857224" y="4327511"/>
            <a:ext cx="7572428" cy="1957858"/>
            <a:chOff x="857224" y="4327511"/>
            <a:chExt cx="7572428" cy="1957858"/>
          </a:xfrm>
        </p:grpSpPr>
        <p:sp>
          <p:nvSpPr>
            <p:cNvPr id="131" name="TextBox 83"/>
            <p:cNvSpPr txBox="1"/>
            <p:nvPr/>
          </p:nvSpPr>
          <p:spPr>
            <a:xfrm>
              <a:off x="928662" y="4572008"/>
              <a:ext cx="2714644" cy="398780"/>
            </a:xfrm>
            <a:prstGeom prst="rect">
              <a:avLst/>
            </a:prstGeom>
            <a:noFill/>
          </p:spPr>
          <p:txBody>
            <a:bodyPr wrap="square" rtlCol="0">
              <a:spAutoFit/>
            </a:bodyPr>
            <a:lstStyle/>
            <a:p>
              <a:pPr algn="l">
                <a:lnSpc>
                  <a:spcPct val="100000"/>
                </a:lnSpc>
                <a:spcBef>
                  <a:spcPts val="0"/>
                </a:spcBef>
              </a:pPr>
              <a:r>
                <a:rPr lang="zh-CN" altLang="en-US" sz="2000" dirty="0">
                  <a:solidFill>
                    <a:srgbClr val="FFFFFF"/>
                  </a:solidFill>
                  <a:latin typeface="微软雅黑" panose="020B0503020204020204" charset="-122"/>
                  <a:ea typeface="微软雅黑" panose="020B0503020204020204" charset="-122"/>
                </a:rPr>
                <a:t>转换成二叉树的</a:t>
              </a:r>
              <a:r>
                <a:rPr lang="zh-CN" altLang="zh-CN" sz="2000" dirty="0">
                  <a:solidFill>
                    <a:srgbClr val="FFFFFF"/>
                  </a:solidFill>
                  <a:latin typeface="微软雅黑" panose="020B0503020204020204" charset="-122"/>
                  <a:ea typeface="微软雅黑" panose="020B0503020204020204" charset="-122"/>
                </a:rPr>
                <a:t>特点</a:t>
              </a:r>
              <a:endPar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132" name="TextBox 84"/>
            <p:cNvSpPr txBox="1"/>
            <p:nvPr>
              <p:custDataLst>
                <p:tags r:id="rId4"/>
              </p:custDataLst>
            </p:nvPr>
          </p:nvSpPr>
          <p:spPr>
            <a:xfrm>
              <a:off x="857224" y="5116969"/>
              <a:ext cx="7572428" cy="116840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600"/>
                </a:lnSpc>
                <a:spcBef>
                  <a:spcPts val="600"/>
                </a:spcBef>
                <a:buBlip>
                  <a:blip r:embed="rId51"/>
                </a:buBlip>
              </a:pP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根结点只有左子树而没有右子树。</a:t>
              </a:r>
            </a:p>
            <a:p>
              <a:pPr marL="342900" indent="-342900" algn="l">
                <a:lnSpc>
                  <a:spcPts val="2600"/>
                </a:lnSpc>
                <a:spcBef>
                  <a:spcPts val="600"/>
                </a:spcBef>
                <a:buBlip>
                  <a:blip r:embed="rId51"/>
                </a:buBlip>
              </a:pP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左分支不变</a:t>
              </a:r>
              <a:r>
                <a:rPr lang="zh-CN" altLang="en-US" sz="2000" dirty="0">
                  <a:solidFill>
                    <a:srgbClr val="FFFFFF"/>
                  </a:solidFill>
                  <a:latin typeface="微软雅黑" panose="020B0503020204020204" charset="-122"/>
                  <a:ea typeface="微软雅黑" panose="020B0503020204020204" charset="-122"/>
                  <a:cs typeface="Consolas" panose="020B0609020204030204" pitchFamily="49" charset="0"/>
                </a:rPr>
                <a:t>（</a:t>
              </a: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左分支</a:t>
              </a:r>
              <a:r>
                <a:rPr lang="zh-CN" altLang="en-US" sz="2000" dirty="0">
                  <a:solidFill>
                    <a:srgbClr val="FFFFFF"/>
                  </a:solidFill>
                  <a:latin typeface="微软雅黑" panose="020B0503020204020204" charset="-122"/>
                  <a:ea typeface="微软雅黑" panose="020B0503020204020204" charset="-122"/>
                  <a:cs typeface="Consolas" panose="020B0609020204030204" pitchFamily="49" charset="0"/>
                </a:rPr>
                <a:t>为最左孩子）</a:t>
              </a: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，兄弟变成右分支</a:t>
              </a:r>
              <a:r>
                <a:rPr lang="zh-CN" altLang="en-US" sz="2000" dirty="0">
                  <a:solidFill>
                    <a:srgbClr val="FFFFFF"/>
                  </a:solidFill>
                  <a:latin typeface="微软雅黑" panose="020B0503020204020204" charset="-122"/>
                  <a:ea typeface="微软雅黑" panose="020B0503020204020204" charset="-122"/>
                  <a:cs typeface="Consolas" panose="020B0609020204030204" pitchFamily="49" charset="0"/>
                </a:rPr>
                <a:t>（</a:t>
              </a: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右分支</a:t>
              </a:r>
              <a:r>
                <a:rPr lang="zh-CN" altLang="en-US" sz="2000" dirty="0">
                  <a:solidFill>
                    <a:srgbClr val="FFFFFF"/>
                  </a:solidFill>
                  <a:latin typeface="微软雅黑" panose="020B0503020204020204" charset="-122"/>
                  <a:ea typeface="微软雅黑" panose="020B0503020204020204" charset="-122"/>
                  <a:cs typeface="Consolas" panose="020B0609020204030204" pitchFamily="49" charset="0"/>
                </a:rPr>
                <a:t>实为双亲的兄弟）</a:t>
              </a:r>
              <a:r>
                <a:rPr lang="zh-CN" altLang="zh-CN" sz="2000" dirty="0">
                  <a:solidFill>
                    <a:srgbClr val="FFFFFF"/>
                  </a:solidFill>
                  <a:latin typeface="微软雅黑" panose="020B0503020204020204" charset="-122"/>
                  <a:ea typeface="微软雅黑" panose="020B0503020204020204" charset="-122"/>
                  <a:cs typeface="Consolas" panose="020B0609020204030204" pitchFamily="49" charset="0"/>
                </a:rPr>
                <a:t>。</a:t>
              </a:r>
            </a:p>
          </p:txBody>
        </p:sp>
        <p:sp>
          <p:nvSpPr>
            <p:cNvPr id="133" name="任意多边形 85"/>
            <p:cNvSpPr/>
            <p:nvPr>
              <p:custDataLst>
                <p:tags r:id="rId5"/>
              </p:custDataLst>
            </p:nvPr>
          </p:nvSpPr>
          <p:spPr>
            <a:xfrm>
              <a:off x="3404543" y="4327511"/>
              <a:ext cx="4364527" cy="535446"/>
            </a:xfrm>
            <a:custGeom>
              <a:avLst/>
              <a:gdLst>
                <a:gd name="connsiteX0" fmla="*/ 0 w 4824412"/>
                <a:gd name="connsiteY0" fmla="*/ 857250 h 962025"/>
                <a:gd name="connsiteX1" fmla="*/ 4038600 w 4824412"/>
                <a:gd name="connsiteY1" fmla="*/ 819150 h 962025"/>
                <a:gd name="connsiteX2" fmla="*/ 4714875 w 4824412"/>
                <a:gd name="connsiteY2" fmla="*/ 0 h 962025"/>
                <a:gd name="connsiteX0-1" fmla="*/ 0 w 4800618"/>
                <a:gd name="connsiteY0-2" fmla="*/ 857250 h 909637"/>
                <a:gd name="connsiteX1-3" fmla="*/ 4014806 w 4800618"/>
                <a:gd name="connsiteY1-4" fmla="*/ 728671 h 909637"/>
                <a:gd name="connsiteX2-5" fmla="*/ 4714875 w 4800618"/>
                <a:gd name="connsiteY2-6" fmla="*/ 0 h 909637"/>
                <a:gd name="connsiteX0-7" fmla="*/ 0 w 4841114"/>
                <a:gd name="connsiteY0-8" fmla="*/ 857250 h 909637"/>
                <a:gd name="connsiteX1-9" fmla="*/ 4014806 w 4841114"/>
                <a:gd name="connsiteY1-10" fmla="*/ 728671 h 909637"/>
                <a:gd name="connsiteX2-11" fmla="*/ 4786346 w 4841114"/>
                <a:gd name="connsiteY2-12" fmla="*/ 0 h 909637"/>
                <a:gd name="connsiteX0-13" fmla="*/ 0 w 4983990"/>
                <a:gd name="connsiteY0-14" fmla="*/ 857250 h 909637"/>
                <a:gd name="connsiteX1-15" fmla="*/ 4014806 w 4983990"/>
                <a:gd name="connsiteY1-16" fmla="*/ 728671 h 909637"/>
                <a:gd name="connsiteX2-17" fmla="*/ 4929222 w 4983990"/>
                <a:gd name="connsiteY2-18" fmla="*/ 0 h 909637"/>
                <a:gd name="connsiteX0-19" fmla="*/ 0 w 4841114"/>
                <a:gd name="connsiteY0-20" fmla="*/ 857250 h 909637"/>
                <a:gd name="connsiteX1-21" fmla="*/ 4014806 w 4841114"/>
                <a:gd name="connsiteY1-22" fmla="*/ 728671 h 909637"/>
                <a:gd name="connsiteX2-23" fmla="*/ 4786346 w 4841114"/>
                <a:gd name="connsiteY2-24" fmla="*/ 0 h 909637"/>
                <a:gd name="connsiteX0-25" fmla="*/ 0 w 4800624"/>
                <a:gd name="connsiteY0-26" fmla="*/ 857250 h 909637"/>
                <a:gd name="connsiteX1-27" fmla="*/ 4014806 w 4800624"/>
                <a:gd name="connsiteY1-28" fmla="*/ 728671 h 909637"/>
                <a:gd name="connsiteX2-29" fmla="*/ 4714908 w 4800624"/>
                <a:gd name="connsiteY2-30" fmla="*/ 0 h 909637"/>
              </a:gdLst>
              <a:ahLst/>
              <a:cxnLst>
                <a:cxn ang="0">
                  <a:pos x="connsiteX0-1" y="connsiteY0-2"/>
                </a:cxn>
                <a:cxn ang="0">
                  <a:pos x="connsiteX1-3" y="connsiteY1-4"/>
                </a:cxn>
                <a:cxn ang="0">
                  <a:pos x="connsiteX2-5" y="connsiteY2-6"/>
                </a:cxn>
              </a:cxnLst>
              <a:rect l="l" t="t" r="r" b="b"/>
              <a:pathLst>
                <a:path w="4800624" h="909637">
                  <a:moveTo>
                    <a:pt x="0" y="857250"/>
                  </a:moveTo>
                  <a:cubicBezTo>
                    <a:pt x="1626394" y="909637"/>
                    <a:pt x="3228988" y="871546"/>
                    <a:pt x="4014806" y="728671"/>
                  </a:cubicBezTo>
                  <a:cubicBezTo>
                    <a:pt x="4800624" y="585796"/>
                    <a:pt x="4769676" y="338137"/>
                    <a:pt x="4714908" y="0"/>
                  </a:cubicBezTo>
                </a:path>
              </a:pathLst>
            </a:custGeom>
            <a:ln>
              <a:solidFill>
                <a:schemeClr val="accent6"/>
              </a:solidFill>
              <a:headEnd type="none" w="med" len="med"/>
              <a:tailEnd type="arrow"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solidFill>
                  <a:schemeClr val="dk1"/>
                </a:solidFill>
              </a:endParaRPr>
            </a:p>
          </p:txBody>
        </p:sp>
      </p:grpSp>
      <p:pic>
        <p:nvPicPr>
          <p:cNvPr id="135" name="图片 134"/>
          <p:cNvPicPr>
            <a:picLocks noChangeAspect="1"/>
          </p:cNvPicPr>
          <p:nvPr/>
        </p:nvPicPr>
        <p:blipFill rotWithShape="1">
          <a:blip r:embed="rId52" cstate="print">
            <a:alphaModFix amt="20000"/>
            <a:extLst>
              <a:ext uri="{28A0092B-C50C-407E-A947-70E740481C1C}">
                <a14:useLocalDpi xmlns:a14="http://schemas.microsoft.com/office/drawing/2010/main" val="0"/>
              </a:ext>
            </a:extLst>
          </a:blip>
          <a:srcRect r="7351" b="-600"/>
          <a:stretch>
            <a:fillRect/>
          </a:stretch>
        </p:blipFill>
        <p:spPr>
          <a:xfrm flipH="1">
            <a:off x="9384007" y="4026012"/>
            <a:ext cx="2291336" cy="2456910"/>
          </a:xfrm>
          <a:prstGeom prst="rect">
            <a:avLst/>
          </a:prstGeom>
        </p:spPr>
      </p:pic>
      <p:sp>
        <p:nvSpPr>
          <p:cNvPr id="136" name="文本框 135"/>
          <p:cNvSpPr txBox="1"/>
          <p:nvPr/>
        </p:nvSpPr>
        <p:spPr>
          <a:xfrm>
            <a:off x="1053074" y="178558"/>
            <a:ext cx="362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6.8.1 </a:t>
            </a:r>
            <a:r>
              <a:rPr lang="zh-CN" altLang="en-US" sz="2000" dirty="0">
                <a:solidFill>
                  <a:schemeClr val="accent1"/>
                </a:solidFill>
                <a:latin typeface="微软雅黑" panose="020B0503020204020204" charset="-122"/>
                <a:ea typeface="微软雅黑" panose="020B0503020204020204" charset="-122"/>
              </a:rPr>
              <a:t>树到二叉树的转换及还原</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1000"/>
                                        <p:tgtEl>
                                          <p:spTgt spid="130"/>
                                        </p:tgtEl>
                                      </p:cBhvr>
                                    </p:animEffect>
                                    <p:anim calcmode="lin" valueType="num">
                                      <p:cBhvr>
                                        <p:cTn id="28" dur="1000" fill="hold"/>
                                        <p:tgtEl>
                                          <p:spTgt spid="130"/>
                                        </p:tgtEl>
                                        <p:attrNameLst>
                                          <p:attrName>ppt_x</p:attrName>
                                        </p:attrNameLst>
                                      </p:cBhvr>
                                      <p:tavLst>
                                        <p:tav tm="0">
                                          <p:val>
                                            <p:strVal val="#ppt_x"/>
                                          </p:val>
                                        </p:tav>
                                        <p:tav tm="100000">
                                          <p:val>
                                            <p:strVal val="#ppt_x"/>
                                          </p:val>
                                        </p:tav>
                                      </p:tavLst>
                                    </p:anim>
                                    <p:anim calcmode="lin" valueType="num">
                                      <p:cBhvr>
                                        <p:cTn id="29" dur="1000" fill="hold"/>
                                        <p:tgtEl>
                                          <p:spTgt spid="130"/>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1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1"/>
          <p:cNvSpPr>
            <a:spLocks noChangeArrowheads="1"/>
          </p:cNvSpPr>
          <p:nvPr>
            <p:custDataLst>
              <p:tags r:id="rId1"/>
            </p:custDataLst>
          </p:nvPr>
        </p:nvSpPr>
        <p:spPr bwMode="auto">
          <a:xfrm>
            <a:off x="-65968" y="143526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2" name="矩形 61"/>
          <p:cNvSpPr/>
          <p:nvPr>
            <p:custDataLst>
              <p:tags r:id="rId2"/>
            </p:custDataLst>
          </p:nvPr>
        </p:nvSpPr>
        <p:spPr>
          <a:xfrm>
            <a:off x="357158" y="888702"/>
            <a:ext cx="11318185" cy="5590571"/>
          </a:xfrm>
          <a:prstGeom prst="rect">
            <a:avLst/>
          </a:prstGeom>
          <a:solidFill>
            <a:schemeClr val="bg1">
              <a:lumMod val="85000"/>
              <a:alpha val="18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Rectangle 77"/>
          <p:cNvSpPr>
            <a:spLocks noChangeArrowheads="1"/>
          </p:cNvSpPr>
          <p:nvPr>
            <p:custDataLst>
              <p:tags r:id="rId3"/>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pic>
        <p:nvPicPr>
          <p:cNvPr id="135" name="图片 134"/>
          <p:cNvPicPr>
            <a:picLocks noChangeAspect="1"/>
          </p:cNvPicPr>
          <p:nvPr/>
        </p:nvPicPr>
        <p:blipFill rotWithShape="1">
          <a:blip r:embed="rId28" cstate="print">
            <a:alphaModFix amt="20000"/>
            <a:extLst>
              <a:ext uri="{28A0092B-C50C-407E-A947-70E740481C1C}">
                <a14:useLocalDpi xmlns:a14="http://schemas.microsoft.com/office/drawing/2010/main" val="0"/>
              </a:ext>
            </a:extLst>
          </a:blip>
          <a:srcRect r="7351" b="-600"/>
          <a:stretch>
            <a:fillRect/>
          </a:stretch>
        </p:blipFill>
        <p:spPr>
          <a:xfrm flipH="1">
            <a:off x="9384007" y="4026012"/>
            <a:ext cx="2291336" cy="2456910"/>
          </a:xfrm>
          <a:prstGeom prst="rect">
            <a:avLst/>
          </a:prstGeom>
        </p:spPr>
      </p:pic>
      <p:grpSp>
        <p:nvGrpSpPr>
          <p:cNvPr id="3" name="组合 2"/>
          <p:cNvGrpSpPr/>
          <p:nvPr/>
        </p:nvGrpSpPr>
        <p:grpSpPr>
          <a:xfrm>
            <a:off x="1282813" y="1360548"/>
            <a:ext cx="1959417" cy="3096439"/>
            <a:chOff x="142844" y="1404131"/>
            <a:chExt cx="1959417" cy="3096439"/>
          </a:xfrm>
        </p:grpSpPr>
        <p:sp>
          <p:nvSpPr>
            <p:cNvPr id="14" name="Oval 70"/>
            <p:cNvSpPr>
              <a:spLocks noChangeArrowheads="1"/>
            </p:cNvSpPr>
            <p:nvPr>
              <p:custDataLst>
                <p:tags r:id="rId14"/>
              </p:custDataLst>
            </p:nvPr>
          </p:nvSpPr>
          <p:spPr bwMode="auto">
            <a:xfrm>
              <a:off x="1215943" y="1404131"/>
              <a:ext cx="323595" cy="3456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6" name="Text Box 69"/>
            <p:cNvSpPr txBox="1">
              <a:spLocks noChangeArrowheads="1"/>
            </p:cNvSpPr>
            <p:nvPr/>
          </p:nvSpPr>
          <p:spPr bwMode="auto">
            <a:xfrm>
              <a:off x="428596" y="4152240"/>
              <a:ext cx="1494250" cy="34833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一棵树</a:t>
              </a:r>
            </a:p>
          </p:txBody>
        </p:sp>
        <p:sp>
          <p:nvSpPr>
            <p:cNvPr id="17" name="Oval 68"/>
            <p:cNvSpPr>
              <a:spLocks noChangeArrowheads="1"/>
            </p:cNvSpPr>
            <p:nvPr>
              <p:custDataLst>
                <p:tags r:id="rId15"/>
              </p:custDataLst>
            </p:nvPr>
          </p:nvSpPr>
          <p:spPr bwMode="auto">
            <a:xfrm>
              <a:off x="653220" y="2091376"/>
              <a:ext cx="323595"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8" name="Oval 67"/>
            <p:cNvSpPr>
              <a:spLocks noChangeArrowheads="1"/>
            </p:cNvSpPr>
            <p:nvPr>
              <p:custDataLst>
                <p:tags r:id="rId16"/>
              </p:custDataLst>
            </p:nvPr>
          </p:nvSpPr>
          <p:spPr bwMode="auto">
            <a:xfrm>
              <a:off x="1215943" y="2091376"/>
              <a:ext cx="323595"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9" name="Oval 66"/>
            <p:cNvSpPr>
              <a:spLocks noChangeArrowheads="1"/>
            </p:cNvSpPr>
            <p:nvPr>
              <p:custDataLst>
                <p:tags r:id="rId17"/>
              </p:custDataLst>
            </p:nvPr>
          </p:nvSpPr>
          <p:spPr bwMode="auto">
            <a:xfrm>
              <a:off x="1778666" y="2091376"/>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20" name="Oval 65"/>
            <p:cNvSpPr>
              <a:spLocks noChangeArrowheads="1"/>
            </p:cNvSpPr>
            <p:nvPr>
              <p:custDataLst>
                <p:tags r:id="rId18"/>
              </p:custDataLst>
            </p:nvPr>
          </p:nvSpPr>
          <p:spPr bwMode="auto">
            <a:xfrm>
              <a:off x="142844" y="2782656"/>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21" name="Oval 64"/>
            <p:cNvSpPr>
              <a:spLocks noChangeArrowheads="1"/>
            </p:cNvSpPr>
            <p:nvPr>
              <p:custDataLst>
                <p:tags r:id="rId19"/>
              </p:custDataLst>
            </p:nvPr>
          </p:nvSpPr>
          <p:spPr bwMode="auto">
            <a:xfrm>
              <a:off x="918521" y="2782656"/>
              <a:ext cx="322406" cy="3456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22" name="Oval 63"/>
            <p:cNvSpPr>
              <a:spLocks noChangeArrowheads="1"/>
            </p:cNvSpPr>
            <p:nvPr>
              <p:custDataLst>
                <p:tags r:id="rId20"/>
              </p:custDataLst>
            </p:nvPr>
          </p:nvSpPr>
          <p:spPr bwMode="auto">
            <a:xfrm>
              <a:off x="1481244" y="2782656"/>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23" name="Oval 62"/>
            <p:cNvSpPr>
              <a:spLocks noChangeArrowheads="1"/>
            </p:cNvSpPr>
            <p:nvPr>
              <p:custDataLst>
                <p:tags r:id="rId21"/>
              </p:custDataLst>
            </p:nvPr>
          </p:nvSpPr>
          <p:spPr bwMode="auto">
            <a:xfrm>
              <a:off x="630616" y="3398621"/>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24" name="Oval 61"/>
            <p:cNvSpPr>
              <a:spLocks noChangeArrowheads="1"/>
            </p:cNvSpPr>
            <p:nvPr>
              <p:custDataLst>
                <p:tags r:id="rId22"/>
              </p:custDataLst>
            </p:nvPr>
          </p:nvSpPr>
          <p:spPr bwMode="auto">
            <a:xfrm>
              <a:off x="1193339" y="3398621"/>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25" name="Freeform 60"/>
            <p:cNvSpPr/>
            <p:nvPr/>
          </p:nvSpPr>
          <p:spPr bwMode="auto">
            <a:xfrm>
              <a:off x="856657" y="1667732"/>
              <a:ext cx="381890" cy="423644"/>
            </a:xfrm>
            <a:custGeom>
              <a:avLst/>
              <a:gdLst/>
              <a:ahLst/>
              <a:cxnLst>
                <a:cxn ang="0">
                  <a:pos x="366" y="0"/>
                </a:cxn>
                <a:cxn ang="0">
                  <a:pos x="0" y="360"/>
                </a:cxn>
              </a:cxnLst>
              <a:rect l="0" t="0" r="r" b="b"/>
              <a:pathLst>
                <a:path w="366" h="360">
                  <a:moveTo>
                    <a:pt x="366" y="0"/>
                  </a:moveTo>
                  <a:lnTo>
                    <a:pt x="0" y="36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Freeform 59"/>
            <p:cNvSpPr/>
            <p:nvPr>
              <p:custDataLst>
                <p:tags r:id="rId23"/>
              </p:custDataLst>
            </p:nvPr>
          </p:nvSpPr>
          <p:spPr bwMode="auto">
            <a:xfrm>
              <a:off x="1375362" y="1748426"/>
              <a:ext cx="1190" cy="333536"/>
            </a:xfrm>
            <a:custGeom>
              <a:avLst/>
              <a:gdLst/>
              <a:ahLst/>
              <a:cxnLst>
                <a:cxn ang="0">
                  <a:pos x="0" y="0"/>
                </a:cxn>
                <a:cxn ang="0">
                  <a:pos x="1" y="297"/>
                </a:cxn>
              </a:cxnLst>
              <a:rect l="0" t="0" r="r" b="b"/>
              <a:pathLst>
                <a:path w="1" h="297">
                  <a:moveTo>
                    <a:pt x="0" y="0"/>
                  </a:moveTo>
                  <a:lnTo>
                    <a:pt x="1" y="2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Freeform 58"/>
            <p:cNvSpPr/>
            <p:nvPr>
              <p:custDataLst>
                <p:tags r:id="rId24"/>
              </p:custDataLst>
            </p:nvPr>
          </p:nvSpPr>
          <p:spPr bwMode="auto">
            <a:xfrm>
              <a:off x="1515745" y="1671767"/>
              <a:ext cx="353338" cy="434403"/>
            </a:xfrm>
            <a:custGeom>
              <a:avLst/>
              <a:gdLst/>
              <a:ahLst/>
              <a:cxnLst>
                <a:cxn ang="0">
                  <a:pos x="0" y="0"/>
                </a:cxn>
                <a:cxn ang="0">
                  <a:pos x="339" y="369"/>
                </a:cxn>
              </a:cxnLst>
              <a:rect l="0" t="0" r="r" b="b"/>
              <a:pathLst>
                <a:path w="339" h="369">
                  <a:moveTo>
                    <a:pt x="0" y="0"/>
                  </a:moveTo>
                  <a:lnTo>
                    <a:pt x="339" y="369"/>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Freeform 57"/>
            <p:cNvSpPr/>
            <p:nvPr/>
          </p:nvSpPr>
          <p:spPr bwMode="auto">
            <a:xfrm>
              <a:off x="1094595" y="2381875"/>
              <a:ext cx="165367" cy="395401"/>
            </a:xfrm>
            <a:custGeom>
              <a:avLst/>
              <a:gdLst/>
              <a:ahLst/>
              <a:cxnLst>
                <a:cxn ang="0">
                  <a:pos x="159" y="0"/>
                </a:cxn>
                <a:cxn ang="0">
                  <a:pos x="0" y="336"/>
                </a:cxn>
              </a:cxnLst>
              <a:rect l="0" t="0" r="r" b="b"/>
              <a:pathLst>
                <a:path w="159" h="336">
                  <a:moveTo>
                    <a:pt x="159" y="0"/>
                  </a:moveTo>
                  <a:lnTo>
                    <a:pt x="0" y="33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56"/>
            <p:cNvSpPr/>
            <p:nvPr>
              <p:custDataLst>
                <p:tags r:id="rId25"/>
              </p:custDataLst>
            </p:nvPr>
          </p:nvSpPr>
          <p:spPr bwMode="auto">
            <a:xfrm>
              <a:off x="1494331" y="2392634"/>
              <a:ext cx="138004" cy="388677"/>
            </a:xfrm>
            <a:custGeom>
              <a:avLst/>
              <a:gdLst/>
              <a:ahLst/>
              <a:cxnLst>
                <a:cxn ang="0">
                  <a:pos x="0" y="0"/>
                </a:cxn>
                <a:cxn ang="0">
                  <a:pos x="132" y="330"/>
                </a:cxn>
              </a:cxnLst>
              <a:rect l="0" t="0" r="r" b="b"/>
              <a:pathLst>
                <a:path w="132" h="330">
                  <a:moveTo>
                    <a:pt x="0" y="0"/>
                  </a:moveTo>
                  <a:lnTo>
                    <a:pt x="132" y="33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55"/>
            <p:cNvSpPr/>
            <p:nvPr/>
          </p:nvSpPr>
          <p:spPr bwMode="auto">
            <a:xfrm>
              <a:off x="806690" y="3077189"/>
              <a:ext cx="162987" cy="321432"/>
            </a:xfrm>
            <a:custGeom>
              <a:avLst/>
              <a:gdLst/>
              <a:ahLst/>
              <a:cxnLst>
                <a:cxn ang="0">
                  <a:pos x="156" y="0"/>
                </a:cxn>
                <a:cxn ang="0">
                  <a:pos x="0" y="273"/>
                </a:cxn>
              </a:cxnLst>
              <a:rect l="0" t="0" r="r" b="b"/>
              <a:pathLst>
                <a:path w="156" h="273">
                  <a:moveTo>
                    <a:pt x="156" y="0"/>
                  </a:moveTo>
                  <a:lnTo>
                    <a:pt x="0" y="273"/>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54"/>
            <p:cNvSpPr/>
            <p:nvPr>
              <p:custDataLst>
                <p:tags r:id="rId26"/>
              </p:custDataLst>
            </p:nvPr>
          </p:nvSpPr>
          <p:spPr bwMode="auto">
            <a:xfrm>
              <a:off x="1200477" y="3074499"/>
              <a:ext cx="162987" cy="324121"/>
            </a:xfrm>
            <a:custGeom>
              <a:avLst/>
              <a:gdLst/>
              <a:ahLst/>
              <a:cxnLst>
                <a:cxn ang="0">
                  <a:pos x="0" y="0"/>
                </a:cxn>
                <a:cxn ang="0">
                  <a:pos x="156" y="276"/>
                </a:cxn>
              </a:cxnLst>
              <a:rect l="0" t="0" r="r" b="b"/>
              <a:pathLst>
                <a:path w="156" h="276">
                  <a:moveTo>
                    <a:pt x="0" y="0"/>
                  </a:moveTo>
                  <a:lnTo>
                    <a:pt x="156" y="27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53"/>
            <p:cNvSpPr/>
            <p:nvPr/>
          </p:nvSpPr>
          <p:spPr bwMode="auto">
            <a:xfrm>
              <a:off x="359367" y="2375151"/>
              <a:ext cx="324785" cy="412885"/>
            </a:xfrm>
            <a:custGeom>
              <a:avLst/>
              <a:gdLst/>
              <a:ahLst/>
              <a:cxnLst>
                <a:cxn ang="0">
                  <a:pos x="312" y="0"/>
                </a:cxn>
                <a:cxn ang="0">
                  <a:pos x="0" y="351"/>
                </a:cxn>
              </a:cxnLst>
              <a:rect l="0" t="0" r="r" b="b"/>
              <a:pathLst>
                <a:path w="312" h="351">
                  <a:moveTo>
                    <a:pt x="312" y="0"/>
                  </a:moveTo>
                  <a:lnTo>
                    <a:pt x="0" y="35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3" name="组合 32"/>
          <p:cNvGrpSpPr/>
          <p:nvPr/>
        </p:nvGrpSpPr>
        <p:grpSpPr>
          <a:xfrm>
            <a:off x="6834741" y="1071749"/>
            <a:ext cx="1247984" cy="3720870"/>
            <a:chOff x="6592375" y="652331"/>
            <a:chExt cx="1247984" cy="3720870"/>
          </a:xfrm>
        </p:grpSpPr>
        <p:sp>
          <p:nvSpPr>
            <p:cNvPr id="34" name="Freeform 75"/>
            <p:cNvSpPr/>
            <p:nvPr/>
          </p:nvSpPr>
          <p:spPr bwMode="auto">
            <a:xfrm>
              <a:off x="6858866" y="3265476"/>
              <a:ext cx="140383" cy="255531"/>
            </a:xfrm>
            <a:custGeom>
              <a:avLst/>
              <a:gdLst/>
              <a:ahLst/>
              <a:cxnLst>
                <a:cxn ang="0">
                  <a:pos x="0" y="0"/>
                </a:cxn>
                <a:cxn ang="0">
                  <a:pos x="135" y="216"/>
                </a:cxn>
              </a:cxnLst>
              <a:rect l="0" t="0" r="r" b="b"/>
              <a:pathLst>
                <a:path w="135" h="216">
                  <a:moveTo>
                    <a:pt x="0" y="0"/>
                  </a:moveTo>
                  <a:lnTo>
                    <a:pt x="135" y="216"/>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Freeform 74"/>
            <p:cNvSpPr/>
            <p:nvPr/>
          </p:nvSpPr>
          <p:spPr bwMode="auto">
            <a:xfrm>
              <a:off x="7105131" y="914587"/>
              <a:ext cx="140383" cy="236703"/>
            </a:xfrm>
            <a:custGeom>
              <a:avLst/>
              <a:gdLst/>
              <a:ahLst/>
              <a:cxnLst>
                <a:cxn ang="0">
                  <a:pos x="135" y="0"/>
                </a:cxn>
                <a:cxn ang="0">
                  <a:pos x="0" y="202"/>
                </a:cxn>
              </a:cxnLst>
              <a:rect l="0" t="0" r="r" b="b"/>
              <a:pathLst>
                <a:path w="135" h="202">
                  <a:moveTo>
                    <a:pt x="135" y="0"/>
                  </a:moveTo>
                  <a:lnTo>
                    <a:pt x="0" y="202"/>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6" name="Oval 17"/>
            <p:cNvSpPr>
              <a:spLocks noChangeArrowheads="1"/>
            </p:cNvSpPr>
            <p:nvPr>
              <p:custDataLst>
                <p:tags r:id="rId5"/>
              </p:custDataLst>
            </p:nvPr>
          </p:nvSpPr>
          <p:spPr bwMode="auto">
            <a:xfrm>
              <a:off x="7194358" y="652331"/>
              <a:ext cx="322406"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37" name="Text Box 16"/>
            <p:cNvSpPr txBox="1">
              <a:spLocks noChangeArrowheads="1"/>
            </p:cNvSpPr>
            <p:nvPr/>
          </p:nvSpPr>
          <p:spPr bwMode="auto">
            <a:xfrm>
              <a:off x="6715140" y="4024871"/>
              <a:ext cx="1120687" cy="34833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dirty="0">
                  <a:solidFill>
                    <a:srgbClr val="FFFFFF"/>
                  </a:solidFill>
                  <a:latin typeface="微软雅黑" panose="020B0503020204020204" charset="-122"/>
                  <a:ea typeface="微软雅黑" panose="020B0503020204020204" charset="-122"/>
                  <a:cs typeface="Consolas" panose="020B0609020204030204" pitchFamily="49" charset="0"/>
                </a:rPr>
                <a:t>二叉树</a:t>
              </a:r>
              <a:endParaRPr kumimoji="0" lang="zh-CN" altLang="en-US"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endParaRPr>
            </a:p>
          </p:txBody>
        </p:sp>
        <p:sp>
          <p:nvSpPr>
            <p:cNvPr id="38" name="Oval 15"/>
            <p:cNvSpPr>
              <a:spLocks noChangeArrowheads="1"/>
            </p:cNvSpPr>
            <p:nvPr>
              <p:custDataLst>
                <p:tags r:id="rId6"/>
              </p:custDataLst>
            </p:nvPr>
          </p:nvSpPr>
          <p:spPr bwMode="auto">
            <a:xfrm>
              <a:off x="6860055" y="1143220"/>
              <a:ext cx="322406"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39" name="Oval 14"/>
            <p:cNvSpPr>
              <a:spLocks noChangeArrowheads="1"/>
            </p:cNvSpPr>
            <p:nvPr>
              <p:custDataLst>
                <p:tags r:id="rId7"/>
              </p:custDataLst>
            </p:nvPr>
          </p:nvSpPr>
          <p:spPr bwMode="auto">
            <a:xfrm>
              <a:off x="7182461" y="1714804"/>
              <a:ext cx="323595" cy="34698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40" name="Oval 13"/>
            <p:cNvSpPr>
              <a:spLocks noChangeArrowheads="1"/>
            </p:cNvSpPr>
            <p:nvPr>
              <p:custDataLst>
                <p:tags r:id="rId8"/>
              </p:custDataLst>
            </p:nvPr>
          </p:nvSpPr>
          <p:spPr bwMode="auto">
            <a:xfrm>
              <a:off x="7516764" y="2352287"/>
              <a:ext cx="323595" cy="34564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41" name="Oval 12"/>
            <p:cNvSpPr>
              <a:spLocks noChangeArrowheads="1"/>
            </p:cNvSpPr>
            <p:nvPr>
              <p:custDataLst>
                <p:tags r:id="rId9"/>
              </p:custDataLst>
            </p:nvPr>
          </p:nvSpPr>
          <p:spPr bwMode="auto">
            <a:xfrm>
              <a:off x="6592375" y="1724218"/>
              <a:ext cx="323595"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42" name="Oval 11"/>
            <p:cNvSpPr>
              <a:spLocks noChangeArrowheads="1"/>
            </p:cNvSpPr>
            <p:nvPr>
              <p:custDataLst>
                <p:tags r:id="rId10"/>
              </p:custDataLst>
            </p:nvPr>
          </p:nvSpPr>
          <p:spPr bwMode="auto">
            <a:xfrm>
              <a:off x="6893367" y="2352287"/>
              <a:ext cx="323595"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43" name="Oval 10"/>
            <p:cNvSpPr>
              <a:spLocks noChangeArrowheads="1"/>
            </p:cNvSpPr>
            <p:nvPr>
              <p:custDataLst>
                <p:tags r:id="rId11"/>
              </p:custDataLst>
            </p:nvPr>
          </p:nvSpPr>
          <p:spPr bwMode="auto">
            <a:xfrm>
              <a:off x="7171754" y="2962873"/>
              <a:ext cx="323595"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44" name="Oval 9"/>
            <p:cNvSpPr>
              <a:spLocks noChangeArrowheads="1"/>
            </p:cNvSpPr>
            <p:nvPr>
              <p:custDataLst>
                <p:tags r:id="rId12"/>
              </p:custDataLst>
            </p:nvPr>
          </p:nvSpPr>
          <p:spPr bwMode="auto">
            <a:xfrm>
              <a:off x="6606652" y="2969597"/>
              <a:ext cx="322406" cy="34564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45" name="Oval 8"/>
            <p:cNvSpPr>
              <a:spLocks noChangeArrowheads="1"/>
            </p:cNvSpPr>
            <p:nvPr>
              <p:custDataLst>
                <p:tags r:id="rId13"/>
              </p:custDataLst>
            </p:nvPr>
          </p:nvSpPr>
          <p:spPr bwMode="auto">
            <a:xfrm>
              <a:off x="6895746" y="3495454"/>
              <a:ext cx="323595" cy="34698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46" name="Freeform 7"/>
            <p:cNvSpPr/>
            <p:nvPr/>
          </p:nvSpPr>
          <p:spPr bwMode="auto">
            <a:xfrm>
              <a:off x="7097993" y="2026821"/>
              <a:ext cx="143952" cy="325466"/>
            </a:xfrm>
            <a:custGeom>
              <a:avLst/>
              <a:gdLst/>
              <a:ahLst/>
              <a:cxnLst>
                <a:cxn ang="0">
                  <a:pos x="138" y="0"/>
                </a:cxn>
                <a:cxn ang="0">
                  <a:pos x="0" y="276"/>
                </a:cxn>
              </a:cxnLst>
              <a:rect l="0" t="0" r="r" b="b"/>
              <a:pathLst>
                <a:path w="138" h="276">
                  <a:moveTo>
                    <a:pt x="138" y="0"/>
                  </a:moveTo>
                  <a:lnTo>
                    <a:pt x="0" y="276"/>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Freeform 6"/>
            <p:cNvSpPr/>
            <p:nvPr/>
          </p:nvSpPr>
          <p:spPr bwMode="auto">
            <a:xfrm>
              <a:off x="7163426" y="2656235"/>
              <a:ext cx="168936" cy="306638"/>
            </a:xfrm>
            <a:custGeom>
              <a:avLst/>
              <a:gdLst/>
              <a:ahLst/>
              <a:cxnLst>
                <a:cxn ang="0">
                  <a:pos x="0" y="0"/>
                </a:cxn>
                <a:cxn ang="0">
                  <a:pos x="162" y="261"/>
                </a:cxn>
              </a:cxnLst>
              <a:rect l="0" t="0" r="r" b="b"/>
              <a:pathLst>
                <a:path w="162" h="261">
                  <a:moveTo>
                    <a:pt x="0" y="0"/>
                  </a:moveTo>
                  <a:lnTo>
                    <a:pt x="162" y="261"/>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Freeform 5"/>
            <p:cNvSpPr/>
            <p:nvPr/>
          </p:nvSpPr>
          <p:spPr bwMode="auto">
            <a:xfrm>
              <a:off x="6792243" y="2648166"/>
              <a:ext cx="152280" cy="318742"/>
            </a:xfrm>
            <a:custGeom>
              <a:avLst/>
              <a:gdLst/>
              <a:ahLst/>
              <a:cxnLst>
                <a:cxn ang="0">
                  <a:pos x="147" y="0"/>
                </a:cxn>
                <a:cxn ang="0">
                  <a:pos x="0" y="271"/>
                </a:cxn>
              </a:cxnLst>
              <a:rect l="0" t="0" r="r" b="b"/>
              <a:pathLst>
                <a:path w="147" h="271">
                  <a:moveTo>
                    <a:pt x="147" y="0"/>
                  </a:moveTo>
                  <a:lnTo>
                    <a:pt x="0" y="27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Freeform 4"/>
            <p:cNvSpPr/>
            <p:nvPr/>
          </p:nvSpPr>
          <p:spPr bwMode="auto">
            <a:xfrm>
              <a:off x="6785105" y="1447168"/>
              <a:ext cx="128486" cy="273015"/>
            </a:xfrm>
            <a:custGeom>
              <a:avLst/>
              <a:gdLst/>
              <a:ahLst/>
              <a:cxnLst>
                <a:cxn ang="0">
                  <a:pos x="123" y="0"/>
                </a:cxn>
                <a:cxn ang="0">
                  <a:pos x="0" y="231"/>
                </a:cxn>
              </a:cxnLst>
              <a:rect l="0" t="0" r="r" b="b"/>
              <a:pathLst>
                <a:path w="123" h="231">
                  <a:moveTo>
                    <a:pt x="123" y="0"/>
                  </a:moveTo>
                  <a:lnTo>
                    <a:pt x="0" y="231"/>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Freeform 3"/>
            <p:cNvSpPr/>
            <p:nvPr/>
          </p:nvSpPr>
          <p:spPr bwMode="auto">
            <a:xfrm>
              <a:off x="7142012" y="1433719"/>
              <a:ext cx="155849" cy="282429"/>
            </a:xfrm>
            <a:custGeom>
              <a:avLst/>
              <a:gdLst/>
              <a:ahLst/>
              <a:cxnLst>
                <a:cxn ang="0">
                  <a:pos x="0" y="0"/>
                </a:cxn>
                <a:cxn ang="0">
                  <a:pos x="150" y="240"/>
                </a:cxn>
              </a:cxnLst>
              <a:rect l="0" t="0" r="r" b="b"/>
              <a:pathLst>
                <a:path w="150" h="240">
                  <a:moveTo>
                    <a:pt x="0" y="0"/>
                  </a:moveTo>
                  <a:lnTo>
                    <a:pt x="150" y="240"/>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2"/>
            <p:cNvSpPr/>
            <p:nvPr/>
          </p:nvSpPr>
          <p:spPr bwMode="auto">
            <a:xfrm>
              <a:off x="7447762" y="2020096"/>
              <a:ext cx="203437" cy="328156"/>
            </a:xfrm>
            <a:custGeom>
              <a:avLst/>
              <a:gdLst/>
              <a:ahLst/>
              <a:cxnLst>
                <a:cxn ang="0">
                  <a:pos x="0" y="0"/>
                </a:cxn>
                <a:cxn ang="0">
                  <a:pos x="195" y="279"/>
                </a:cxn>
              </a:cxnLst>
              <a:rect l="0" t="0" r="r" b="b"/>
              <a:pathLst>
                <a:path w="195" h="279">
                  <a:moveTo>
                    <a:pt x="0" y="0"/>
                  </a:moveTo>
                  <a:lnTo>
                    <a:pt x="195" y="279"/>
                  </a:lnTo>
                </a:path>
              </a:pathLst>
            </a:custGeom>
            <a:ln w="19050">
              <a:solidFill>
                <a:srgbClr val="0066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3" name="组合 52"/>
          <p:cNvGrpSpPr/>
          <p:nvPr/>
        </p:nvGrpSpPr>
        <p:grpSpPr>
          <a:xfrm>
            <a:off x="714348" y="4579705"/>
            <a:ext cx="7715304" cy="1758639"/>
            <a:chOff x="714348" y="4000504"/>
            <a:chExt cx="7715304" cy="1758639"/>
          </a:xfrm>
        </p:grpSpPr>
        <p:sp>
          <p:nvSpPr>
            <p:cNvPr id="54" name="TextBox 43"/>
            <p:cNvSpPr txBox="1"/>
            <p:nvPr/>
          </p:nvSpPr>
          <p:spPr>
            <a:xfrm>
              <a:off x="714348" y="4929198"/>
              <a:ext cx="7715304" cy="829945"/>
            </a:xfrm>
            <a:prstGeom prst="rect">
              <a:avLst/>
            </a:prstGeom>
            <a:noFill/>
          </p:spPr>
          <p:txBody>
            <a:bodyPr wrap="square" rtlCol="0">
              <a:spAutoFit/>
            </a:bodyPr>
            <a:lstStyle/>
            <a:p>
              <a:pPr algn="l">
                <a:lnSpc>
                  <a:spcPct val="100000"/>
                </a:lnSpc>
                <a:spcBef>
                  <a:spcPts val="0"/>
                </a:spcBef>
              </a:pPr>
              <a:r>
                <a:rPr lang="zh-CN" altLang="en-US" sz="2400" b="1" dirty="0">
                  <a:solidFill>
                    <a:srgbClr val="FFFFFF"/>
                  </a:solidFill>
                  <a:latin typeface="微软雅黑" panose="020B0503020204020204" charset="-122"/>
                  <a:ea typeface="微软雅黑" panose="020B0503020204020204" charset="-122"/>
                  <a:cs typeface="Consolas" panose="020B0609020204030204" pitchFamily="49" charset="0"/>
                </a:rPr>
                <a:t>树中分支结点个数为</a:t>
              </a:r>
              <a:r>
                <a:rPr lang="en-US" altLang="zh-CN" sz="2400" b="1" i="1" dirty="0">
                  <a:solidFill>
                    <a:srgbClr val="FFFFFF"/>
                  </a:solidFill>
                  <a:latin typeface="微软雅黑" panose="020B0503020204020204" charset="-122"/>
                  <a:ea typeface="微软雅黑" panose="020B0503020204020204" charset="-122"/>
                  <a:cs typeface="Consolas" panose="020B0609020204030204" pitchFamily="49" charset="0"/>
                </a:rPr>
                <a:t>m</a:t>
              </a:r>
              <a:r>
                <a:rPr lang="zh-CN" altLang="en-US" sz="2400" b="1" dirty="0">
                  <a:solidFill>
                    <a:srgbClr val="FFFFFF"/>
                  </a:solidFill>
                  <a:latin typeface="微软雅黑" panose="020B0503020204020204" charset="-122"/>
                  <a:ea typeface="微软雅黑" panose="020B0503020204020204" charset="-122"/>
                  <a:cs typeface="Consolas" panose="020B0609020204030204" pitchFamily="49" charset="0"/>
                </a:rPr>
                <a:t>，则二叉树中无右孩子的结点个数为</a:t>
              </a:r>
              <a:r>
                <a:rPr lang="en-US" altLang="zh-CN" sz="2400" b="1" i="1" dirty="0">
                  <a:solidFill>
                    <a:srgbClr val="FFFFFF"/>
                  </a:solidFill>
                  <a:latin typeface="微软雅黑" panose="020B0503020204020204" charset="-122"/>
                  <a:ea typeface="微软雅黑" panose="020B0503020204020204" charset="-122"/>
                  <a:cs typeface="Consolas" panose="020B0609020204030204" pitchFamily="49" charset="0"/>
                </a:rPr>
                <a:t>m</a:t>
              </a:r>
              <a:r>
                <a:rPr lang="en-US" altLang="zh-CN" sz="2400" b="1" dirty="0">
                  <a:solidFill>
                    <a:srgbClr val="FFFFFF"/>
                  </a:solidFill>
                  <a:latin typeface="微软雅黑" panose="020B0503020204020204" charset="-122"/>
                  <a:ea typeface="微软雅黑" panose="020B0503020204020204" charset="-122"/>
                  <a:cs typeface="Consolas" panose="020B0609020204030204" pitchFamily="49" charset="0"/>
                </a:rPr>
                <a:t>+1</a:t>
              </a:r>
              <a:r>
                <a:rPr lang="zh-CN" altLang="en-US" sz="2400" b="1" dirty="0">
                  <a:solidFill>
                    <a:srgbClr val="FFFFFF"/>
                  </a:solidFill>
                  <a:latin typeface="微软雅黑" panose="020B0503020204020204" charset="-122"/>
                  <a:ea typeface="微软雅黑" panose="020B0503020204020204" charset="-122"/>
                  <a:cs typeface="Consolas" panose="020B0609020204030204" pitchFamily="49" charset="0"/>
                </a:rPr>
                <a:t>。这里</a:t>
              </a:r>
              <a:r>
                <a:rPr lang="en-US" altLang="zh-CN" sz="2400" b="1" i="1" dirty="0">
                  <a:solidFill>
                    <a:srgbClr val="FFFFFF"/>
                  </a:solidFill>
                  <a:latin typeface="微软雅黑" panose="020B0503020204020204" charset="-122"/>
                  <a:ea typeface="微软雅黑" panose="020B0503020204020204" charset="-122"/>
                  <a:cs typeface="Consolas" panose="020B0609020204030204" pitchFamily="49" charset="0"/>
                </a:rPr>
                <a:t>m</a:t>
              </a:r>
              <a:r>
                <a:rPr lang="en-US" altLang="zh-CN" sz="2400" b="1" dirty="0">
                  <a:solidFill>
                    <a:srgbClr val="FFFFFF"/>
                  </a:solidFill>
                  <a:latin typeface="微软雅黑" panose="020B0503020204020204" charset="-122"/>
                  <a:ea typeface="微软雅黑" panose="020B0503020204020204" charset="-122"/>
                  <a:cs typeface="Consolas" panose="020B0609020204030204" pitchFamily="49" charset="0"/>
                </a:rPr>
                <a:t>=4</a:t>
              </a:r>
              <a:r>
                <a:rPr lang="zh-CN" altLang="en-US" sz="2400" b="1" dirty="0">
                  <a:solidFill>
                    <a:srgbClr val="FFFFFF"/>
                  </a:solidFill>
                  <a:latin typeface="微软雅黑" panose="020B0503020204020204" charset="-122"/>
                  <a:ea typeface="微软雅黑" panose="020B0503020204020204" charset="-122"/>
                  <a:cs typeface="Consolas" panose="020B0609020204030204" pitchFamily="49" charset="0"/>
                </a:rPr>
                <a:t>。</a:t>
              </a:r>
            </a:p>
          </p:txBody>
        </p:sp>
        <p:sp>
          <p:nvSpPr>
            <p:cNvPr id="55" name="Oval 11"/>
            <p:cNvSpPr>
              <a:spLocks noChangeArrowheads="1"/>
            </p:cNvSpPr>
            <p:nvPr/>
          </p:nvSpPr>
          <p:spPr bwMode="auto">
            <a:xfrm>
              <a:off x="785786" y="4000504"/>
              <a:ext cx="857256" cy="785818"/>
            </a:xfrm>
            <a:prstGeom prst="ellipse">
              <a:avLst/>
            </a:prstGeom>
            <a:gradFill rotWithShape="0">
              <a:gsLst>
                <a:gs pos="0">
                  <a:srgbClr val="9CE6DD"/>
                </a:gs>
                <a:gs pos="100000">
                  <a:srgbClr val="9CE6DD">
                    <a:gamma/>
                    <a:shade val="36078"/>
                    <a:invGamma/>
                  </a:srgbClr>
                </a:gs>
              </a:gsLst>
              <a:path path="rect">
                <a:fillToRect r="100000" b="100000"/>
              </a:path>
            </a:gradFill>
            <a:ln w="12700">
              <a:solidFill>
                <a:srgbClr val="000000"/>
              </a:solidFill>
              <a:round/>
            </a:ln>
            <a:effectLst/>
          </p:spPr>
          <p:txBody>
            <a:bodyPr wrap="none" anchor="ctr"/>
            <a:lstStyle/>
            <a:p>
              <a:pPr algn="ctr" latinLnBrk="1"/>
              <a:r>
                <a:rPr kumimoji="1" lang="zh-CN" altLang="en-US" sz="1800" b="1">
                  <a:solidFill>
                    <a:srgbClr val="FFFFFF"/>
                  </a:solidFill>
                  <a:latin typeface="微软雅黑" panose="020B0503020204020204" charset="-122"/>
                  <a:ea typeface="微软雅黑" panose="020B0503020204020204" charset="-122"/>
                </a:rPr>
                <a:t>扩展</a:t>
              </a:r>
            </a:p>
          </p:txBody>
        </p:sp>
      </p:grpSp>
      <p:sp>
        <p:nvSpPr>
          <p:cNvPr id="56" name="箭头: 右 55"/>
          <p:cNvSpPr/>
          <p:nvPr>
            <p:custDataLst>
              <p:tags r:id="rId4"/>
            </p:custDataLst>
          </p:nvPr>
        </p:nvSpPr>
        <p:spPr>
          <a:xfrm>
            <a:off x="4235199" y="2349765"/>
            <a:ext cx="1606572" cy="1118718"/>
          </a:xfrm>
          <a:prstGeom prst="rightArrow">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7" name="文本框 56"/>
          <p:cNvSpPr txBox="1"/>
          <p:nvPr/>
        </p:nvSpPr>
        <p:spPr>
          <a:xfrm>
            <a:off x="1053074" y="178558"/>
            <a:ext cx="362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6.8.1 </a:t>
            </a:r>
            <a:r>
              <a:rPr lang="zh-CN" altLang="en-US" sz="2000" dirty="0">
                <a:solidFill>
                  <a:schemeClr val="accent1"/>
                </a:solidFill>
                <a:latin typeface="微软雅黑" panose="020B0503020204020204" charset="-122"/>
                <a:ea typeface="微软雅黑" panose="020B0503020204020204" charset="-122"/>
              </a:rPr>
              <a:t>树到二叉树的转换及还原</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par>
                                <p:cTn id="12" presetID="10" presetClass="entr" presetSubtype="0" fill="hold" nodeType="with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fade">
                                      <p:cBhvr>
                                        <p:cTn id="14" dur="500"/>
                                        <p:tgtEl>
                                          <p:spTgt spid="135"/>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14" presetClass="entr" presetSubtype="10"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randombar(horizontal)">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6" grpId="0" bldLvl="0" animBg="1"/>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r="7351" b="-600"/>
          <a:stretch>
            <a:fillRect/>
          </a:stretch>
        </p:blipFill>
        <p:spPr>
          <a:xfrm flipH="1">
            <a:off x="8319875" y="2770376"/>
            <a:ext cx="3754304" cy="4025593"/>
          </a:xfrm>
          <a:prstGeom prst="rect">
            <a:avLst/>
          </a:prstGeom>
        </p:spPr>
      </p:pic>
      <p:sp>
        <p:nvSpPr>
          <p:cNvPr id="2" name="TextBox 2"/>
          <p:cNvSpPr txBox="1"/>
          <p:nvPr>
            <p:custDataLst>
              <p:tags r:id="rId1"/>
            </p:custDataLst>
          </p:nvPr>
        </p:nvSpPr>
        <p:spPr>
          <a:xfrm>
            <a:off x="318819" y="1101704"/>
            <a:ext cx="4572032" cy="481965"/>
          </a:xfrm>
          <a:prstGeom prst="rect">
            <a:avLst/>
          </a:prstGeom>
          <a:solidFill>
            <a:srgbClr val="C00000"/>
          </a:solidFill>
          <a:ln>
            <a:no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lt1"/>
                </a:solidFill>
                <a:latin typeface="微软雅黑" panose="020B0503020204020204" charset="-122"/>
                <a:ea typeface="微软雅黑" panose="020B0503020204020204" charset="-122"/>
                <a:cs typeface="Consolas" panose="020B0609020204030204" pitchFamily="49" charset="0"/>
              </a:rPr>
              <a:t>2. </a:t>
            </a:r>
            <a:r>
              <a:rPr lang="zh-CN" altLang="zh-CN" sz="2200" dirty="0">
                <a:solidFill>
                  <a:schemeClr val="lt1"/>
                </a:solidFill>
                <a:latin typeface="微软雅黑" panose="020B0503020204020204" charset="-122"/>
                <a:ea typeface="微软雅黑" panose="020B0503020204020204" charset="-122"/>
                <a:cs typeface="Consolas" panose="020B0609020204030204" pitchFamily="49" charset="0"/>
              </a:rPr>
              <a:t>一棵由树转换的二叉树还原为树</a:t>
            </a:r>
          </a:p>
        </p:txBody>
      </p:sp>
      <p:sp>
        <p:nvSpPr>
          <p:cNvPr id="3" name="TextBox 4"/>
          <p:cNvSpPr txBox="1"/>
          <p:nvPr>
            <p:custDataLst>
              <p:tags r:id="rId2"/>
            </p:custDataLst>
          </p:nvPr>
        </p:nvSpPr>
        <p:spPr>
          <a:xfrm>
            <a:off x="318819" y="2941770"/>
            <a:ext cx="8001056" cy="252412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6"/>
              </a:buBlip>
            </a:pP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加线：在各结点的双亲与该结点右链上的每个结点之间加一连线，以“双亲－孩子”关系显示表示出来。</a:t>
            </a:r>
          </a:p>
          <a:p>
            <a:pPr marL="342900" indent="-342900" algn="l">
              <a:lnSpc>
                <a:spcPts val="2800"/>
              </a:lnSpc>
              <a:spcBef>
                <a:spcPts val="600"/>
              </a:spcBef>
              <a:buBlip>
                <a:blip r:embed="rId6"/>
              </a:buBlip>
            </a:pP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抹线：抹掉二叉树中所有双亲结点与其右孩子之间的“双亲－右孩子”关系。</a:t>
            </a:r>
          </a:p>
          <a:p>
            <a:pPr marL="342900" indent="-342900" algn="l">
              <a:lnSpc>
                <a:spcPts val="2800"/>
              </a:lnSpc>
              <a:spcBef>
                <a:spcPts val="600"/>
              </a:spcBef>
              <a:buBlip>
                <a:blip r:embed="rId6"/>
              </a:buBlip>
            </a:pP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调整：以二叉树的根结点作为树的根结点，将各结点按层次排列，形成树。</a:t>
            </a:r>
          </a:p>
        </p:txBody>
      </p:sp>
      <p:sp>
        <p:nvSpPr>
          <p:cNvPr id="4" name="TextBox 5"/>
          <p:cNvSpPr txBox="1"/>
          <p:nvPr/>
        </p:nvSpPr>
        <p:spPr>
          <a:xfrm>
            <a:off x="318819" y="2370266"/>
            <a:ext cx="7429552" cy="398780"/>
          </a:xfrm>
          <a:prstGeom prst="rect">
            <a:avLst/>
          </a:prstGeom>
          <a:noFill/>
        </p:spPr>
        <p:txBody>
          <a:bodyPr wrap="square" rtlCol="0">
            <a:spAutoFit/>
          </a:bodyPr>
          <a:lstStyle/>
          <a:p>
            <a:pPr algn="l">
              <a:lnSpc>
                <a:spcPct val="100000"/>
              </a:lnSpc>
              <a:spcBef>
                <a:spcPts val="0"/>
              </a:spcBef>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一棵二叉树（由一棵树转换的）</a:t>
            </a: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可以按照以下规则</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还原</a:t>
            </a: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为</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一棵</a:t>
            </a: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树：</a:t>
            </a:r>
          </a:p>
        </p:txBody>
      </p:sp>
      <p:sp>
        <p:nvSpPr>
          <p:cNvPr id="5" name="流程图: 可选过程 4"/>
          <p:cNvSpPr/>
          <p:nvPr>
            <p:custDataLst>
              <p:tags r:id="rId3"/>
            </p:custDataLst>
          </p:nvPr>
        </p:nvSpPr>
        <p:spPr>
          <a:xfrm>
            <a:off x="117821" y="2083443"/>
            <a:ext cx="8202054" cy="3672853"/>
          </a:xfrm>
          <a:prstGeom prst="flowChartAlternateProcess">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文本框 5"/>
          <p:cNvSpPr txBox="1"/>
          <p:nvPr/>
        </p:nvSpPr>
        <p:spPr>
          <a:xfrm>
            <a:off x="1053074" y="178558"/>
            <a:ext cx="362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6.8.1 </a:t>
            </a:r>
            <a:r>
              <a:rPr lang="zh-CN" altLang="en-US" sz="2000" dirty="0">
                <a:solidFill>
                  <a:schemeClr val="accent1"/>
                </a:solidFill>
                <a:latin typeface="微软雅黑" panose="020B0503020204020204" charset="-122"/>
                <a:ea typeface="微软雅黑" panose="020B0503020204020204" charset="-122"/>
              </a:rPr>
              <a:t>树到二叉树的转换及还原</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5" grpId="0" bldLvl="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7" cstate="print">
            <a:extLst>
              <a:ext uri="{28A0092B-C50C-407E-A947-70E740481C1C}">
                <a14:useLocalDpi xmlns:a14="http://schemas.microsoft.com/office/drawing/2010/main" val="0"/>
              </a:ext>
            </a:extLst>
          </a:blip>
          <a:srcRect l="8509" t="7187" r="9793" b="8804"/>
          <a:stretch>
            <a:fillRect/>
          </a:stretch>
        </p:blipFill>
        <p:spPr>
          <a:xfrm flipH="1">
            <a:off x="8082535" y="2112776"/>
            <a:ext cx="3501022" cy="3493337"/>
          </a:xfrm>
          <a:prstGeom prst="rect">
            <a:avLst/>
          </a:prstGeom>
        </p:spPr>
      </p:pic>
      <p:sp>
        <p:nvSpPr>
          <p:cNvPr id="3" name="文本框 2"/>
          <p:cNvSpPr txBox="1"/>
          <p:nvPr/>
        </p:nvSpPr>
        <p:spPr>
          <a:xfrm>
            <a:off x="1053074" y="178558"/>
            <a:ext cx="2859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6.6.1 </a:t>
            </a:r>
            <a:r>
              <a:rPr lang="zh-CN" altLang="en-US" sz="2000" dirty="0">
                <a:solidFill>
                  <a:schemeClr val="accent1"/>
                </a:solidFill>
                <a:latin typeface="微软雅黑" panose="020B0503020204020204" charset="-122"/>
                <a:ea typeface="微软雅黑" panose="020B0503020204020204" charset="-122"/>
              </a:rPr>
              <a:t>线索二叉树的定义</a:t>
            </a:r>
          </a:p>
        </p:txBody>
      </p:sp>
      <p:sp>
        <p:nvSpPr>
          <p:cNvPr id="57" name="Text Box 2"/>
          <p:cNvSpPr txBox="1">
            <a:spLocks noChangeArrowheads="1"/>
          </p:cNvSpPr>
          <p:nvPr/>
        </p:nvSpPr>
        <p:spPr bwMode="auto">
          <a:xfrm>
            <a:off x="496419" y="1417647"/>
            <a:ext cx="2643206" cy="398780"/>
          </a:xfrm>
          <a:prstGeom prst="rect">
            <a:avLst/>
          </a:prstGeom>
          <a:noFill/>
          <a:ln w="9525">
            <a:noFill/>
            <a:miter lim="800000"/>
          </a:ln>
        </p:spPr>
        <p:txBody>
          <a:bodyPr wrap="square">
            <a:spAutoFit/>
          </a:bodyPr>
          <a:lstStyle/>
          <a:p>
            <a:pPr>
              <a:spcBef>
                <a:spcPct val="50000"/>
              </a:spcBef>
            </a:pPr>
            <a:r>
              <a:rPr lang="zh-CN" altLang="en-US" sz="2000" dirty="0">
                <a:solidFill>
                  <a:srgbClr val="000000"/>
                </a:solidFill>
                <a:latin typeface="微软雅黑" panose="020B0503020204020204" charset="-122"/>
                <a:ea typeface="微软雅黑" panose="020B0503020204020204" charset="-122"/>
              </a:rPr>
              <a:t>图中虚线为线索。 </a:t>
            </a:r>
          </a:p>
        </p:txBody>
      </p:sp>
      <p:grpSp>
        <p:nvGrpSpPr>
          <p:cNvPr id="58" name="组合 57"/>
          <p:cNvGrpSpPr/>
          <p:nvPr/>
        </p:nvGrpSpPr>
        <p:grpSpPr>
          <a:xfrm>
            <a:off x="496419" y="2397897"/>
            <a:ext cx="1928826" cy="2541920"/>
            <a:chOff x="785786" y="1559470"/>
            <a:chExt cx="1928826" cy="2541920"/>
          </a:xfrm>
        </p:grpSpPr>
        <p:sp>
          <p:nvSpPr>
            <p:cNvPr id="59" name="椭圆 58"/>
            <p:cNvSpPr/>
            <p:nvPr>
              <p:custDataLst>
                <p:tags r:id="rId15"/>
              </p:custDataLst>
            </p:nvPr>
          </p:nvSpPr>
          <p:spPr>
            <a:xfrm>
              <a:off x="1357290" y="1559470"/>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A</a:t>
              </a:r>
            </a:p>
          </p:txBody>
        </p:sp>
        <p:sp>
          <p:nvSpPr>
            <p:cNvPr id="60" name="椭圆 59"/>
            <p:cNvSpPr/>
            <p:nvPr>
              <p:custDataLst>
                <p:tags r:id="rId16"/>
              </p:custDataLst>
            </p:nvPr>
          </p:nvSpPr>
          <p:spPr>
            <a:xfrm>
              <a:off x="785786" y="241672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B</a:t>
              </a:r>
            </a:p>
          </p:txBody>
        </p:sp>
        <p:sp>
          <p:nvSpPr>
            <p:cNvPr id="61" name="椭圆 60"/>
            <p:cNvSpPr/>
            <p:nvPr>
              <p:custDataLst>
                <p:tags r:id="rId17"/>
              </p:custDataLst>
            </p:nvPr>
          </p:nvSpPr>
          <p:spPr>
            <a:xfrm>
              <a:off x="1142976" y="313110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D</a:t>
              </a:r>
            </a:p>
          </p:txBody>
        </p:sp>
        <p:sp>
          <p:nvSpPr>
            <p:cNvPr id="62" name="椭圆 61"/>
            <p:cNvSpPr/>
            <p:nvPr>
              <p:custDataLst>
                <p:tags r:id="rId18"/>
              </p:custDataLst>
            </p:nvPr>
          </p:nvSpPr>
          <p:spPr>
            <a:xfrm>
              <a:off x="2000232" y="241672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C</a:t>
              </a:r>
            </a:p>
          </p:txBody>
        </p:sp>
        <p:sp>
          <p:nvSpPr>
            <p:cNvPr id="63" name="椭圆 62"/>
            <p:cNvSpPr/>
            <p:nvPr>
              <p:custDataLst>
                <p:tags r:id="rId19"/>
              </p:custDataLst>
            </p:nvPr>
          </p:nvSpPr>
          <p:spPr>
            <a:xfrm>
              <a:off x="1643042" y="313110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E</a:t>
              </a:r>
            </a:p>
          </p:txBody>
        </p:sp>
        <p:sp>
          <p:nvSpPr>
            <p:cNvPr id="64" name="椭圆 63"/>
            <p:cNvSpPr/>
            <p:nvPr>
              <p:custDataLst>
                <p:tags r:id="rId20"/>
              </p:custDataLst>
            </p:nvPr>
          </p:nvSpPr>
          <p:spPr>
            <a:xfrm>
              <a:off x="2357422" y="313110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F</a:t>
              </a:r>
            </a:p>
          </p:txBody>
        </p:sp>
        <p:cxnSp>
          <p:nvCxnSpPr>
            <p:cNvPr id="65" name="直接连接符 64"/>
            <p:cNvCxnSpPr>
              <a:endCxn id="60" idx="0"/>
            </p:cNvCxnSpPr>
            <p:nvPr>
              <p:custDataLst>
                <p:tags r:id="rId21"/>
              </p:custDataLst>
            </p:nvPr>
          </p:nvCxnSpPr>
          <p:spPr>
            <a:xfrm rot="5400000">
              <a:off x="898429" y="1943654"/>
              <a:ext cx="539025" cy="407119"/>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66" name="直接连接符 65"/>
            <p:cNvCxnSpPr>
              <a:endCxn id="62" idx="0"/>
            </p:cNvCxnSpPr>
            <p:nvPr>
              <p:custDataLst>
                <p:tags r:id="rId22"/>
              </p:custDataLst>
            </p:nvPr>
          </p:nvCxnSpPr>
          <p:spPr>
            <a:xfrm rot="16200000" flipH="1">
              <a:off x="1670037" y="1907935"/>
              <a:ext cx="539025" cy="47855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67" name="直接连接符 66"/>
            <p:cNvCxnSpPr>
              <a:stCxn id="60" idx="5"/>
              <a:endCxn id="61" idx="0"/>
            </p:cNvCxnSpPr>
            <p:nvPr>
              <p:custDataLst>
                <p:tags r:id="rId23"/>
              </p:custDataLst>
            </p:nvPr>
          </p:nvCxnSpPr>
          <p:spPr>
            <a:xfrm rot="16200000" flipH="1">
              <a:off x="1031858" y="2841392"/>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68" name="直接连接符 67"/>
            <p:cNvCxnSpPr>
              <a:stCxn id="62" idx="3"/>
              <a:endCxn id="63" idx="0"/>
            </p:cNvCxnSpPr>
            <p:nvPr>
              <p:custDataLst>
                <p:tags r:id="rId24"/>
              </p:custDataLst>
            </p:nvPr>
          </p:nvCxnSpPr>
          <p:spPr>
            <a:xfrm rot="5400000">
              <a:off x="1762828" y="2841392"/>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69" name="直接连接符 68"/>
            <p:cNvCxnSpPr>
              <a:stCxn id="62" idx="5"/>
              <a:endCxn id="64" idx="0"/>
            </p:cNvCxnSpPr>
            <p:nvPr>
              <p:custDataLst>
                <p:tags r:id="rId25"/>
              </p:custDataLst>
            </p:nvPr>
          </p:nvCxnSpPr>
          <p:spPr>
            <a:xfrm rot="16200000" flipH="1">
              <a:off x="2246304" y="2841392"/>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70" name="TextBox 31"/>
            <p:cNvSpPr txBox="1"/>
            <p:nvPr/>
          </p:nvSpPr>
          <p:spPr>
            <a:xfrm>
              <a:off x="1285852" y="3702610"/>
              <a:ext cx="1071570" cy="398780"/>
            </a:xfrm>
            <a:prstGeom prst="rect">
              <a:avLst/>
            </a:prstGeom>
            <a:noFill/>
          </p:spPr>
          <p:txBody>
            <a:bodyPr wrap="square" rtlCol="0">
              <a:spAutoFit/>
            </a:bodyPr>
            <a:lstStyle/>
            <a:p>
              <a:r>
                <a:rPr lang="zh-CN" altLang="en-US" sz="2000" dirty="0">
                  <a:solidFill>
                    <a:srgbClr val="000000"/>
                  </a:solidFill>
                  <a:latin typeface="微软雅黑" panose="020B0503020204020204" charset="-122"/>
                  <a:ea typeface="微软雅黑" panose="020B0503020204020204" charset="-122"/>
                </a:rPr>
                <a:t>二叉树</a:t>
              </a:r>
            </a:p>
          </p:txBody>
        </p:sp>
      </p:grpSp>
      <p:sp>
        <p:nvSpPr>
          <p:cNvPr id="72" name="右箭头 51"/>
          <p:cNvSpPr/>
          <p:nvPr>
            <p:custDataLst>
              <p:tags r:id="rId1"/>
            </p:custDataLst>
          </p:nvPr>
        </p:nvSpPr>
        <p:spPr>
          <a:xfrm>
            <a:off x="2710997" y="3410171"/>
            <a:ext cx="2071702" cy="214314"/>
          </a:xfrm>
          <a:prstGeom prst="rightArrow">
            <a:avLst/>
          </a:prstGeom>
          <a:solidFill>
            <a:schemeClr val="accent1"/>
          </a:solidFill>
          <a:ln>
            <a:noFill/>
            <a:tailEnd type="arrow"/>
          </a:ln>
        </p:spPr>
        <p:style>
          <a:lnRef idx="1">
            <a:schemeClr val="accent3"/>
          </a:lnRef>
          <a:fillRef idx="3">
            <a:schemeClr val="accent3"/>
          </a:fillRef>
          <a:effectRef idx="2">
            <a:schemeClr val="accent3"/>
          </a:effectRef>
          <a:fontRef idx="minor">
            <a:schemeClr val="lt1"/>
          </a:fontRef>
        </p:style>
        <p:txBody>
          <a:bodyPr rtlCol="0" anchor="ctr"/>
          <a:lstStyle/>
          <a:p>
            <a:pPr algn="l"/>
            <a:endParaRPr lang="zh-CN" altLang="en-US">
              <a:solidFill>
                <a:srgbClr val="FF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73" name="TextBox 52"/>
          <p:cNvSpPr txBox="1"/>
          <p:nvPr/>
        </p:nvSpPr>
        <p:spPr>
          <a:xfrm>
            <a:off x="2639559" y="2867185"/>
            <a:ext cx="2000264" cy="398780"/>
          </a:xfrm>
          <a:prstGeom prst="rect">
            <a:avLst/>
          </a:prstGeom>
          <a:noFill/>
        </p:spPr>
        <p:txBody>
          <a:bodyPr wrap="square" rtlCol="0">
            <a:spAutoFit/>
          </a:bodyPr>
          <a:lstStyle/>
          <a:p>
            <a:pPr algn="l"/>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先序线索二叉树</a:t>
            </a:r>
          </a:p>
        </p:txBody>
      </p:sp>
      <p:grpSp>
        <p:nvGrpSpPr>
          <p:cNvPr id="96" name="组合 95"/>
          <p:cNvGrpSpPr/>
          <p:nvPr/>
        </p:nvGrpSpPr>
        <p:grpSpPr>
          <a:xfrm>
            <a:off x="5321570" y="1908351"/>
            <a:ext cx="2604401" cy="3399176"/>
            <a:chOff x="5321570" y="1908351"/>
            <a:chExt cx="2604401" cy="3399176"/>
          </a:xfrm>
        </p:grpSpPr>
        <p:sp>
          <p:nvSpPr>
            <p:cNvPr id="71" name="TextBox 43"/>
            <p:cNvSpPr txBox="1"/>
            <p:nvPr/>
          </p:nvSpPr>
          <p:spPr>
            <a:xfrm>
              <a:off x="5425641" y="4908747"/>
              <a:ext cx="2500330" cy="398780"/>
            </a:xfrm>
            <a:prstGeom prst="rect">
              <a:avLst/>
            </a:prstGeom>
            <a:noFill/>
          </p:spPr>
          <p:txBody>
            <a:bodyPr wrap="square" rtlCol="0">
              <a:spAutoFit/>
            </a:bodyPr>
            <a:lstStyle/>
            <a:p>
              <a:r>
                <a:rPr lang="zh-CN" altLang="en-US" sz="2000" dirty="0">
                  <a:solidFill>
                    <a:srgbClr val="000000"/>
                  </a:solidFill>
                  <a:latin typeface="微软雅黑" panose="020B0503020204020204" charset="-122"/>
                  <a:ea typeface="微软雅黑" panose="020B0503020204020204" charset="-122"/>
                </a:rPr>
                <a:t>先序序列：</a:t>
              </a:r>
              <a:r>
                <a:rPr lang="en-US" altLang="zh-CN" sz="2000" dirty="0">
                  <a:solidFill>
                    <a:srgbClr val="000000"/>
                  </a:solidFill>
                  <a:latin typeface="微软雅黑" panose="020B0503020204020204" charset="-122"/>
                  <a:ea typeface="微软雅黑" panose="020B0503020204020204" charset="-122"/>
                </a:rPr>
                <a:t>ABDCEF</a:t>
              </a:r>
            </a:p>
          </p:txBody>
        </p:sp>
        <p:grpSp>
          <p:nvGrpSpPr>
            <p:cNvPr id="74" name="组合 73"/>
            <p:cNvGrpSpPr/>
            <p:nvPr/>
          </p:nvGrpSpPr>
          <p:grpSpPr>
            <a:xfrm>
              <a:off x="5321570" y="1908351"/>
              <a:ext cx="2429691" cy="2511440"/>
              <a:chOff x="5610937" y="1428736"/>
              <a:chExt cx="2429691" cy="2511440"/>
            </a:xfrm>
          </p:grpSpPr>
          <p:sp>
            <p:nvSpPr>
              <p:cNvPr id="75" name="椭圆 74"/>
              <p:cNvSpPr/>
              <p:nvPr>
                <p:custDataLst>
                  <p:tags r:id="rId3"/>
                </p:custDataLst>
              </p:nvPr>
            </p:nvSpPr>
            <p:spPr>
              <a:xfrm>
                <a:off x="6429388" y="1428736"/>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A</a:t>
                </a:r>
              </a:p>
            </p:txBody>
          </p:sp>
          <p:sp>
            <p:nvSpPr>
              <p:cNvPr id="76" name="椭圆 75"/>
              <p:cNvSpPr/>
              <p:nvPr>
                <p:custDataLst>
                  <p:tags r:id="rId4"/>
                </p:custDataLst>
              </p:nvPr>
            </p:nvSpPr>
            <p:spPr>
              <a:xfrm>
                <a:off x="5786446" y="2285992"/>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B</a:t>
                </a:r>
              </a:p>
            </p:txBody>
          </p:sp>
          <p:sp>
            <p:nvSpPr>
              <p:cNvPr id="77" name="椭圆 76"/>
              <p:cNvSpPr/>
              <p:nvPr>
                <p:custDataLst>
                  <p:tags r:id="rId5"/>
                </p:custDataLst>
              </p:nvPr>
            </p:nvSpPr>
            <p:spPr>
              <a:xfrm>
                <a:off x="6143636" y="3000372"/>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D</a:t>
                </a:r>
              </a:p>
            </p:txBody>
          </p:sp>
          <p:sp>
            <p:nvSpPr>
              <p:cNvPr id="78" name="椭圆 77"/>
              <p:cNvSpPr/>
              <p:nvPr>
                <p:custDataLst>
                  <p:tags r:id="rId6"/>
                </p:custDataLst>
              </p:nvPr>
            </p:nvSpPr>
            <p:spPr>
              <a:xfrm>
                <a:off x="7143768" y="2285992"/>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C</a:t>
                </a:r>
              </a:p>
            </p:txBody>
          </p:sp>
          <p:sp>
            <p:nvSpPr>
              <p:cNvPr id="79" name="椭圆 78"/>
              <p:cNvSpPr/>
              <p:nvPr>
                <p:custDataLst>
                  <p:tags r:id="rId7"/>
                </p:custDataLst>
              </p:nvPr>
            </p:nvSpPr>
            <p:spPr>
              <a:xfrm>
                <a:off x="6786578" y="3000372"/>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E</a:t>
                </a:r>
              </a:p>
            </p:txBody>
          </p:sp>
          <p:sp>
            <p:nvSpPr>
              <p:cNvPr id="80" name="椭圆 79"/>
              <p:cNvSpPr/>
              <p:nvPr>
                <p:custDataLst>
                  <p:tags r:id="rId8"/>
                </p:custDataLst>
              </p:nvPr>
            </p:nvSpPr>
            <p:spPr>
              <a:xfrm>
                <a:off x="7500958" y="3000372"/>
                <a:ext cx="357190" cy="428628"/>
              </a:xfrm>
              <a:prstGeom prst="ellipse">
                <a:avLst/>
              </a:prstGeom>
              <a:solidFill>
                <a:schemeClr val="accent2">
                  <a:lumMod val="20000"/>
                  <a:lumOff val="80000"/>
                </a:schemeClr>
              </a:soli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r>
                  <a:rPr lang="en-US" altLang="zh-CN" sz="2000" dirty="0">
                    <a:solidFill>
                      <a:srgbClr val="000000"/>
                    </a:solidFill>
                    <a:latin typeface="微软雅黑" panose="020B0503020204020204" charset="-122"/>
                    <a:ea typeface="微软雅黑" panose="020B0503020204020204" charset="-122"/>
                  </a:rPr>
                  <a:t>F</a:t>
                </a:r>
              </a:p>
            </p:txBody>
          </p:sp>
          <p:cxnSp>
            <p:nvCxnSpPr>
              <p:cNvPr id="81" name="直接连接符 80"/>
              <p:cNvCxnSpPr>
                <a:endCxn id="76" idx="0"/>
              </p:cNvCxnSpPr>
              <p:nvPr>
                <p:custDataLst>
                  <p:tags r:id="rId9"/>
                </p:custDataLst>
              </p:nvPr>
            </p:nvCxnSpPr>
            <p:spPr>
              <a:xfrm rot="5400000">
                <a:off x="5920520" y="1772438"/>
                <a:ext cx="558075" cy="469032"/>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82" name="直接连接符 81"/>
              <p:cNvCxnSpPr>
                <a:endCxn id="78" idx="0"/>
              </p:cNvCxnSpPr>
              <p:nvPr>
                <p:custDataLst>
                  <p:tags r:id="rId10"/>
                </p:custDataLst>
              </p:nvPr>
            </p:nvCxnSpPr>
            <p:spPr>
              <a:xfrm rot="16200000" flipH="1">
                <a:off x="6768329" y="1731957"/>
                <a:ext cx="558075" cy="549993"/>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83" name="直接连接符 82"/>
              <p:cNvCxnSpPr>
                <a:stCxn id="76" idx="5"/>
                <a:endCxn id="77" idx="0"/>
              </p:cNvCxnSpPr>
              <p:nvPr>
                <p:custDataLst>
                  <p:tags r:id="rId11"/>
                </p:custDataLst>
              </p:nvPr>
            </p:nvCxnSpPr>
            <p:spPr>
              <a:xfrm rot="16200000" flipH="1">
                <a:off x="6032518" y="2710658"/>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84" name="直接连接符 83"/>
              <p:cNvCxnSpPr>
                <a:stCxn id="78" idx="3"/>
                <a:endCxn id="79" idx="0"/>
              </p:cNvCxnSpPr>
              <p:nvPr>
                <p:custDataLst>
                  <p:tags r:id="rId12"/>
                </p:custDataLst>
              </p:nvPr>
            </p:nvCxnSpPr>
            <p:spPr>
              <a:xfrm rot="5400000">
                <a:off x="6906364" y="2710658"/>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85" name="直接连接符 84"/>
              <p:cNvCxnSpPr>
                <a:stCxn id="78" idx="5"/>
                <a:endCxn id="80" idx="0"/>
              </p:cNvCxnSpPr>
              <p:nvPr>
                <p:custDataLst>
                  <p:tags r:id="rId13"/>
                </p:custDataLst>
              </p:nvPr>
            </p:nvCxnSpPr>
            <p:spPr>
              <a:xfrm rot="16200000" flipH="1">
                <a:off x="7389840" y="2710658"/>
                <a:ext cx="348523" cy="23090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86" name="任意多边形 44"/>
              <p:cNvSpPr/>
              <p:nvPr/>
            </p:nvSpPr>
            <p:spPr>
              <a:xfrm>
                <a:off x="5610937" y="1693671"/>
                <a:ext cx="783771" cy="1090748"/>
              </a:xfrm>
              <a:custGeom>
                <a:avLst/>
                <a:gdLst>
                  <a:gd name="connsiteX0" fmla="*/ 209006 w 783771"/>
                  <a:gd name="connsiteY0" fmla="*/ 986245 h 1090748"/>
                  <a:gd name="connsiteX1" fmla="*/ 65314 w 783771"/>
                  <a:gd name="connsiteY1" fmla="*/ 1025434 h 1090748"/>
                  <a:gd name="connsiteX2" fmla="*/ 78377 w 783771"/>
                  <a:gd name="connsiteY2" fmla="*/ 594360 h 1090748"/>
                  <a:gd name="connsiteX3" fmla="*/ 535577 w 783771"/>
                  <a:gd name="connsiteY3" fmla="*/ 97971 h 1090748"/>
                  <a:gd name="connsiteX4" fmla="*/ 783771 w 783771"/>
                  <a:gd name="connsiteY4" fmla="*/ 6531 h 109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771" h="1090748">
                    <a:moveTo>
                      <a:pt x="209006" y="986245"/>
                    </a:moveTo>
                    <a:cubicBezTo>
                      <a:pt x="148046" y="1038496"/>
                      <a:pt x="87086" y="1090748"/>
                      <a:pt x="65314" y="1025434"/>
                    </a:cubicBezTo>
                    <a:cubicBezTo>
                      <a:pt x="43543" y="960120"/>
                      <a:pt x="0" y="748937"/>
                      <a:pt x="78377" y="594360"/>
                    </a:cubicBezTo>
                    <a:cubicBezTo>
                      <a:pt x="156754" y="439783"/>
                      <a:pt x="418011" y="195942"/>
                      <a:pt x="535577" y="97971"/>
                    </a:cubicBezTo>
                    <a:cubicBezTo>
                      <a:pt x="653143" y="0"/>
                      <a:pt x="718457" y="3265"/>
                      <a:pt x="783771" y="6531"/>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7" name="任意多边形 45"/>
              <p:cNvSpPr/>
              <p:nvPr/>
            </p:nvSpPr>
            <p:spPr>
              <a:xfrm>
                <a:off x="5928800" y="2745231"/>
                <a:ext cx="296091" cy="929640"/>
              </a:xfrm>
              <a:custGeom>
                <a:avLst/>
                <a:gdLst>
                  <a:gd name="connsiteX0" fmla="*/ 296091 w 296091"/>
                  <a:gd name="connsiteY0" fmla="*/ 640080 h 929640"/>
                  <a:gd name="connsiteX1" fmla="*/ 47897 w 296091"/>
                  <a:gd name="connsiteY1" fmla="*/ 822960 h 929640"/>
                  <a:gd name="connsiteX2" fmla="*/ 8708 w 296091"/>
                  <a:gd name="connsiteY2" fmla="*/ 0 h 929640"/>
                </a:gdLst>
                <a:ahLst/>
                <a:cxnLst>
                  <a:cxn ang="0">
                    <a:pos x="connsiteX0" y="connsiteY0"/>
                  </a:cxn>
                  <a:cxn ang="0">
                    <a:pos x="connsiteX1" y="connsiteY1"/>
                  </a:cxn>
                  <a:cxn ang="0">
                    <a:pos x="connsiteX2" y="connsiteY2"/>
                  </a:cxn>
                </a:cxnLst>
                <a:rect l="l" t="t" r="r" b="b"/>
                <a:pathLst>
                  <a:path w="296091" h="929640">
                    <a:moveTo>
                      <a:pt x="296091" y="640080"/>
                    </a:moveTo>
                    <a:cubicBezTo>
                      <a:pt x="195942" y="784860"/>
                      <a:pt x="95794" y="929640"/>
                      <a:pt x="47897" y="822960"/>
                    </a:cubicBezTo>
                    <a:cubicBezTo>
                      <a:pt x="0" y="716280"/>
                      <a:pt x="4354" y="358140"/>
                      <a:pt x="8708" y="0"/>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8" name="任意多边形 46"/>
              <p:cNvSpPr/>
              <p:nvPr/>
            </p:nvSpPr>
            <p:spPr>
              <a:xfrm>
                <a:off x="6368583" y="2409950"/>
                <a:ext cx="775185" cy="1243150"/>
              </a:xfrm>
              <a:custGeom>
                <a:avLst/>
                <a:gdLst>
                  <a:gd name="connsiteX0" fmla="*/ 0 w 757645"/>
                  <a:gd name="connsiteY0" fmla="*/ 1014549 h 1243150"/>
                  <a:gd name="connsiteX1" fmla="*/ 117565 w 757645"/>
                  <a:gd name="connsiteY1" fmla="*/ 1158241 h 1243150"/>
                  <a:gd name="connsiteX2" fmla="*/ 274320 w 757645"/>
                  <a:gd name="connsiteY2" fmla="*/ 505098 h 1243150"/>
                  <a:gd name="connsiteX3" fmla="*/ 444137 w 757645"/>
                  <a:gd name="connsiteY3" fmla="*/ 74023 h 1243150"/>
                  <a:gd name="connsiteX4" fmla="*/ 757645 w 757645"/>
                  <a:gd name="connsiteY4" fmla="*/ 60961 h 1243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645" h="1243150">
                    <a:moveTo>
                      <a:pt x="0" y="1014549"/>
                    </a:moveTo>
                    <a:cubicBezTo>
                      <a:pt x="35922" y="1128849"/>
                      <a:pt x="71845" y="1243150"/>
                      <a:pt x="117565" y="1158241"/>
                    </a:cubicBezTo>
                    <a:cubicBezTo>
                      <a:pt x="163285" y="1073333"/>
                      <a:pt x="219891" y="685801"/>
                      <a:pt x="274320" y="505098"/>
                    </a:cubicBezTo>
                    <a:cubicBezTo>
                      <a:pt x="328749" y="324395"/>
                      <a:pt x="363583" y="148046"/>
                      <a:pt x="444137" y="74023"/>
                    </a:cubicBezTo>
                    <a:cubicBezTo>
                      <a:pt x="524691" y="0"/>
                      <a:pt x="641168" y="30480"/>
                      <a:pt x="757645" y="60961"/>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9" name="任意多边形 47"/>
              <p:cNvSpPr/>
              <p:nvPr/>
            </p:nvSpPr>
            <p:spPr>
              <a:xfrm>
                <a:off x="6649434" y="2562351"/>
                <a:ext cx="515983" cy="1034143"/>
              </a:xfrm>
              <a:custGeom>
                <a:avLst/>
                <a:gdLst>
                  <a:gd name="connsiteX0" fmla="*/ 202474 w 515983"/>
                  <a:gd name="connsiteY0" fmla="*/ 849085 h 1034143"/>
                  <a:gd name="connsiteX1" fmla="*/ 71846 w 515983"/>
                  <a:gd name="connsiteY1" fmla="*/ 1005840 h 1034143"/>
                  <a:gd name="connsiteX2" fmla="*/ 19594 w 515983"/>
                  <a:gd name="connsiteY2" fmla="*/ 679268 h 1034143"/>
                  <a:gd name="connsiteX3" fmla="*/ 189411 w 515983"/>
                  <a:gd name="connsiteY3" fmla="*/ 300445 h 1034143"/>
                  <a:gd name="connsiteX4" fmla="*/ 515983 w 515983"/>
                  <a:gd name="connsiteY4" fmla="*/ 0 h 1034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983" h="1034143">
                    <a:moveTo>
                      <a:pt x="202474" y="849085"/>
                    </a:moveTo>
                    <a:cubicBezTo>
                      <a:pt x="152400" y="941614"/>
                      <a:pt x="102326" y="1034143"/>
                      <a:pt x="71846" y="1005840"/>
                    </a:cubicBezTo>
                    <a:cubicBezTo>
                      <a:pt x="41366" y="977537"/>
                      <a:pt x="0" y="796834"/>
                      <a:pt x="19594" y="679268"/>
                    </a:cubicBezTo>
                    <a:cubicBezTo>
                      <a:pt x="39188" y="561702"/>
                      <a:pt x="106680" y="413656"/>
                      <a:pt x="189411" y="300445"/>
                    </a:cubicBezTo>
                    <a:cubicBezTo>
                      <a:pt x="272142" y="187234"/>
                      <a:pt x="394062" y="93617"/>
                      <a:pt x="515983" y="0"/>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0" name="任意多边形 48"/>
              <p:cNvSpPr/>
              <p:nvPr/>
            </p:nvSpPr>
            <p:spPr>
              <a:xfrm>
                <a:off x="7047851" y="3064183"/>
                <a:ext cx="509452" cy="449580"/>
              </a:xfrm>
              <a:custGeom>
                <a:avLst/>
                <a:gdLst>
                  <a:gd name="connsiteX0" fmla="*/ 0 w 509452"/>
                  <a:gd name="connsiteY0" fmla="*/ 367937 h 572589"/>
                  <a:gd name="connsiteX1" fmla="*/ 91440 w 509452"/>
                  <a:gd name="connsiteY1" fmla="*/ 524692 h 572589"/>
                  <a:gd name="connsiteX2" fmla="*/ 300446 w 509452"/>
                  <a:gd name="connsiteY2" fmla="*/ 80554 h 572589"/>
                  <a:gd name="connsiteX3" fmla="*/ 509452 w 509452"/>
                  <a:gd name="connsiteY3" fmla="*/ 41366 h 572589"/>
                  <a:gd name="connsiteX0-1" fmla="*/ 0 w 509452"/>
                  <a:gd name="connsiteY0-2" fmla="*/ 347254 h 449580"/>
                  <a:gd name="connsiteX1-3" fmla="*/ 238793 w 509452"/>
                  <a:gd name="connsiteY1-4" fmla="*/ 364818 h 449580"/>
                  <a:gd name="connsiteX2-5" fmla="*/ 300446 w 509452"/>
                  <a:gd name="connsiteY2-6" fmla="*/ 59871 h 449580"/>
                  <a:gd name="connsiteX3-7" fmla="*/ 509452 w 509452"/>
                  <a:gd name="connsiteY3-8" fmla="*/ 20683 h 449580"/>
                </a:gdLst>
                <a:ahLst/>
                <a:cxnLst>
                  <a:cxn ang="0">
                    <a:pos x="connsiteX0-1" y="connsiteY0-2"/>
                  </a:cxn>
                  <a:cxn ang="0">
                    <a:pos x="connsiteX1-3" y="connsiteY1-4"/>
                  </a:cxn>
                  <a:cxn ang="0">
                    <a:pos x="connsiteX2-5" y="connsiteY2-6"/>
                  </a:cxn>
                  <a:cxn ang="0">
                    <a:pos x="connsiteX3-7" y="connsiteY3-8"/>
                  </a:cxn>
                </a:cxnLst>
                <a:rect l="l" t="t" r="r" b="b"/>
                <a:pathLst>
                  <a:path w="509452" h="449580">
                    <a:moveTo>
                      <a:pt x="0" y="347254"/>
                    </a:moveTo>
                    <a:cubicBezTo>
                      <a:pt x="20683" y="449580"/>
                      <a:pt x="188719" y="412715"/>
                      <a:pt x="238793" y="364818"/>
                    </a:cubicBezTo>
                    <a:cubicBezTo>
                      <a:pt x="288867" y="316921"/>
                      <a:pt x="255336" y="117227"/>
                      <a:pt x="300446" y="59871"/>
                    </a:cubicBezTo>
                    <a:cubicBezTo>
                      <a:pt x="345556" y="2515"/>
                      <a:pt x="439783" y="0"/>
                      <a:pt x="509452" y="20683"/>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1" name="任意多边形 50"/>
              <p:cNvSpPr/>
              <p:nvPr/>
            </p:nvSpPr>
            <p:spPr>
              <a:xfrm>
                <a:off x="7753245" y="3319996"/>
                <a:ext cx="287383" cy="276497"/>
              </a:xfrm>
              <a:custGeom>
                <a:avLst/>
                <a:gdLst>
                  <a:gd name="connsiteX0" fmla="*/ 0 w 287383"/>
                  <a:gd name="connsiteY0" fmla="*/ 91440 h 276497"/>
                  <a:gd name="connsiteX1" fmla="*/ 130629 w 287383"/>
                  <a:gd name="connsiteY1" fmla="*/ 261257 h 276497"/>
                  <a:gd name="connsiteX2" fmla="*/ 287383 w 287383"/>
                  <a:gd name="connsiteY2" fmla="*/ 0 h 276497"/>
                </a:gdLst>
                <a:ahLst/>
                <a:cxnLst>
                  <a:cxn ang="0">
                    <a:pos x="connsiteX0" y="connsiteY0"/>
                  </a:cxn>
                  <a:cxn ang="0">
                    <a:pos x="connsiteX1" y="connsiteY1"/>
                  </a:cxn>
                  <a:cxn ang="0">
                    <a:pos x="connsiteX2" y="connsiteY2"/>
                  </a:cxn>
                </a:cxnLst>
                <a:rect l="l" t="t" r="r" b="b"/>
                <a:pathLst>
                  <a:path w="287383" h="276497">
                    <a:moveTo>
                      <a:pt x="0" y="91440"/>
                    </a:moveTo>
                    <a:cubicBezTo>
                      <a:pt x="41366" y="183968"/>
                      <a:pt x="82732" y="276497"/>
                      <a:pt x="130629" y="261257"/>
                    </a:cubicBezTo>
                    <a:cubicBezTo>
                      <a:pt x="178526" y="246017"/>
                      <a:pt x="232954" y="123008"/>
                      <a:pt x="287383" y="0"/>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endParaRPr lang="zh-CN" altLang="en-US"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2" name="任意多边形 53"/>
              <p:cNvSpPr/>
              <p:nvPr>
                <p:custDataLst>
                  <p:tags r:id="rId14"/>
                </p:custDataLst>
              </p:nvPr>
            </p:nvSpPr>
            <p:spPr>
              <a:xfrm>
                <a:off x="6962775" y="3448050"/>
                <a:ext cx="685800" cy="492126"/>
              </a:xfrm>
              <a:custGeom>
                <a:avLst/>
                <a:gdLst>
                  <a:gd name="connsiteX0" fmla="*/ 685800 w 685800"/>
                  <a:gd name="connsiteY0" fmla="*/ 0 h 576262"/>
                  <a:gd name="connsiteX1" fmla="*/ 666750 w 685800"/>
                  <a:gd name="connsiteY1" fmla="*/ 152400 h 576262"/>
                  <a:gd name="connsiteX2" fmla="*/ 571500 w 685800"/>
                  <a:gd name="connsiteY2" fmla="*/ 371475 h 576262"/>
                  <a:gd name="connsiteX3" fmla="*/ 381000 w 685800"/>
                  <a:gd name="connsiteY3" fmla="*/ 485775 h 576262"/>
                  <a:gd name="connsiteX4" fmla="*/ 200025 w 685800"/>
                  <a:gd name="connsiteY4" fmla="*/ 495300 h 576262"/>
                  <a:gd name="connsiteX5" fmla="*/ 0 w 685800"/>
                  <a:gd name="connsiteY5" fmla="*/ 0 h 576262"/>
                  <a:gd name="connsiteX0-1" fmla="*/ 685800 w 685800"/>
                  <a:gd name="connsiteY0-2" fmla="*/ 0 h 492125"/>
                  <a:gd name="connsiteX1-3" fmla="*/ 666750 w 685800"/>
                  <a:gd name="connsiteY1-4" fmla="*/ 152400 h 492125"/>
                  <a:gd name="connsiteX2-5" fmla="*/ 571500 w 685800"/>
                  <a:gd name="connsiteY2-6" fmla="*/ 371475 h 492125"/>
                  <a:gd name="connsiteX3-7" fmla="*/ 381000 w 685800"/>
                  <a:gd name="connsiteY3-8" fmla="*/ 485775 h 492125"/>
                  <a:gd name="connsiteX4-9" fmla="*/ 252431 w 685800"/>
                  <a:gd name="connsiteY4-10" fmla="*/ 409578 h 492125"/>
                  <a:gd name="connsiteX5-11" fmla="*/ 0 w 685800"/>
                  <a:gd name="connsiteY5-12" fmla="*/ 0 h 492125"/>
                  <a:gd name="connsiteX0-13" fmla="*/ 685800 w 685800"/>
                  <a:gd name="connsiteY0-14" fmla="*/ 0 h 492126"/>
                  <a:gd name="connsiteX1-15" fmla="*/ 666750 w 685800"/>
                  <a:gd name="connsiteY1-16" fmla="*/ 152400 h 492126"/>
                  <a:gd name="connsiteX2-17" fmla="*/ 571500 w 685800"/>
                  <a:gd name="connsiteY2-18" fmla="*/ 371475 h 492126"/>
                  <a:gd name="connsiteX3-19" fmla="*/ 381000 w 685800"/>
                  <a:gd name="connsiteY3-20" fmla="*/ 485775 h 492126"/>
                  <a:gd name="connsiteX4-21" fmla="*/ 109555 w 685800"/>
                  <a:gd name="connsiteY4-22" fmla="*/ 409579 h 492126"/>
                  <a:gd name="connsiteX5-23" fmla="*/ 0 w 685800"/>
                  <a:gd name="connsiteY5-24" fmla="*/ 0 h 4921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 h="492126">
                    <a:moveTo>
                      <a:pt x="685800" y="0"/>
                    </a:moveTo>
                    <a:cubicBezTo>
                      <a:pt x="685800" y="45243"/>
                      <a:pt x="685800" y="90487"/>
                      <a:pt x="666750" y="152400"/>
                    </a:cubicBezTo>
                    <a:cubicBezTo>
                      <a:pt x="647700" y="214313"/>
                      <a:pt x="619125" y="315913"/>
                      <a:pt x="571500" y="371475"/>
                    </a:cubicBezTo>
                    <a:cubicBezTo>
                      <a:pt x="523875" y="427037"/>
                      <a:pt x="457991" y="479424"/>
                      <a:pt x="381000" y="485775"/>
                    </a:cubicBezTo>
                    <a:cubicBezTo>
                      <a:pt x="304009" y="492126"/>
                      <a:pt x="173055" y="490541"/>
                      <a:pt x="109555" y="409579"/>
                    </a:cubicBezTo>
                    <a:cubicBezTo>
                      <a:pt x="46055" y="328617"/>
                      <a:pt x="68262" y="207169"/>
                      <a:pt x="0" y="0"/>
                    </a:cubicBezTo>
                  </a:path>
                </a:pathLst>
              </a:custGeom>
              <a:ln w="19050">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0">
                  <a:solidFill>
                    <a:schemeClr val="dk1"/>
                  </a:solidFill>
                </a:endParaRPr>
              </a:p>
            </p:txBody>
          </p:sp>
        </p:grpSp>
      </p:grpSp>
      <p:sp>
        <p:nvSpPr>
          <p:cNvPr id="97" name="矩形: 圆角 96"/>
          <p:cNvSpPr/>
          <p:nvPr>
            <p:custDataLst>
              <p:tags r:id="rId2"/>
            </p:custDataLst>
          </p:nvPr>
        </p:nvSpPr>
        <p:spPr>
          <a:xfrm>
            <a:off x="272311" y="934655"/>
            <a:ext cx="7653660" cy="4988689"/>
          </a:xfrm>
          <a:prstGeom prst="roundRect">
            <a:avLst>
              <a:gd name="adj" fmla="val 8315"/>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barn(inHorizontal)">
                                      <p:cBhvr>
                                        <p:cTn id="14" dur="500"/>
                                        <p:tgtEl>
                                          <p:spTgt spid="9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anim calcmode="lin" valueType="num">
                                      <p:cBhvr>
                                        <p:cTn id="23" dur="1000" fill="hold"/>
                                        <p:tgtEl>
                                          <p:spTgt spid="58"/>
                                        </p:tgtEl>
                                        <p:attrNameLst>
                                          <p:attrName>ppt_x</p:attrName>
                                        </p:attrNameLst>
                                      </p:cBhvr>
                                      <p:tavLst>
                                        <p:tav tm="0">
                                          <p:val>
                                            <p:strVal val="#ppt_x"/>
                                          </p:val>
                                        </p:tav>
                                        <p:tav tm="100000">
                                          <p:val>
                                            <p:strVal val="#ppt_x"/>
                                          </p:val>
                                        </p:tav>
                                      </p:tavLst>
                                    </p:anim>
                                    <p:anim calcmode="lin" valueType="num">
                                      <p:cBhvr>
                                        <p:cTn id="24" dur="1000" fill="hold"/>
                                        <p:tgtEl>
                                          <p:spTgt spid="58"/>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1000"/>
                                        <p:tgtEl>
                                          <p:spTgt spid="96"/>
                                        </p:tgtEl>
                                      </p:cBhvr>
                                    </p:animEffect>
                                    <p:anim calcmode="lin" valueType="num">
                                      <p:cBhvr>
                                        <p:cTn id="37" dur="1000" fill="hold"/>
                                        <p:tgtEl>
                                          <p:spTgt spid="96"/>
                                        </p:tgtEl>
                                        <p:attrNameLst>
                                          <p:attrName>ppt_x</p:attrName>
                                        </p:attrNameLst>
                                      </p:cBhvr>
                                      <p:tavLst>
                                        <p:tav tm="0">
                                          <p:val>
                                            <p:strVal val="#ppt_x"/>
                                          </p:val>
                                        </p:tav>
                                        <p:tav tm="100000">
                                          <p:val>
                                            <p:strVal val="#ppt_x"/>
                                          </p:val>
                                        </p:tav>
                                      </p:tavLst>
                                    </p:anim>
                                    <p:anim calcmode="lin" valueType="num">
                                      <p:cBhvr>
                                        <p:cTn id="3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72" grpId="0" bldLvl="0" animBg="1"/>
      <p:bldP spid="73" grpId="0"/>
      <p:bldP spid="9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1"/>
          <p:cNvSpPr>
            <a:spLocks noChangeArrowheads="1"/>
          </p:cNvSpPr>
          <p:nvPr>
            <p:custDataLst>
              <p:tags r:id="rId1"/>
            </p:custDataLst>
          </p:nvPr>
        </p:nvSpPr>
        <p:spPr bwMode="auto">
          <a:xfrm>
            <a:off x="-65968" y="143526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2" name="矩形 61"/>
          <p:cNvSpPr/>
          <p:nvPr>
            <p:custDataLst>
              <p:tags r:id="rId2"/>
            </p:custDataLst>
          </p:nvPr>
        </p:nvSpPr>
        <p:spPr>
          <a:xfrm>
            <a:off x="357158" y="888702"/>
            <a:ext cx="11318185" cy="5590571"/>
          </a:xfrm>
          <a:prstGeom prst="rect">
            <a:avLst/>
          </a:prstGeom>
          <a:solidFill>
            <a:schemeClr val="bg1">
              <a:lumMod val="95000"/>
              <a:alpha val="54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Rectangle 77"/>
          <p:cNvSpPr>
            <a:spLocks noChangeArrowheads="1"/>
          </p:cNvSpPr>
          <p:nvPr>
            <p:custDataLst>
              <p:tags r:id="rId3"/>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pic>
        <p:nvPicPr>
          <p:cNvPr id="135" name="图片 134"/>
          <p:cNvPicPr>
            <a:picLocks noChangeAspect="1"/>
          </p:cNvPicPr>
          <p:nvPr/>
        </p:nvPicPr>
        <p:blipFill rotWithShape="1">
          <a:blip r:embed="rId56" cstate="print">
            <a:alphaModFix amt="20000"/>
            <a:extLst>
              <a:ext uri="{28A0092B-C50C-407E-A947-70E740481C1C}">
                <a14:useLocalDpi xmlns:a14="http://schemas.microsoft.com/office/drawing/2010/main" val="0"/>
              </a:ext>
            </a:extLst>
          </a:blip>
          <a:srcRect r="7351" b="-600"/>
          <a:stretch>
            <a:fillRect/>
          </a:stretch>
        </p:blipFill>
        <p:spPr>
          <a:xfrm flipH="1">
            <a:off x="9384007" y="4026012"/>
            <a:ext cx="2291336" cy="2456910"/>
          </a:xfrm>
          <a:prstGeom prst="rect">
            <a:avLst/>
          </a:prstGeom>
        </p:spPr>
      </p:pic>
      <p:sp>
        <p:nvSpPr>
          <p:cNvPr id="3" name="Rectangle 79"/>
          <p:cNvSpPr>
            <a:spLocks noChangeArrowheads="1"/>
          </p:cNvSpPr>
          <p:nvPr>
            <p:custDataLst>
              <p:tags r:id="rId4"/>
            </p:custDataLst>
          </p:nvPr>
        </p:nvSpPr>
        <p:spPr bwMode="auto">
          <a:xfrm>
            <a:off x="71438" y="478505"/>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14" name="组合 13"/>
          <p:cNvGrpSpPr/>
          <p:nvPr/>
        </p:nvGrpSpPr>
        <p:grpSpPr>
          <a:xfrm>
            <a:off x="481319" y="1182744"/>
            <a:ext cx="1621604" cy="3391122"/>
            <a:chOff x="285720" y="947344"/>
            <a:chExt cx="1869926" cy="3910416"/>
          </a:xfrm>
        </p:grpSpPr>
        <p:sp>
          <p:nvSpPr>
            <p:cNvPr id="16" name="Text Box 77"/>
            <p:cNvSpPr txBox="1">
              <a:spLocks noChangeArrowheads="1"/>
            </p:cNvSpPr>
            <p:nvPr/>
          </p:nvSpPr>
          <p:spPr bwMode="auto">
            <a:xfrm>
              <a:off x="285720" y="4513626"/>
              <a:ext cx="1869926" cy="344134"/>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r>
                <a:rPr kumimoji="0" lang="zh-CN" altLang="en-US" sz="1600" b="1"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）一棵二叉树</a:t>
              </a:r>
            </a:p>
          </p:txBody>
        </p:sp>
        <p:sp>
          <p:nvSpPr>
            <p:cNvPr id="17" name="Oval 74"/>
            <p:cNvSpPr>
              <a:spLocks noChangeArrowheads="1"/>
            </p:cNvSpPr>
            <p:nvPr>
              <p:custDataLst>
                <p:tags r:id="rId46"/>
              </p:custDataLst>
            </p:nvPr>
          </p:nvSpPr>
          <p:spPr bwMode="auto">
            <a:xfrm>
              <a:off x="1466028" y="947344"/>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8" name="Oval 72"/>
            <p:cNvSpPr>
              <a:spLocks noChangeArrowheads="1"/>
            </p:cNvSpPr>
            <p:nvPr>
              <p:custDataLst>
                <p:tags r:id="rId47"/>
              </p:custDataLst>
            </p:nvPr>
          </p:nvSpPr>
          <p:spPr bwMode="auto">
            <a:xfrm>
              <a:off x="1126041" y="1490221"/>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9" name="Oval 71"/>
            <p:cNvSpPr>
              <a:spLocks noChangeArrowheads="1"/>
            </p:cNvSpPr>
            <p:nvPr>
              <p:custDataLst>
                <p:tags r:id="rId48"/>
              </p:custDataLst>
            </p:nvPr>
          </p:nvSpPr>
          <p:spPr bwMode="auto">
            <a:xfrm>
              <a:off x="1453971" y="2057108"/>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20" name="Oval 70"/>
            <p:cNvSpPr>
              <a:spLocks noChangeArrowheads="1"/>
            </p:cNvSpPr>
            <p:nvPr>
              <p:custDataLst>
                <p:tags r:id="rId49"/>
              </p:custDataLst>
            </p:nvPr>
          </p:nvSpPr>
          <p:spPr bwMode="auto">
            <a:xfrm>
              <a:off x="1792752" y="2688020"/>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21" name="Oval 69"/>
            <p:cNvSpPr>
              <a:spLocks noChangeArrowheads="1"/>
            </p:cNvSpPr>
            <p:nvPr>
              <p:custDataLst>
                <p:tags r:id="rId50"/>
              </p:custDataLst>
            </p:nvPr>
          </p:nvSpPr>
          <p:spPr bwMode="auto">
            <a:xfrm>
              <a:off x="855981" y="2066445"/>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22" name="Oval 68"/>
            <p:cNvSpPr>
              <a:spLocks noChangeArrowheads="1"/>
            </p:cNvSpPr>
            <p:nvPr>
              <p:custDataLst>
                <p:tags r:id="rId51"/>
              </p:custDataLst>
            </p:nvPr>
          </p:nvSpPr>
          <p:spPr bwMode="auto">
            <a:xfrm>
              <a:off x="1161004" y="2688020"/>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23" name="Oval 67"/>
            <p:cNvSpPr>
              <a:spLocks noChangeArrowheads="1"/>
            </p:cNvSpPr>
            <p:nvPr>
              <p:custDataLst>
                <p:tags r:id="rId52"/>
              </p:custDataLst>
            </p:nvPr>
          </p:nvSpPr>
          <p:spPr bwMode="auto">
            <a:xfrm>
              <a:off x="1443121" y="3294922"/>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24" name="Oval 66"/>
            <p:cNvSpPr>
              <a:spLocks noChangeArrowheads="1"/>
            </p:cNvSpPr>
            <p:nvPr>
              <p:custDataLst>
                <p:tags r:id="rId53"/>
              </p:custDataLst>
            </p:nvPr>
          </p:nvSpPr>
          <p:spPr bwMode="auto">
            <a:xfrm>
              <a:off x="870448" y="3300258"/>
              <a:ext cx="326725"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25" name="Oval 65"/>
            <p:cNvSpPr>
              <a:spLocks noChangeArrowheads="1"/>
            </p:cNvSpPr>
            <p:nvPr>
              <p:custDataLst>
                <p:tags r:id="rId54"/>
              </p:custDataLst>
            </p:nvPr>
          </p:nvSpPr>
          <p:spPr bwMode="auto">
            <a:xfrm>
              <a:off x="1163416" y="3841801"/>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26" name="Freeform 64"/>
            <p:cNvSpPr/>
            <p:nvPr/>
          </p:nvSpPr>
          <p:spPr bwMode="auto">
            <a:xfrm>
              <a:off x="1339437" y="1230120"/>
              <a:ext cx="168788" cy="260101"/>
            </a:xfrm>
            <a:custGeom>
              <a:avLst/>
              <a:gdLst/>
              <a:ahLst/>
              <a:cxnLst>
                <a:cxn ang="0">
                  <a:pos x="159" y="0"/>
                </a:cxn>
                <a:cxn ang="0">
                  <a:pos x="0" y="222"/>
                </a:cxn>
              </a:cxnLst>
              <a:rect l="0" t="0" r="r" b="b"/>
              <a:pathLst>
                <a:path w="159" h="222">
                  <a:moveTo>
                    <a:pt x="159" y="0"/>
                  </a:moveTo>
                  <a:lnTo>
                    <a:pt x="0" y="222"/>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Freeform 63"/>
            <p:cNvSpPr/>
            <p:nvPr/>
          </p:nvSpPr>
          <p:spPr bwMode="auto">
            <a:xfrm>
              <a:off x="1368372" y="2366562"/>
              <a:ext cx="145881" cy="321458"/>
            </a:xfrm>
            <a:custGeom>
              <a:avLst/>
              <a:gdLst/>
              <a:ahLst/>
              <a:cxnLst>
                <a:cxn ang="0">
                  <a:pos x="138" y="0"/>
                </a:cxn>
                <a:cxn ang="0">
                  <a:pos x="0" y="276"/>
                </a:cxn>
              </a:cxnLst>
              <a:rect l="0" t="0" r="r" b="b"/>
              <a:pathLst>
                <a:path w="138" h="276">
                  <a:moveTo>
                    <a:pt x="138" y="0"/>
                  </a:moveTo>
                  <a:lnTo>
                    <a:pt x="0" y="27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Freeform 62"/>
            <p:cNvSpPr/>
            <p:nvPr/>
          </p:nvSpPr>
          <p:spPr bwMode="auto">
            <a:xfrm>
              <a:off x="1434681" y="2989470"/>
              <a:ext cx="171199" cy="305452"/>
            </a:xfrm>
            <a:custGeom>
              <a:avLst/>
              <a:gdLst/>
              <a:ahLst/>
              <a:cxnLst>
                <a:cxn ang="0">
                  <a:pos x="0" y="0"/>
                </a:cxn>
                <a:cxn ang="0">
                  <a:pos x="162" y="261"/>
                </a:cxn>
              </a:cxnLst>
              <a:rect l="0" t="0" r="r" b="b"/>
              <a:pathLst>
                <a:path w="162" h="261">
                  <a:moveTo>
                    <a:pt x="0" y="0"/>
                  </a:moveTo>
                  <a:lnTo>
                    <a:pt x="162" y="261"/>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61"/>
            <p:cNvSpPr/>
            <p:nvPr/>
          </p:nvSpPr>
          <p:spPr bwMode="auto">
            <a:xfrm>
              <a:off x="1058526" y="2981467"/>
              <a:ext cx="154320" cy="317457"/>
            </a:xfrm>
            <a:custGeom>
              <a:avLst/>
              <a:gdLst/>
              <a:ahLst/>
              <a:cxnLst>
                <a:cxn ang="0">
                  <a:pos x="147" y="0"/>
                </a:cxn>
                <a:cxn ang="0">
                  <a:pos x="0" y="271"/>
                </a:cxn>
              </a:cxnLst>
              <a:rect l="0" t="0" r="r" b="b"/>
              <a:pathLst>
                <a:path w="147" h="271">
                  <a:moveTo>
                    <a:pt x="147" y="0"/>
                  </a:moveTo>
                  <a:lnTo>
                    <a:pt x="0" y="27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60"/>
            <p:cNvSpPr/>
            <p:nvPr/>
          </p:nvSpPr>
          <p:spPr bwMode="auto">
            <a:xfrm>
              <a:off x="1159799" y="3585702"/>
              <a:ext cx="142264" cy="252098"/>
            </a:xfrm>
            <a:custGeom>
              <a:avLst/>
              <a:gdLst/>
              <a:ahLst/>
              <a:cxnLst>
                <a:cxn ang="0">
                  <a:pos x="0" y="0"/>
                </a:cxn>
                <a:cxn ang="0">
                  <a:pos x="135" y="216"/>
                </a:cxn>
              </a:cxnLst>
              <a:rect l="0" t="0" r="r" b="b"/>
              <a:pathLst>
                <a:path w="135" h="216">
                  <a:moveTo>
                    <a:pt x="0" y="0"/>
                  </a:moveTo>
                  <a:lnTo>
                    <a:pt x="135" y="216"/>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59"/>
            <p:cNvSpPr/>
            <p:nvPr/>
          </p:nvSpPr>
          <p:spPr bwMode="auto">
            <a:xfrm>
              <a:off x="1051292" y="1791672"/>
              <a:ext cx="130208" cy="269438"/>
            </a:xfrm>
            <a:custGeom>
              <a:avLst/>
              <a:gdLst/>
              <a:ahLst/>
              <a:cxnLst>
                <a:cxn ang="0">
                  <a:pos x="123" y="0"/>
                </a:cxn>
                <a:cxn ang="0">
                  <a:pos x="0" y="231"/>
                </a:cxn>
              </a:cxnLst>
              <a:rect l="0" t="0" r="r" b="b"/>
              <a:pathLst>
                <a:path w="123" h="231">
                  <a:moveTo>
                    <a:pt x="123" y="0"/>
                  </a:moveTo>
                  <a:lnTo>
                    <a:pt x="0" y="23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58"/>
            <p:cNvSpPr/>
            <p:nvPr/>
          </p:nvSpPr>
          <p:spPr bwMode="auto">
            <a:xfrm>
              <a:off x="1412980" y="1776999"/>
              <a:ext cx="157937" cy="280109"/>
            </a:xfrm>
            <a:custGeom>
              <a:avLst/>
              <a:gdLst/>
              <a:ahLst/>
              <a:cxnLst>
                <a:cxn ang="0">
                  <a:pos x="0" y="0"/>
                </a:cxn>
                <a:cxn ang="0">
                  <a:pos x="150" y="240"/>
                </a:cxn>
              </a:cxnLst>
              <a:rect l="0" t="0" r="r" b="b"/>
              <a:pathLst>
                <a:path w="150" h="240">
                  <a:moveTo>
                    <a:pt x="0" y="0"/>
                  </a:moveTo>
                  <a:lnTo>
                    <a:pt x="150" y="240"/>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Freeform 57"/>
            <p:cNvSpPr/>
            <p:nvPr/>
          </p:nvSpPr>
          <p:spPr bwMode="auto">
            <a:xfrm>
              <a:off x="1722826" y="2358559"/>
              <a:ext cx="206162" cy="326794"/>
            </a:xfrm>
            <a:custGeom>
              <a:avLst/>
              <a:gdLst/>
              <a:ahLst/>
              <a:cxnLst>
                <a:cxn ang="0">
                  <a:pos x="0" y="0"/>
                </a:cxn>
                <a:cxn ang="0">
                  <a:pos x="195" y="279"/>
                </a:cxn>
              </a:cxnLst>
              <a:rect l="0" t="0" r="r" b="b"/>
              <a:pathLst>
                <a:path w="195" h="279">
                  <a:moveTo>
                    <a:pt x="0" y="0"/>
                  </a:moveTo>
                  <a:lnTo>
                    <a:pt x="195" y="279"/>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4" name="组合 33"/>
          <p:cNvGrpSpPr/>
          <p:nvPr/>
        </p:nvGrpSpPr>
        <p:grpSpPr>
          <a:xfrm>
            <a:off x="2978754" y="1281224"/>
            <a:ext cx="1106878" cy="3292642"/>
            <a:chOff x="2805497" y="938007"/>
            <a:chExt cx="1310515" cy="3898411"/>
          </a:xfrm>
        </p:grpSpPr>
        <p:sp>
          <p:nvSpPr>
            <p:cNvPr id="35" name="Text Box 76"/>
            <p:cNvSpPr txBox="1">
              <a:spLocks noChangeArrowheads="1"/>
            </p:cNvSpPr>
            <p:nvPr/>
          </p:nvSpPr>
          <p:spPr bwMode="auto">
            <a:xfrm>
              <a:off x="2805497" y="4490951"/>
              <a:ext cx="1187541" cy="34546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b="1" dirty="0">
                  <a:solidFill>
                    <a:srgbClr val="FFFFFF"/>
                  </a:solidFill>
                  <a:latin typeface="微软雅黑" panose="020B0503020204020204" charset="-122"/>
                  <a:ea typeface="微软雅黑" panose="020B0503020204020204" charset="-122"/>
                </a:rPr>
                <a:t>（</a:t>
              </a:r>
              <a:r>
                <a:rPr lang="en-US" altLang="zh-CN" sz="1600" b="1" dirty="0">
                  <a:solidFill>
                    <a:srgbClr val="FFFFFF"/>
                  </a:solidFill>
                  <a:latin typeface="微软雅黑" panose="020B0503020204020204" charset="-122"/>
                  <a:ea typeface="微软雅黑" panose="020B0503020204020204" charset="-122"/>
                </a:rPr>
                <a:t>b</a:t>
              </a:r>
              <a:r>
                <a:rPr lang="zh-CN" altLang="en-US" sz="1600" b="1" dirty="0">
                  <a:solidFill>
                    <a:srgbClr val="FFFFFF"/>
                  </a:solidFill>
                  <a:latin typeface="微软雅黑" panose="020B0503020204020204" charset="-122"/>
                  <a:ea typeface="微软雅黑" panose="020B0503020204020204" charset="-122"/>
                </a:rPr>
                <a:t>）加线</a:t>
              </a:r>
            </a:p>
          </p:txBody>
        </p:sp>
        <p:sp>
          <p:nvSpPr>
            <p:cNvPr id="36" name="Oval 56"/>
            <p:cNvSpPr>
              <a:spLocks noChangeArrowheads="1"/>
            </p:cNvSpPr>
            <p:nvPr>
              <p:custDataLst>
                <p:tags r:id="rId33"/>
              </p:custDataLst>
            </p:nvPr>
          </p:nvSpPr>
          <p:spPr bwMode="auto">
            <a:xfrm>
              <a:off x="3461357" y="938007"/>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37" name="Oval 55"/>
            <p:cNvSpPr>
              <a:spLocks noChangeArrowheads="1"/>
            </p:cNvSpPr>
            <p:nvPr>
              <p:custDataLst>
                <p:tags r:id="rId34"/>
              </p:custDataLst>
            </p:nvPr>
          </p:nvSpPr>
          <p:spPr bwMode="auto">
            <a:xfrm>
              <a:off x="3122576" y="1480884"/>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38" name="Oval 54"/>
            <p:cNvSpPr>
              <a:spLocks noChangeArrowheads="1"/>
            </p:cNvSpPr>
            <p:nvPr>
              <p:custDataLst>
                <p:tags r:id="rId35"/>
              </p:custDataLst>
            </p:nvPr>
          </p:nvSpPr>
          <p:spPr bwMode="auto">
            <a:xfrm>
              <a:off x="3450506" y="2047771"/>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39" name="Oval 53"/>
            <p:cNvSpPr>
              <a:spLocks noChangeArrowheads="1"/>
            </p:cNvSpPr>
            <p:nvPr>
              <p:custDataLst>
                <p:tags r:id="rId36"/>
              </p:custDataLst>
            </p:nvPr>
          </p:nvSpPr>
          <p:spPr bwMode="auto">
            <a:xfrm>
              <a:off x="3789287" y="2678683"/>
              <a:ext cx="326725"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40" name="Oval 52"/>
            <p:cNvSpPr>
              <a:spLocks noChangeArrowheads="1"/>
            </p:cNvSpPr>
            <p:nvPr>
              <p:custDataLst>
                <p:tags r:id="rId37"/>
              </p:custDataLst>
            </p:nvPr>
          </p:nvSpPr>
          <p:spPr bwMode="auto">
            <a:xfrm>
              <a:off x="2852516" y="2057108"/>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41" name="Oval 51"/>
            <p:cNvSpPr>
              <a:spLocks noChangeArrowheads="1"/>
            </p:cNvSpPr>
            <p:nvPr>
              <p:custDataLst>
                <p:tags r:id="rId38"/>
              </p:custDataLst>
            </p:nvPr>
          </p:nvSpPr>
          <p:spPr bwMode="auto">
            <a:xfrm>
              <a:off x="3157539" y="2678683"/>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42" name="Oval 50"/>
            <p:cNvSpPr>
              <a:spLocks noChangeArrowheads="1"/>
            </p:cNvSpPr>
            <p:nvPr>
              <p:custDataLst>
                <p:tags r:id="rId39"/>
              </p:custDataLst>
            </p:nvPr>
          </p:nvSpPr>
          <p:spPr bwMode="auto">
            <a:xfrm>
              <a:off x="3439656" y="3285585"/>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43" name="Oval 49"/>
            <p:cNvSpPr>
              <a:spLocks noChangeArrowheads="1"/>
            </p:cNvSpPr>
            <p:nvPr>
              <p:custDataLst>
                <p:tags r:id="rId40"/>
              </p:custDataLst>
            </p:nvPr>
          </p:nvSpPr>
          <p:spPr bwMode="auto">
            <a:xfrm>
              <a:off x="2865778" y="3290921"/>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44" name="Oval 48"/>
            <p:cNvSpPr>
              <a:spLocks noChangeArrowheads="1"/>
            </p:cNvSpPr>
            <p:nvPr>
              <p:custDataLst>
                <p:tags r:id="rId41"/>
              </p:custDataLst>
            </p:nvPr>
          </p:nvSpPr>
          <p:spPr bwMode="auto">
            <a:xfrm>
              <a:off x="3159951" y="3832464"/>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45" name="Freeform 47"/>
            <p:cNvSpPr/>
            <p:nvPr/>
          </p:nvSpPr>
          <p:spPr bwMode="auto">
            <a:xfrm>
              <a:off x="3335972" y="1220783"/>
              <a:ext cx="167582" cy="260101"/>
            </a:xfrm>
            <a:custGeom>
              <a:avLst/>
              <a:gdLst/>
              <a:ahLst/>
              <a:cxnLst>
                <a:cxn ang="0">
                  <a:pos x="159" y="0"/>
                </a:cxn>
                <a:cxn ang="0">
                  <a:pos x="0" y="222"/>
                </a:cxn>
              </a:cxnLst>
              <a:rect l="0" t="0" r="r" b="b"/>
              <a:pathLst>
                <a:path w="159" h="222">
                  <a:moveTo>
                    <a:pt x="159" y="0"/>
                  </a:moveTo>
                  <a:lnTo>
                    <a:pt x="0" y="222"/>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Freeform 46"/>
            <p:cNvSpPr/>
            <p:nvPr/>
          </p:nvSpPr>
          <p:spPr bwMode="auto">
            <a:xfrm>
              <a:off x="3364907" y="2357225"/>
              <a:ext cx="145881" cy="321458"/>
            </a:xfrm>
            <a:custGeom>
              <a:avLst/>
              <a:gdLst/>
              <a:ahLst/>
              <a:cxnLst>
                <a:cxn ang="0">
                  <a:pos x="138" y="0"/>
                </a:cxn>
                <a:cxn ang="0">
                  <a:pos x="0" y="276"/>
                </a:cxn>
              </a:cxnLst>
              <a:rect l="0" t="0" r="r" b="b"/>
              <a:pathLst>
                <a:path w="138" h="276">
                  <a:moveTo>
                    <a:pt x="138" y="0"/>
                  </a:moveTo>
                  <a:lnTo>
                    <a:pt x="0" y="27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Freeform 45"/>
            <p:cNvSpPr/>
            <p:nvPr/>
          </p:nvSpPr>
          <p:spPr bwMode="auto">
            <a:xfrm>
              <a:off x="3431216" y="2980133"/>
              <a:ext cx="171199" cy="305452"/>
            </a:xfrm>
            <a:custGeom>
              <a:avLst/>
              <a:gdLst/>
              <a:ahLst/>
              <a:cxnLst>
                <a:cxn ang="0">
                  <a:pos x="0" y="0"/>
                </a:cxn>
                <a:cxn ang="0">
                  <a:pos x="162" y="261"/>
                </a:cxn>
              </a:cxnLst>
              <a:rect l="0" t="0" r="r" b="b"/>
              <a:pathLst>
                <a:path w="162" h="261">
                  <a:moveTo>
                    <a:pt x="0" y="0"/>
                  </a:moveTo>
                  <a:lnTo>
                    <a:pt x="162" y="261"/>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Freeform 44"/>
            <p:cNvSpPr/>
            <p:nvPr/>
          </p:nvSpPr>
          <p:spPr bwMode="auto">
            <a:xfrm>
              <a:off x="3053855" y="2972130"/>
              <a:ext cx="155526" cy="317457"/>
            </a:xfrm>
            <a:custGeom>
              <a:avLst/>
              <a:gdLst/>
              <a:ahLst/>
              <a:cxnLst>
                <a:cxn ang="0">
                  <a:pos x="147" y="0"/>
                </a:cxn>
                <a:cxn ang="0">
                  <a:pos x="0" y="271"/>
                </a:cxn>
              </a:cxnLst>
              <a:rect l="0" t="0" r="r" b="b"/>
              <a:pathLst>
                <a:path w="147" h="271">
                  <a:moveTo>
                    <a:pt x="147" y="0"/>
                  </a:moveTo>
                  <a:lnTo>
                    <a:pt x="0" y="27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Freeform 43"/>
            <p:cNvSpPr/>
            <p:nvPr/>
          </p:nvSpPr>
          <p:spPr bwMode="auto">
            <a:xfrm>
              <a:off x="3155128" y="3576365"/>
              <a:ext cx="143469" cy="252098"/>
            </a:xfrm>
            <a:custGeom>
              <a:avLst/>
              <a:gdLst/>
              <a:ahLst/>
              <a:cxnLst>
                <a:cxn ang="0">
                  <a:pos x="0" y="0"/>
                </a:cxn>
                <a:cxn ang="0">
                  <a:pos x="135" y="216"/>
                </a:cxn>
              </a:cxnLst>
              <a:rect l="0" t="0" r="r" b="b"/>
              <a:pathLst>
                <a:path w="135" h="216">
                  <a:moveTo>
                    <a:pt x="0" y="0"/>
                  </a:moveTo>
                  <a:lnTo>
                    <a:pt x="135" y="216"/>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Freeform 42"/>
            <p:cNvSpPr/>
            <p:nvPr/>
          </p:nvSpPr>
          <p:spPr bwMode="auto">
            <a:xfrm>
              <a:off x="3047827" y="1782335"/>
              <a:ext cx="130208" cy="269438"/>
            </a:xfrm>
            <a:custGeom>
              <a:avLst/>
              <a:gdLst/>
              <a:ahLst/>
              <a:cxnLst>
                <a:cxn ang="0">
                  <a:pos x="123" y="0"/>
                </a:cxn>
                <a:cxn ang="0">
                  <a:pos x="0" y="231"/>
                </a:cxn>
              </a:cxnLst>
              <a:rect l="0" t="0" r="r" b="b"/>
              <a:pathLst>
                <a:path w="123" h="231">
                  <a:moveTo>
                    <a:pt x="123" y="0"/>
                  </a:moveTo>
                  <a:lnTo>
                    <a:pt x="0" y="23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41"/>
            <p:cNvSpPr/>
            <p:nvPr/>
          </p:nvSpPr>
          <p:spPr bwMode="auto">
            <a:xfrm>
              <a:off x="3409515" y="1767662"/>
              <a:ext cx="157937" cy="280109"/>
            </a:xfrm>
            <a:custGeom>
              <a:avLst/>
              <a:gdLst/>
              <a:ahLst/>
              <a:cxnLst>
                <a:cxn ang="0">
                  <a:pos x="0" y="0"/>
                </a:cxn>
                <a:cxn ang="0">
                  <a:pos x="150" y="240"/>
                </a:cxn>
              </a:cxnLst>
              <a:rect l="0" t="0" r="r" b="b"/>
              <a:pathLst>
                <a:path w="150" h="240">
                  <a:moveTo>
                    <a:pt x="0" y="0"/>
                  </a:moveTo>
                  <a:lnTo>
                    <a:pt x="150" y="240"/>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Freeform 40"/>
            <p:cNvSpPr/>
            <p:nvPr/>
          </p:nvSpPr>
          <p:spPr bwMode="auto">
            <a:xfrm>
              <a:off x="3719361" y="2349222"/>
              <a:ext cx="206162" cy="326794"/>
            </a:xfrm>
            <a:custGeom>
              <a:avLst/>
              <a:gdLst/>
              <a:ahLst/>
              <a:cxnLst>
                <a:cxn ang="0">
                  <a:pos x="0" y="0"/>
                </a:cxn>
                <a:cxn ang="0">
                  <a:pos x="195" y="279"/>
                </a:cxn>
              </a:cxnLst>
              <a:rect l="0" t="0" r="r" b="b"/>
              <a:pathLst>
                <a:path w="195" h="279">
                  <a:moveTo>
                    <a:pt x="0" y="0"/>
                  </a:moveTo>
                  <a:lnTo>
                    <a:pt x="195" y="279"/>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Freeform 39"/>
            <p:cNvSpPr/>
            <p:nvPr>
              <p:custDataLst>
                <p:tags r:id="rId42"/>
              </p:custDataLst>
            </p:nvPr>
          </p:nvSpPr>
          <p:spPr bwMode="auto">
            <a:xfrm>
              <a:off x="3640995" y="1284808"/>
              <a:ext cx="54253" cy="756294"/>
            </a:xfrm>
            <a:custGeom>
              <a:avLst/>
              <a:gdLst/>
              <a:ahLst/>
              <a:cxnLst>
                <a:cxn ang="0">
                  <a:pos x="0" y="0"/>
                </a:cxn>
                <a:cxn ang="0">
                  <a:pos x="33" y="174"/>
                </a:cxn>
                <a:cxn ang="0">
                  <a:pos x="51" y="327"/>
                </a:cxn>
                <a:cxn ang="0">
                  <a:pos x="33" y="483"/>
                </a:cxn>
                <a:cxn ang="0">
                  <a:pos x="6" y="648"/>
                </a:cxn>
              </a:cxnLst>
              <a:rect l="0" t="0" r="r" b="b"/>
              <a:pathLst>
                <a:path w="51" h="648">
                  <a:moveTo>
                    <a:pt x="0" y="0"/>
                  </a:moveTo>
                  <a:lnTo>
                    <a:pt x="33" y="174"/>
                  </a:lnTo>
                  <a:cubicBezTo>
                    <a:pt x="41" y="228"/>
                    <a:pt x="51" y="276"/>
                    <a:pt x="51" y="327"/>
                  </a:cubicBezTo>
                  <a:cubicBezTo>
                    <a:pt x="51" y="378"/>
                    <a:pt x="40" y="430"/>
                    <a:pt x="33" y="483"/>
                  </a:cubicBezTo>
                  <a:lnTo>
                    <a:pt x="6" y="648"/>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Freeform 38"/>
            <p:cNvSpPr/>
            <p:nvPr>
              <p:custDataLst>
                <p:tags r:id="rId43"/>
              </p:custDataLst>
            </p:nvPr>
          </p:nvSpPr>
          <p:spPr bwMode="auto">
            <a:xfrm>
              <a:off x="3327532" y="3022817"/>
              <a:ext cx="40991" cy="812315"/>
            </a:xfrm>
            <a:custGeom>
              <a:avLst/>
              <a:gdLst/>
              <a:ahLst/>
              <a:cxnLst>
                <a:cxn ang="0">
                  <a:pos x="0" y="0"/>
                </a:cxn>
                <a:cxn ang="0">
                  <a:pos x="30" y="189"/>
                </a:cxn>
                <a:cxn ang="0">
                  <a:pos x="39" y="297"/>
                </a:cxn>
                <a:cxn ang="0">
                  <a:pos x="36" y="483"/>
                </a:cxn>
                <a:cxn ang="0">
                  <a:pos x="24" y="696"/>
                </a:cxn>
              </a:cxnLst>
              <a:rect l="0" t="0" r="r" b="b"/>
              <a:pathLst>
                <a:path w="39" h="696">
                  <a:moveTo>
                    <a:pt x="0" y="0"/>
                  </a:moveTo>
                  <a:lnTo>
                    <a:pt x="30" y="189"/>
                  </a:lnTo>
                  <a:lnTo>
                    <a:pt x="39" y="297"/>
                  </a:lnTo>
                  <a:lnTo>
                    <a:pt x="36" y="483"/>
                  </a:lnTo>
                  <a:lnTo>
                    <a:pt x="24" y="696"/>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37"/>
            <p:cNvSpPr/>
            <p:nvPr>
              <p:custDataLst>
                <p:tags r:id="rId44"/>
              </p:custDataLst>
            </p:nvPr>
          </p:nvSpPr>
          <p:spPr bwMode="auto">
            <a:xfrm>
              <a:off x="3631350" y="2391905"/>
              <a:ext cx="38580" cy="897682"/>
            </a:xfrm>
            <a:custGeom>
              <a:avLst/>
              <a:gdLst/>
              <a:ahLst/>
              <a:cxnLst>
                <a:cxn ang="0">
                  <a:pos x="0" y="0"/>
                </a:cxn>
                <a:cxn ang="0">
                  <a:pos x="33" y="231"/>
                </a:cxn>
                <a:cxn ang="0">
                  <a:pos x="36" y="360"/>
                </a:cxn>
                <a:cxn ang="0">
                  <a:pos x="30" y="531"/>
                </a:cxn>
                <a:cxn ang="0">
                  <a:pos x="9" y="768"/>
                </a:cxn>
              </a:cxnLst>
              <a:rect l="0" t="0" r="r" b="b"/>
              <a:pathLst>
                <a:path w="36" h="768">
                  <a:moveTo>
                    <a:pt x="0" y="0"/>
                  </a:moveTo>
                  <a:lnTo>
                    <a:pt x="33" y="231"/>
                  </a:lnTo>
                  <a:lnTo>
                    <a:pt x="36" y="360"/>
                  </a:lnTo>
                  <a:lnTo>
                    <a:pt x="30" y="531"/>
                  </a:lnTo>
                  <a:lnTo>
                    <a:pt x="9" y="768"/>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Freeform 36"/>
            <p:cNvSpPr/>
            <p:nvPr>
              <p:custDataLst>
                <p:tags r:id="rId45"/>
              </p:custDataLst>
            </p:nvPr>
          </p:nvSpPr>
          <p:spPr bwMode="auto">
            <a:xfrm>
              <a:off x="3742268" y="1246127"/>
              <a:ext cx="256798" cy="1440559"/>
            </a:xfrm>
            <a:custGeom>
              <a:avLst/>
              <a:gdLst/>
              <a:ahLst/>
              <a:cxnLst>
                <a:cxn ang="0">
                  <a:pos x="0" y="0"/>
                </a:cxn>
                <a:cxn ang="0">
                  <a:pos x="156" y="354"/>
                </a:cxn>
                <a:cxn ang="0">
                  <a:pos x="222" y="597"/>
                </a:cxn>
                <a:cxn ang="0">
                  <a:pos x="243" y="891"/>
                </a:cxn>
                <a:cxn ang="0">
                  <a:pos x="240" y="1233"/>
                </a:cxn>
              </a:cxnLst>
              <a:rect l="0" t="0" r="r" b="b"/>
              <a:pathLst>
                <a:path w="243" h="1233">
                  <a:moveTo>
                    <a:pt x="0" y="0"/>
                  </a:moveTo>
                  <a:lnTo>
                    <a:pt x="156" y="354"/>
                  </a:lnTo>
                  <a:cubicBezTo>
                    <a:pt x="193" y="453"/>
                    <a:pt x="208" y="508"/>
                    <a:pt x="222" y="597"/>
                  </a:cubicBezTo>
                  <a:cubicBezTo>
                    <a:pt x="236" y="686"/>
                    <a:pt x="240" y="785"/>
                    <a:pt x="243" y="891"/>
                  </a:cubicBezTo>
                  <a:lnTo>
                    <a:pt x="240" y="1233"/>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7" name="组合 56"/>
          <p:cNvGrpSpPr/>
          <p:nvPr/>
        </p:nvGrpSpPr>
        <p:grpSpPr>
          <a:xfrm>
            <a:off x="4839668" y="1109976"/>
            <a:ext cx="1229906" cy="3463890"/>
            <a:chOff x="4515074" y="938007"/>
            <a:chExt cx="1378031" cy="3881071"/>
          </a:xfrm>
        </p:grpSpPr>
        <p:sp>
          <p:nvSpPr>
            <p:cNvPr id="59" name="Text Box 75"/>
            <p:cNvSpPr txBox="1">
              <a:spLocks noChangeArrowheads="1"/>
            </p:cNvSpPr>
            <p:nvPr/>
          </p:nvSpPr>
          <p:spPr bwMode="auto">
            <a:xfrm>
              <a:off x="4515074" y="4473611"/>
              <a:ext cx="1188747" cy="34546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b="1" dirty="0">
                  <a:solidFill>
                    <a:srgbClr val="FFFFFF"/>
                  </a:solidFill>
                  <a:latin typeface="微软雅黑" panose="020B0503020204020204" charset="-122"/>
                  <a:ea typeface="微软雅黑" panose="020B0503020204020204" charset="-122"/>
                </a:rPr>
                <a:t>（</a:t>
              </a:r>
              <a:r>
                <a:rPr lang="en-US" altLang="zh-CN" sz="1600" b="1" dirty="0">
                  <a:solidFill>
                    <a:srgbClr val="FFFFFF"/>
                  </a:solidFill>
                  <a:latin typeface="微软雅黑" panose="020B0503020204020204" charset="-122"/>
                  <a:ea typeface="微软雅黑" panose="020B0503020204020204" charset="-122"/>
                </a:rPr>
                <a:t>c</a:t>
              </a:r>
              <a:r>
                <a:rPr lang="zh-CN" altLang="en-US" sz="1600" b="1" dirty="0">
                  <a:solidFill>
                    <a:srgbClr val="FFFFFF"/>
                  </a:solidFill>
                  <a:latin typeface="微软雅黑" panose="020B0503020204020204" charset="-122"/>
                  <a:ea typeface="微软雅黑" panose="020B0503020204020204" charset="-122"/>
                </a:rPr>
                <a:t>）抹线</a:t>
              </a:r>
            </a:p>
          </p:txBody>
        </p:sp>
        <p:sp>
          <p:nvSpPr>
            <p:cNvPr id="63" name="Oval 35"/>
            <p:cNvSpPr>
              <a:spLocks noChangeArrowheads="1"/>
            </p:cNvSpPr>
            <p:nvPr>
              <p:custDataLst>
                <p:tags r:id="rId20"/>
              </p:custDataLst>
            </p:nvPr>
          </p:nvSpPr>
          <p:spPr bwMode="auto">
            <a:xfrm>
              <a:off x="5238449" y="938007"/>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34" name="Oval 34"/>
            <p:cNvSpPr>
              <a:spLocks noChangeArrowheads="1"/>
            </p:cNvSpPr>
            <p:nvPr>
              <p:custDataLst>
                <p:tags r:id="rId21"/>
              </p:custDataLst>
            </p:nvPr>
          </p:nvSpPr>
          <p:spPr bwMode="auto">
            <a:xfrm>
              <a:off x="4899668" y="1480884"/>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36" name="Oval 33"/>
            <p:cNvSpPr>
              <a:spLocks noChangeArrowheads="1"/>
            </p:cNvSpPr>
            <p:nvPr>
              <p:custDataLst>
                <p:tags r:id="rId22"/>
              </p:custDataLst>
            </p:nvPr>
          </p:nvSpPr>
          <p:spPr bwMode="auto">
            <a:xfrm>
              <a:off x="5227599" y="2047771"/>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37" name="Oval 32"/>
            <p:cNvSpPr>
              <a:spLocks noChangeArrowheads="1"/>
            </p:cNvSpPr>
            <p:nvPr>
              <p:custDataLst>
                <p:tags r:id="rId23"/>
              </p:custDataLst>
            </p:nvPr>
          </p:nvSpPr>
          <p:spPr bwMode="auto">
            <a:xfrm>
              <a:off x="5566380" y="2678683"/>
              <a:ext cx="326725"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38" name="Oval 31"/>
            <p:cNvSpPr>
              <a:spLocks noChangeArrowheads="1"/>
            </p:cNvSpPr>
            <p:nvPr>
              <p:custDataLst>
                <p:tags r:id="rId24"/>
              </p:custDataLst>
            </p:nvPr>
          </p:nvSpPr>
          <p:spPr bwMode="auto">
            <a:xfrm>
              <a:off x="4629608" y="2057108"/>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39" name="Oval 30"/>
            <p:cNvSpPr>
              <a:spLocks noChangeArrowheads="1"/>
            </p:cNvSpPr>
            <p:nvPr>
              <p:custDataLst>
                <p:tags r:id="rId25"/>
              </p:custDataLst>
            </p:nvPr>
          </p:nvSpPr>
          <p:spPr bwMode="auto">
            <a:xfrm>
              <a:off x="4934632" y="2678683"/>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40" name="Oval 29"/>
            <p:cNvSpPr>
              <a:spLocks noChangeArrowheads="1"/>
            </p:cNvSpPr>
            <p:nvPr>
              <p:custDataLst>
                <p:tags r:id="rId26"/>
              </p:custDataLst>
            </p:nvPr>
          </p:nvSpPr>
          <p:spPr bwMode="auto">
            <a:xfrm>
              <a:off x="5216748" y="3285585"/>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41" name="Oval 28"/>
            <p:cNvSpPr>
              <a:spLocks noChangeArrowheads="1"/>
            </p:cNvSpPr>
            <p:nvPr>
              <p:custDataLst>
                <p:tags r:id="rId27"/>
              </p:custDataLst>
            </p:nvPr>
          </p:nvSpPr>
          <p:spPr bwMode="auto">
            <a:xfrm>
              <a:off x="4642870" y="3290921"/>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42" name="Oval 27"/>
            <p:cNvSpPr>
              <a:spLocks noChangeArrowheads="1"/>
            </p:cNvSpPr>
            <p:nvPr>
              <p:custDataLst>
                <p:tags r:id="rId28"/>
              </p:custDataLst>
            </p:nvPr>
          </p:nvSpPr>
          <p:spPr bwMode="auto">
            <a:xfrm>
              <a:off x="4937043" y="3832464"/>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43" name="Freeform 26"/>
            <p:cNvSpPr/>
            <p:nvPr/>
          </p:nvSpPr>
          <p:spPr bwMode="auto">
            <a:xfrm>
              <a:off x="5113064" y="1220783"/>
              <a:ext cx="167582" cy="260101"/>
            </a:xfrm>
            <a:custGeom>
              <a:avLst/>
              <a:gdLst/>
              <a:ahLst/>
              <a:cxnLst>
                <a:cxn ang="0">
                  <a:pos x="159" y="0"/>
                </a:cxn>
                <a:cxn ang="0">
                  <a:pos x="0" y="222"/>
                </a:cxn>
              </a:cxnLst>
              <a:rect l="0" t="0" r="r" b="b"/>
              <a:pathLst>
                <a:path w="159" h="222">
                  <a:moveTo>
                    <a:pt x="159" y="0"/>
                  </a:moveTo>
                  <a:lnTo>
                    <a:pt x="0" y="222"/>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 name="Freeform 25"/>
            <p:cNvSpPr/>
            <p:nvPr/>
          </p:nvSpPr>
          <p:spPr bwMode="auto">
            <a:xfrm>
              <a:off x="5141999" y="2357225"/>
              <a:ext cx="145881" cy="321458"/>
            </a:xfrm>
            <a:custGeom>
              <a:avLst/>
              <a:gdLst/>
              <a:ahLst/>
              <a:cxnLst>
                <a:cxn ang="0">
                  <a:pos x="138" y="0"/>
                </a:cxn>
                <a:cxn ang="0">
                  <a:pos x="0" y="276"/>
                </a:cxn>
              </a:cxnLst>
              <a:rect l="0" t="0" r="r" b="b"/>
              <a:pathLst>
                <a:path w="138" h="276">
                  <a:moveTo>
                    <a:pt x="138" y="0"/>
                  </a:moveTo>
                  <a:lnTo>
                    <a:pt x="0" y="27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5" name="Freeform 24"/>
            <p:cNvSpPr/>
            <p:nvPr/>
          </p:nvSpPr>
          <p:spPr bwMode="auto">
            <a:xfrm>
              <a:off x="4830948" y="2972130"/>
              <a:ext cx="155526" cy="317457"/>
            </a:xfrm>
            <a:custGeom>
              <a:avLst/>
              <a:gdLst/>
              <a:ahLst/>
              <a:cxnLst>
                <a:cxn ang="0">
                  <a:pos x="147" y="0"/>
                </a:cxn>
                <a:cxn ang="0">
                  <a:pos x="0" y="271"/>
                </a:cxn>
              </a:cxnLst>
              <a:rect l="0" t="0" r="r" b="b"/>
              <a:pathLst>
                <a:path w="147" h="271">
                  <a:moveTo>
                    <a:pt x="147" y="0"/>
                  </a:moveTo>
                  <a:lnTo>
                    <a:pt x="0" y="27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6" name="Freeform 23"/>
            <p:cNvSpPr/>
            <p:nvPr/>
          </p:nvSpPr>
          <p:spPr bwMode="auto">
            <a:xfrm>
              <a:off x="4824920" y="1782335"/>
              <a:ext cx="130208" cy="269438"/>
            </a:xfrm>
            <a:custGeom>
              <a:avLst/>
              <a:gdLst/>
              <a:ahLst/>
              <a:cxnLst>
                <a:cxn ang="0">
                  <a:pos x="123" y="0"/>
                </a:cxn>
                <a:cxn ang="0">
                  <a:pos x="0" y="231"/>
                </a:cxn>
              </a:cxnLst>
              <a:rect l="0" t="0" r="r" b="b"/>
              <a:pathLst>
                <a:path w="123" h="231">
                  <a:moveTo>
                    <a:pt x="123" y="0"/>
                  </a:moveTo>
                  <a:lnTo>
                    <a:pt x="0" y="23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7" name="Freeform 22"/>
            <p:cNvSpPr/>
            <p:nvPr>
              <p:custDataLst>
                <p:tags r:id="rId29"/>
              </p:custDataLst>
            </p:nvPr>
          </p:nvSpPr>
          <p:spPr bwMode="auto">
            <a:xfrm>
              <a:off x="5418088" y="1284808"/>
              <a:ext cx="54253" cy="756294"/>
            </a:xfrm>
            <a:custGeom>
              <a:avLst/>
              <a:gdLst/>
              <a:ahLst/>
              <a:cxnLst>
                <a:cxn ang="0">
                  <a:pos x="0" y="0"/>
                </a:cxn>
                <a:cxn ang="0">
                  <a:pos x="33" y="174"/>
                </a:cxn>
                <a:cxn ang="0">
                  <a:pos x="51" y="327"/>
                </a:cxn>
                <a:cxn ang="0">
                  <a:pos x="33" y="483"/>
                </a:cxn>
                <a:cxn ang="0">
                  <a:pos x="6" y="648"/>
                </a:cxn>
              </a:cxnLst>
              <a:rect l="0" t="0" r="r" b="b"/>
              <a:pathLst>
                <a:path w="51" h="648">
                  <a:moveTo>
                    <a:pt x="0" y="0"/>
                  </a:moveTo>
                  <a:lnTo>
                    <a:pt x="33" y="174"/>
                  </a:lnTo>
                  <a:cubicBezTo>
                    <a:pt x="41" y="228"/>
                    <a:pt x="51" y="276"/>
                    <a:pt x="51" y="327"/>
                  </a:cubicBezTo>
                  <a:cubicBezTo>
                    <a:pt x="51" y="378"/>
                    <a:pt x="40" y="430"/>
                    <a:pt x="33" y="483"/>
                  </a:cubicBezTo>
                  <a:lnTo>
                    <a:pt x="6" y="648"/>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8" name="Freeform 21"/>
            <p:cNvSpPr/>
            <p:nvPr>
              <p:custDataLst>
                <p:tags r:id="rId30"/>
              </p:custDataLst>
            </p:nvPr>
          </p:nvSpPr>
          <p:spPr bwMode="auto">
            <a:xfrm>
              <a:off x="5104625" y="3022817"/>
              <a:ext cx="40991" cy="812315"/>
            </a:xfrm>
            <a:custGeom>
              <a:avLst/>
              <a:gdLst/>
              <a:ahLst/>
              <a:cxnLst>
                <a:cxn ang="0">
                  <a:pos x="0" y="0"/>
                </a:cxn>
                <a:cxn ang="0">
                  <a:pos x="30" y="189"/>
                </a:cxn>
                <a:cxn ang="0">
                  <a:pos x="39" y="297"/>
                </a:cxn>
                <a:cxn ang="0">
                  <a:pos x="36" y="483"/>
                </a:cxn>
                <a:cxn ang="0">
                  <a:pos x="24" y="696"/>
                </a:cxn>
              </a:cxnLst>
              <a:rect l="0" t="0" r="r" b="b"/>
              <a:pathLst>
                <a:path w="39" h="696">
                  <a:moveTo>
                    <a:pt x="0" y="0"/>
                  </a:moveTo>
                  <a:lnTo>
                    <a:pt x="30" y="189"/>
                  </a:lnTo>
                  <a:lnTo>
                    <a:pt x="39" y="297"/>
                  </a:lnTo>
                  <a:lnTo>
                    <a:pt x="36" y="483"/>
                  </a:lnTo>
                  <a:lnTo>
                    <a:pt x="24" y="696"/>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9" name="Freeform 20"/>
            <p:cNvSpPr/>
            <p:nvPr>
              <p:custDataLst>
                <p:tags r:id="rId31"/>
              </p:custDataLst>
            </p:nvPr>
          </p:nvSpPr>
          <p:spPr bwMode="auto">
            <a:xfrm>
              <a:off x="5408443" y="2391905"/>
              <a:ext cx="38580" cy="897682"/>
            </a:xfrm>
            <a:custGeom>
              <a:avLst/>
              <a:gdLst/>
              <a:ahLst/>
              <a:cxnLst>
                <a:cxn ang="0">
                  <a:pos x="0" y="0"/>
                </a:cxn>
                <a:cxn ang="0">
                  <a:pos x="33" y="231"/>
                </a:cxn>
                <a:cxn ang="0">
                  <a:pos x="36" y="360"/>
                </a:cxn>
                <a:cxn ang="0">
                  <a:pos x="30" y="531"/>
                </a:cxn>
                <a:cxn ang="0">
                  <a:pos x="9" y="768"/>
                </a:cxn>
              </a:cxnLst>
              <a:rect l="0" t="0" r="r" b="b"/>
              <a:pathLst>
                <a:path w="36" h="768">
                  <a:moveTo>
                    <a:pt x="0" y="0"/>
                  </a:moveTo>
                  <a:lnTo>
                    <a:pt x="33" y="231"/>
                  </a:lnTo>
                  <a:lnTo>
                    <a:pt x="36" y="360"/>
                  </a:lnTo>
                  <a:lnTo>
                    <a:pt x="30" y="531"/>
                  </a:lnTo>
                  <a:lnTo>
                    <a:pt x="9" y="768"/>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0" name="Freeform 19"/>
            <p:cNvSpPr/>
            <p:nvPr>
              <p:custDataLst>
                <p:tags r:id="rId32"/>
              </p:custDataLst>
            </p:nvPr>
          </p:nvSpPr>
          <p:spPr bwMode="auto">
            <a:xfrm>
              <a:off x="5519360" y="1246127"/>
              <a:ext cx="256798" cy="1440559"/>
            </a:xfrm>
            <a:custGeom>
              <a:avLst/>
              <a:gdLst/>
              <a:ahLst/>
              <a:cxnLst>
                <a:cxn ang="0">
                  <a:pos x="0" y="0"/>
                </a:cxn>
                <a:cxn ang="0">
                  <a:pos x="156" y="354"/>
                </a:cxn>
                <a:cxn ang="0">
                  <a:pos x="222" y="597"/>
                </a:cxn>
                <a:cxn ang="0">
                  <a:pos x="243" y="891"/>
                </a:cxn>
                <a:cxn ang="0">
                  <a:pos x="240" y="1233"/>
                </a:cxn>
              </a:cxnLst>
              <a:rect l="0" t="0" r="r" b="b"/>
              <a:pathLst>
                <a:path w="243" h="1233">
                  <a:moveTo>
                    <a:pt x="0" y="0"/>
                  </a:moveTo>
                  <a:lnTo>
                    <a:pt x="156" y="354"/>
                  </a:lnTo>
                  <a:cubicBezTo>
                    <a:pt x="193" y="453"/>
                    <a:pt x="208" y="508"/>
                    <a:pt x="222" y="597"/>
                  </a:cubicBezTo>
                  <a:cubicBezTo>
                    <a:pt x="236" y="686"/>
                    <a:pt x="240" y="785"/>
                    <a:pt x="243" y="891"/>
                  </a:cubicBezTo>
                  <a:lnTo>
                    <a:pt x="240" y="1233"/>
                  </a:lnTo>
                </a:path>
              </a:pathLst>
            </a:custGeom>
            <a:noFill/>
            <a:ln w="19050">
              <a:solidFill>
                <a:schemeClr val="dk1"/>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51" name="组合 150"/>
          <p:cNvGrpSpPr/>
          <p:nvPr/>
        </p:nvGrpSpPr>
        <p:grpSpPr>
          <a:xfrm>
            <a:off x="6586863" y="1275687"/>
            <a:ext cx="1985665" cy="3298179"/>
            <a:chOff x="6515425" y="1512897"/>
            <a:chExt cx="1985665" cy="3298179"/>
          </a:xfrm>
        </p:grpSpPr>
        <p:sp>
          <p:nvSpPr>
            <p:cNvPr id="152" name="Text Box 73"/>
            <p:cNvSpPr txBox="1">
              <a:spLocks noChangeArrowheads="1"/>
            </p:cNvSpPr>
            <p:nvPr/>
          </p:nvSpPr>
          <p:spPr bwMode="auto">
            <a:xfrm>
              <a:off x="6996470" y="4466942"/>
              <a:ext cx="1135699" cy="3441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b="1" dirty="0">
                  <a:solidFill>
                    <a:srgbClr val="FFFFFF"/>
                  </a:solidFill>
                  <a:latin typeface="微软雅黑" panose="020B0503020204020204" charset="-122"/>
                  <a:ea typeface="微软雅黑" panose="020B0503020204020204" charset="-122"/>
                </a:rPr>
                <a:t>（</a:t>
              </a:r>
              <a:r>
                <a:rPr lang="en-US" altLang="zh-CN" sz="1600" b="1" dirty="0">
                  <a:solidFill>
                    <a:srgbClr val="FFFFFF"/>
                  </a:solidFill>
                  <a:latin typeface="微软雅黑" panose="020B0503020204020204" charset="-122"/>
                  <a:ea typeface="微软雅黑" panose="020B0503020204020204" charset="-122"/>
                </a:rPr>
                <a:t>d</a:t>
              </a:r>
              <a:r>
                <a:rPr lang="zh-CN" altLang="en-US" sz="1600" b="1" dirty="0">
                  <a:solidFill>
                    <a:srgbClr val="FFFFFF"/>
                  </a:solidFill>
                  <a:latin typeface="微软雅黑" panose="020B0503020204020204" charset="-122"/>
                  <a:ea typeface="微软雅黑" panose="020B0503020204020204" charset="-122"/>
                </a:rPr>
                <a:t>）调整</a:t>
              </a:r>
            </a:p>
          </p:txBody>
        </p:sp>
        <p:sp>
          <p:nvSpPr>
            <p:cNvPr id="153" name="Oval 18"/>
            <p:cNvSpPr>
              <a:spLocks noChangeArrowheads="1"/>
            </p:cNvSpPr>
            <p:nvPr>
              <p:custDataLst>
                <p:tags r:id="rId7"/>
              </p:custDataLst>
            </p:nvPr>
          </p:nvSpPr>
          <p:spPr bwMode="auto">
            <a:xfrm>
              <a:off x="7602899" y="1512897"/>
              <a:ext cx="327930" cy="34413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54" name="Oval 17"/>
            <p:cNvSpPr>
              <a:spLocks noChangeArrowheads="1"/>
            </p:cNvSpPr>
            <p:nvPr>
              <p:custDataLst>
                <p:tags r:id="rId8"/>
              </p:custDataLst>
            </p:nvPr>
          </p:nvSpPr>
          <p:spPr bwMode="auto">
            <a:xfrm>
              <a:off x="7032638" y="2195829"/>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55" name="Oval 16"/>
            <p:cNvSpPr>
              <a:spLocks noChangeArrowheads="1"/>
            </p:cNvSpPr>
            <p:nvPr>
              <p:custDataLst>
                <p:tags r:id="rId9"/>
              </p:custDataLst>
            </p:nvPr>
          </p:nvSpPr>
          <p:spPr bwMode="auto">
            <a:xfrm>
              <a:off x="7602899" y="2195829"/>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56" name="Oval 15"/>
            <p:cNvSpPr>
              <a:spLocks noChangeArrowheads="1"/>
            </p:cNvSpPr>
            <p:nvPr>
              <p:custDataLst>
                <p:tags r:id="rId10"/>
              </p:custDataLst>
            </p:nvPr>
          </p:nvSpPr>
          <p:spPr bwMode="auto">
            <a:xfrm>
              <a:off x="8173160" y="2195829"/>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57" name="Oval 14"/>
            <p:cNvSpPr>
              <a:spLocks noChangeArrowheads="1"/>
            </p:cNvSpPr>
            <p:nvPr>
              <p:custDataLst>
                <p:tags r:id="rId11"/>
              </p:custDataLst>
            </p:nvPr>
          </p:nvSpPr>
          <p:spPr bwMode="auto">
            <a:xfrm>
              <a:off x="6515425" y="2880095"/>
              <a:ext cx="327930"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58" name="Oval 13"/>
            <p:cNvSpPr>
              <a:spLocks noChangeArrowheads="1"/>
            </p:cNvSpPr>
            <p:nvPr>
              <p:custDataLst>
                <p:tags r:id="rId12"/>
              </p:custDataLst>
            </p:nvPr>
          </p:nvSpPr>
          <p:spPr bwMode="auto">
            <a:xfrm>
              <a:off x="7301493" y="2880095"/>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59" name="Oval 12"/>
            <p:cNvSpPr>
              <a:spLocks noChangeArrowheads="1"/>
            </p:cNvSpPr>
            <p:nvPr>
              <p:custDataLst>
                <p:tags r:id="rId13"/>
              </p:custDataLst>
            </p:nvPr>
          </p:nvSpPr>
          <p:spPr bwMode="auto">
            <a:xfrm>
              <a:off x="7871754" y="2880095"/>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60" name="Oval 11"/>
            <p:cNvSpPr>
              <a:spLocks noChangeArrowheads="1"/>
            </p:cNvSpPr>
            <p:nvPr>
              <p:custDataLst>
                <p:tags r:id="rId14"/>
              </p:custDataLst>
            </p:nvPr>
          </p:nvSpPr>
          <p:spPr bwMode="auto">
            <a:xfrm>
              <a:off x="7009732" y="3492332"/>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61" name="Oval 10"/>
            <p:cNvSpPr>
              <a:spLocks noChangeArrowheads="1"/>
            </p:cNvSpPr>
            <p:nvPr>
              <p:custDataLst>
                <p:tags r:id="rId15"/>
              </p:custDataLst>
            </p:nvPr>
          </p:nvSpPr>
          <p:spPr bwMode="auto">
            <a:xfrm>
              <a:off x="7579993" y="3492332"/>
              <a:ext cx="326725" cy="342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62" name="Freeform 9"/>
            <p:cNvSpPr/>
            <p:nvPr/>
          </p:nvSpPr>
          <p:spPr bwMode="auto">
            <a:xfrm>
              <a:off x="7238800" y="1775666"/>
              <a:ext cx="387006" cy="420163"/>
            </a:xfrm>
            <a:custGeom>
              <a:avLst/>
              <a:gdLst/>
              <a:ahLst/>
              <a:cxnLst>
                <a:cxn ang="0">
                  <a:pos x="366" y="0"/>
                </a:cxn>
                <a:cxn ang="0">
                  <a:pos x="0" y="360"/>
                </a:cxn>
              </a:cxnLst>
              <a:rect l="0" t="0" r="r" b="b"/>
              <a:pathLst>
                <a:path w="366" h="360">
                  <a:moveTo>
                    <a:pt x="366" y="0"/>
                  </a:moveTo>
                  <a:lnTo>
                    <a:pt x="0" y="36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 name="Freeform 8"/>
            <p:cNvSpPr/>
            <p:nvPr>
              <p:custDataLst>
                <p:tags r:id="rId16"/>
              </p:custDataLst>
            </p:nvPr>
          </p:nvSpPr>
          <p:spPr bwMode="auto">
            <a:xfrm>
              <a:off x="7764453" y="1855697"/>
              <a:ext cx="1206" cy="330795"/>
            </a:xfrm>
            <a:custGeom>
              <a:avLst/>
              <a:gdLst/>
              <a:ahLst/>
              <a:cxnLst>
                <a:cxn ang="0">
                  <a:pos x="0" y="0"/>
                </a:cxn>
                <a:cxn ang="0">
                  <a:pos x="1" y="297"/>
                </a:cxn>
              </a:cxnLst>
              <a:rect l="0" t="0" r="r" b="b"/>
              <a:pathLst>
                <a:path w="1" h="297">
                  <a:moveTo>
                    <a:pt x="0" y="0"/>
                  </a:moveTo>
                  <a:lnTo>
                    <a:pt x="1" y="29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 name="Freeform 7"/>
            <p:cNvSpPr/>
            <p:nvPr>
              <p:custDataLst>
                <p:tags r:id="rId17"/>
              </p:custDataLst>
            </p:nvPr>
          </p:nvSpPr>
          <p:spPr bwMode="auto">
            <a:xfrm>
              <a:off x="7906717" y="1778333"/>
              <a:ext cx="358071" cy="430834"/>
            </a:xfrm>
            <a:custGeom>
              <a:avLst/>
              <a:gdLst/>
              <a:ahLst/>
              <a:cxnLst>
                <a:cxn ang="0">
                  <a:pos x="0" y="0"/>
                </a:cxn>
                <a:cxn ang="0">
                  <a:pos x="339" y="369"/>
                </a:cxn>
              </a:cxnLst>
              <a:rect l="0" t="0" r="r" b="b"/>
              <a:pathLst>
                <a:path w="339" h="369">
                  <a:moveTo>
                    <a:pt x="0" y="0"/>
                  </a:moveTo>
                  <a:lnTo>
                    <a:pt x="339" y="369"/>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5" name="Freeform 6"/>
            <p:cNvSpPr/>
            <p:nvPr/>
          </p:nvSpPr>
          <p:spPr bwMode="auto">
            <a:xfrm>
              <a:off x="7479926" y="2482607"/>
              <a:ext cx="167582" cy="392152"/>
            </a:xfrm>
            <a:custGeom>
              <a:avLst/>
              <a:gdLst/>
              <a:ahLst/>
              <a:cxnLst>
                <a:cxn ang="0">
                  <a:pos x="159" y="0"/>
                </a:cxn>
                <a:cxn ang="0">
                  <a:pos x="0" y="336"/>
                </a:cxn>
              </a:cxnLst>
              <a:rect l="0" t="0" r="r" b="b"/>
              <a:pathLst>
                <a:path w="159" h="336">
                  <a:moveTo>
                    <a:pt x="159" y="0"/>
                  </a:moveTo>
                  <a:lnTo>
                    <a:pt x="0" y="33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6" name="Freeform 5"/>
            <p:cNvSpPr/>
            <p:nvPr>
              <p:custDataLst>
                <p:tags r:id="rId18"/>
              </p:custDataLst>
            </p:nvPr>
          </p:nvSpPr>
          <p:spPr bwMode="auto">
            <a:xfrm>
              <a:off x="7885016" y="2493278"/>
              <a:ext cx="139853" cy="385483"/>
            </a:xfrm>
            <a:custGeom>
              <a:avLst/>
              <a:gdLst/>
              <a:ahLst/>
              <a:cxnLst>
                <a:cxn ang="0">
                  <a:pos x="0" y="0"/>
                </a:cxn>
                <a:cxn ang="0">
                  <a:pos x="132" y="330"/>
                </a:cxn>
              </a:cxnLst>
              <a:rect l="0" t="0" r="r" b="b"/>
              <a:pathLst>
                <a:path w="132" h="330">
                  <a:moveTo>
                    <a:pt x="0" y="0"/>
                  </a:moveTo>
                  <a:lnTo>
                    <a:pt x="132" y="330"/>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7" name="Freeform 4"/>
            <p:cNvSpPr/>
            <p:nvPr/>
          </p:nvSpPr>
          <p:spPr bwMode="auto">
            <a:xfrm>
              <a:off x="7188164" y="3173542"/>
              <a:ext cx="165171" cy="318790"/>
            </a:xfrm>
            <a:custGeom>
              <a:avLst/>
              <a:gdLst/>
              <a:ahLst/>
              <a:cxnLst>
                <a:cxn ang="0">
                  <a:pos x="156" y="0"/>
                </a:cxn>
                <a:cxn ang="0">
                  <a:pos x="0" y="273"/>
                </a:cxn>
              </a:cxnLst>
              <a:rect l="0" t="0" r="r" b="b"/>
              <a:pathLst>
                <a:path w="156" h="273">
                  <a:moveTo>
                    <a:pt x="156" y="0"/>
                  </a:moveTo>
                  <a:lnTo>
                    <a:pt x="0" y="273"/>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8" name="Freeform 3"/>
            <p:cNvSpPr/>
            <p:nvPr>
              <p:custDataLst>
                <p:tags r:id="rId19"/>
              </p:custDataLst>
            </p:nvPr>
          </p:nvSpPr>
          <p:spPr bwMode="auto">
            <a:xfrm>
              <a:off x="7587226" y="3169540"/>
              <a:ext cx="165171" cy="322792"/>
            </a:xfrm>
            <a:custGeom>
              <a:avLst/>
              <a:gdLst/>
              <a:ahLst/>
              <a:cxnLst>
                <a:cxn ang="0">
                  <a:pos x="0" y="0"/>
                </a:cxn>
                <a:cxn ang="0">
                  <a:pos x="156" y="276"/>
                </a:cxn>
              </a:cxnLst>
              <a:rect l="0" t="0" r="r" b="b"/>
              <a:pathLst>
                <a:path w="156" h="276">
                  <a:moveTo>
                    <a:pt x="0" y="0"/>
                  </a:moveTo>
                  <a:lnTo>
                    <a:pt x="156" y="276"/>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9" name="Freeform 2"/>
            <p:cNvSpPr/>
            <p:nvPr/>
          </p:nvSpPr>
          <p:spPr bwMode="auto">
            <a:xfrm>
              <a:off x="6734849" y="2475938"/>
              <a:ext cx="329136" cy="409492"/>
            </a:xfrm>
            <a:custGeom>
              <a:avLst/>
              <a:gdLst/>
              <a:ahLst/>
              <a:cxnLst>
                <a:cxn ang="0">
                  <a:pos x="312" y="0"/>
                </a:cxn>
                <a:cxn ang="0">
                  <a:pos x="0" y="351"/>
                </a:cxn>
              </a:cxnLst>
              <a:rect l="0" t="0" r="r" b="b"/>
              <a:pathLst>
                <a:path w="312" h="351">
                  <a:moveTo>
                    <a:pt x="312" y="0"/>
                  </a:moveTo>
                  <a:lnTo>
                    <a:pt x="0" y="351"/>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70" name="组合 169"/>
          <p:cNvGrpSpPr/>
          <p:nvPr/>
        </p:nvGrpSpPr>
        <p:grpSpPr>
          <a:xfrm>
            <a:off x="857224" y="4479008"/>
            <a:ext cx="6929486" cy="1999164"/>
            <a:chOff x="785786" y="4000503"/>
            <a:chExt cx="6929486" cy="1999164"/>
          </a:xfrm>
        </p:grpSpPr>
        <p:sp>
          <p:nvSpPr>
            <p:cNvPr id="171" name="TextBox 85"/>
            <p:cNvSpPr txBox="1"/>
            <p:nvPr/>
          </p:nvSpPr>
          <p:spPr>
            <a:xfrm>
              <a:off x="785786" y="4643446"/>
              <a:ext cx="2786082" cy="398780"/>
            </a:xfrm>
            <a:prstGeom prst="rect">
              <a:avLst/>
            </a:prstGeom>
            <a:noFill/>
          </p:spPr>
          <p:txBody>
            <a:bodyPr wrap="square" rtlCol="0">
              <a:spAutoFit/>
            </a:bodyPr>
            <a:lstStyle/>
            <a:p>
              <a:pPr algn="l">
                <a:lnSpc>
                  <a:spcPct val="100000"/>
                </a:lnSpc>
                <a:spcBef>
                  <a:spcPts val="0"/>
                </a:spcBef>
              </a:pPr>
              <a:r>
                <a:rPr lang="zh-CN" altLang="en-US" sz="2000">
                  <a:solidFill>
                    <a:srgbClr val="FFFFFF"/>
                  </a:solidFill>
                  <a:latin typeface="微软雅黑" panose="020B0503020204020204" charset="-122"/>
                  <a:ea typeface="微软雅黑" panose="020B0503020204020204" charset="-122"/>
                </a:rPr>
                <a:t>还原成一棵树的</a:t>
              </a:r>
              <a:r>
                <a:rPr lang="zh-CN" altLang="zh-CN" sz="2000">
                  <a:solidFill>
                    <a:srgbClr val="FFFFFF"/>
                  </a:solidFill>
                  <a:latin typeface="微软雅黑" panose="020B0503020204020204" charset="-122"/>
                  <a:ea typeface="微软雅黑" panose="020B0503020204020204" charset="-122"/>
                </a:rPr>
                <a:t>特点</a:t>
              </a:r>
              <a:endParaRPr lang="zh-CN" altLang="zh-CN" sz="200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172" name="TextBox 86"/>
            <p:cNvSpPr txBox="1"/>
            <p:nvPr>
              <p:custDataLst>
                <p:tags r:id="rId5"/>
              </p:custDataLst>
            </p:nvPr>
          </p:nvSpPr>
          <p:spPr>
            <a:xfrm>
              <a:off x="785786" y="5164642"/>
              <a:ext cx="6643734" cy="83502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600"/>
                </a:lnSpc>
                <a:spcBef>
                  <a:spcPts val="600"/>
                </a:spcBef>
                <a:buBlip>
                  <a:blip r:embed="rId57"/>
                </a:buBlip>
              </a:pPr>
              <a:r>
                <a:rPr lang="zh-CN" altLang="zh-CN" sz="2000" b="1" dirty="0">
                  <a:solidFill>
                    <a:srgbClr val="FFFFFF"/>
                  </a:solidFill>
                  <a:latin typeface="微软雅黑" panose="020B0503020204020204" charset="-122"/>
                  <a:ea typeface="微软雅黑" panose="020B0503020204020204" charset="-122"/>
                  <a:cs typeface="Consolas" panose="020B0609020204030204" pitchFamily="49" charset="0"/>
                </a:rPr>
                <a:t>根结点</a:t>
              </a:r>
              <a:r>
                <a:rPr lang="zh-CN" altLang="en-US" sz="2000" b="1" dirty="0">
                  <a:solidFill>
                    <a:srgbClr val="FFFFFF"/>
                  </a:solidFill>
                  <a:latin typeface="微软雅黑" panose="020B0503020204020204" charset="-122"/>
                  <a:ea typeface="微软雅黑" panose="020B0503020204020204" charset="-122"/>
                  <a:cs typeface="Consolas" panose="020B0609020204030204" pitchFamily="49" charset="0"/>
                </a:rPr>
                <a:t>不变</a:t>
              </a:r>
              <a:r>
                <a:rPr lang="zh-CN" altLang="zh-CN" sz="2000" b="1" dirty="0">
                  <a:solidFill>
                    <a:srgbClr val="FFFFFF"/>
                  </a:solidFill>
                  <a:latin typeface="微软雅黑" panose="020B0503020204020204" charset="-122"/>
                  <a:ea typeface="微软雅黑" panose="020B0503020204020204" charset="-122"/>
                  <a:cs typeface="Consolas" panose="020B0609020204030204" pitchFamily="49" charset="0"/>
                </a:rPr>
                <a:t>。</a:t>
              </a:r>
            </a:p>
            <a:p>
              <a:pPr marL="342900" indent="-342900" algn="l">
                <a:lnSpc>
                  <a:spcPts val="2600"/>
                </a:lnSpc>
                <a:spcBef>
                  <a:spcPts val="600"/>
                </a:spcBef>
                <a:buBlip>
                  <a:blip r:embed="rId57"/>
                </a:buBlip>
              </a:pPr>
              <a:r>
                <a:rPr lang="zh-CN" altLang="zh-CN" sz="2000" b="1" dirty="0">
                  <a:solidFill>
                    <a:srgbClr val="FFFFFF"/>
                  </a:solidFill>
                  <a:latin typeface="微软雅黑" panose="020B0503020204020204" charset="-122"/>
                  <a:ea typeface="微软雅黑" panose="020B0503020204020204" charset="-122"/>
                  <a:cs typeface="Consolas" panose="020B0609020204030204" pitchFamily="49" charset="0"/>
                </a:rPr>
                <a:t>左分支不变</a:t>
              </a:r>
              <a:r>
                <a:rPr lang="zh-CN" altLang="en-US" sz="2000" b="1" dirty="0">
                  <a:solidFill>
                    <a:srgbClr val="FFFFFF"/>
                  </a:solidFill>
                  <a:latin typeface="微软雅黑" panose="020B0503020204020204" charset="-122"/>
                  <a:ea typeface="微软雅黑" panose="020B0503020204020204" charset="-122"/>
                  <a:cs typeface="Consolas" panose="020B0609020204030204" pitchFamily="49" charset="0"/>
                </a:rPr>
                <a:t>（</a:t>
              </a:r>
              <a:r>
                <a:rPr lang="zh-CN" altLang="zh-CN" sz="2000" b="1" dirty="0">
                  <a:solidFill>
                    <a:srgbClr val="FFFFFF"/>
                  </a:solidFill>
                  <a:latin typeface="微软雅黑" panose="020B0503020204020204" charset="-122"/>
                  <a:ea typeface="微软雅黑" panose="020B0503020204020204" charset="-122"/>
                  <a:cs typeface="Consolas" panose="020B0609020204030204" pitchFamily="49" charset="0"/>
                </a:rPr>
                <a:t>左分支</a:t>
              </a:r>
              <a:r>
                <a:rPr lang="zh-CN" altLang="en-US" sz="2000" b="1" dirty="0">
                  <a:solidFill>
                    <a:srgbClr val="FFFFFF"/>
                  </a:solidFill>
                  <a:latin typeface="微软雅黑" panose="020B0503020204020204" charset="-122"/>
                  <a:ea typeface="微软雅黑" panose="020B0503020204020204" charset="-122"/>
                  <a:cs typeface="Consolas" panose="020B0609020204030204" pitchFamily="49" charset="0"/>
                </a:rPr>
                <a:t>为最左孩子）</a:t>
              </a:r>
              <a:r>
                <a:rPr lang="zh-CN" altLang="zh-CN" sz="2000" b="1" dirty="0">
                  <a:solidFill>
                    <a:srgbClr val="FFFFFF"/>
                  </a:solidFill>
                  <a:latin typeface="微软雅黑" panose="020B0503020204020204" charset="-122"/>
                  <a:ea typeface="微软雅黑" panose="020B0503020204020204" charset="-122"/>
                  <a:cs typeface="Consolas" panose="020B0609020204030204" pitchFamily="49" charset="0"/>
                </a:rPr>
                <a:t>，右分支变成兄弟。</a:t>
              </a:r>
            </a:p>
          </p:txBody>
        </p:sp>
        <p:sp>
          <p:nvSpPr>
            <p:cNvPr id="173" name="任意多边形 87"/>
            <p:cNvSpPr/>
            <p:nvPr>
              <p:custDataLst>
                <p:tags r:id="rId6"/>
              </p:custDataLst>
            </p:nvPr>
          </p:nvSpPr>
          <p:spPr>
            <a:xfrm>
              <a:off x="3071272" y="4000503"/>
              <a:ext cx="4644000" cy="871547"/>
            </a:xfrm>
            <a:custGeom>
              <a:avLst/>
              <a:gdLst>
                <a:gd name="connsiteX0" fmla="*/ 0 w 4824412"/>
                <a:gd name="connsiteY0" fmla="*/ 857250 h 962025"/>
                <a:gd name="connsiteX1" fmla="*/ 4038600 w 4824412"/>
                <a:gd name="connsiteY1" fmla="*/ 819150 h 962025"/>
                <a:gd name="connsiteX2" fmla="*/ 4714875 w 4824412"/>
                <a:gd name="connsiteY2" fmla="*/ 0 h 962025"/>
                <a:gd name="connsiteX0-1" fmla="*/ 0 w 4800618"/>
                <a:gd name="connsiteY0-2" fmla="*/ 857250 h 909637"/>
                <a:gd name="connsiteX1-3" fmla="*/ 4014806 w 4800618"/>
                <a:gd name="connsiteY1-4" fmla="*/ 728671 h 909637"/>
                <a:gd name="connsiteX2-5" fmla="*/ 4714875 w 4800618"/>
                <a:gd name="connsiteY2-6" fmla="*/ 0 h 909637"/>
                <a:gd name="connsiteX0-7" fmla="*/ 0 w 4841114"/>
                <a:gd name="connsiteY0-8" fmla="*/ 857250 h 909637"/>
                <a:gd name="connsiteX1-9" fmla="*/ 4014806 w 4841114"/>
                <a:gd name="connsiteY1-10" fmla="*/ 728671 h 909637"/>
                <a:gd name="connsiteX2-11" fmla="*/ 4786346 w 4841114"/>
                <a:gd name="connsiteY2-12" fmla="*/ 0 h 909637"/>
                <a:gd name="connsiteX0-13" fmla="*/ 0 w 4983990"/>
                <a:gd name="connsiteY0-14" fmla="*/ 857250 h 909637"/>
                <a:gd name="connsiteX1-15" fmla="*/ 4014806 w 4983990"/>
                <a:gd name="connsiteY1-16" fmla="*/ 728671 h 909637"/>
                <a:gd name="connsiteX2-17" fmla="*/ 4929222 w 4983990"/>
                <a:gd name="connsiteY2-18" fmla="*/ 0 h 909637"/>
                <a:gd name="connsiteX0-19" fmla="*/ 0 w 4841114"/>
                <a:gd name="connsiteY0-20" fmla="*/ 857250 h 909637"/>
                <a:gd name="connsiteX1-21" fmla="*/ 4014806 w 4841114"/>
                <a:gd name="connsiteY1-22" fmla="*/ 728671 h 909637"/>
                <a:gd name="connsiteX2-23" fmla="*/ 4786346 w 4841114"/>
                <a:gd name="connsiteY2-24" fmla="*/ 0 h 909637"/>
                <a:gd name="connsiteX0-25" fmla="*/ 0 w 4800624"/>
                <a:gd name="connsiteY0-26" fmla="*/ 857250 h 909637"/>
                <a:gd name="connsiteX1-27" fmla="*/ 4014806 w 4800624"/>
                <a:gd name="connsiteY1-28" fmla="*/ 728671 h 909637"/>
                <a:gd name="connsiteX2-29" fmla="*/ 4714908 w 4800624"/>
                <a:gd name="connsiteY2-30" fmla="*/ 0 h 909637"/>
                <a:gd name="connsiteX0-31" fmla="*/ 483395 w 5253071"/>
                <a:gd name="connsiteY0-32" fmla="*/ 857250 h 878686"/>
                <a:gd name="connsiteX1-33" fmla="*/ 669134 w 5253071"/>
                <a:gd name="connsiteY1-34" fmla="*/ 857256 h 878686"/>
                <a:gd name="connsiteX2-35" fmla="*/ 4498201 w 5253071"/>
                <a:gd name="connsiteY2-36" fmla="*/ 728671 h 878686"/>
                <a:gd name="connsiteX3" fmla="*/ 5198303 w 5253071"/>
                <a:gd name="connsiteY3" fmla="*/ 0 h 878686"/>
                <a:gd name="connsiteX0-37" fmla="*/ 0 w 4769676"/>
                <a:gd name="connsiteY0-38" fmla="*/ 857250 h 871547"/>
                <a:gd name="connsiteX1-39" fmla="*/ 185739 w 4769676"/>
                <a:gd name="connsiteY1-40" fmla="*/ 857256 h 871547"/>
                <a:gd name="connsiteX2-41" fmla="*/ 4014806 w 4769676"/>
                <a:gd name="connsiteY2-42" fmla="*/ 728671 h 871547"/>
                <a:gd name="connsiteX3-43" fmla="*/ 4714908 w 4769676"/>
                <a:gd name="connsiteY3-44" fmla="*/ 0 h 871547"/>
              </a:gdLst>
              <a:ahLst/>
              <a:cxnLst>
                <a:cxn ang="0">
                  <a:pos x="connsiteX0-1" y="connsiteY0-2"/>
                </a:cxn>
                <a:cxn ang="0">
                  <a:pos x="connsiteX1-3" y="connsiteY1-4"/>
                </a:cxn>
                <a:cxn ang="0">
                  <a:pos x="connsiteX2-5" y="connsiteY2-6"/>
                </a:cxn>
                <a:cxn ang="0">
                  <a:pos x="connsiteX3-43" y="connsiteY3-44"/>
                </a:cxn>
              </a:cxnLst>
              <a:rect l="l" t="t" r="r" b="b"/>
              <a:pathLst>
                <a:path w="4769676" h="871547">
                  <a:moveTo>
                    <a:pt x="0" y="857250"/>
                  </a:moveTo>
                  <a:cubicBezTo>
                    <a:pt x="2383" y="854868"/>
                    <a:pt x="197657" y="854862"/>
                    <a:pt x="185739" y="857256"/>
                  </a:cubicBezTo>
                  <a:cubicBezTo>
                    <a:pt x="854873" y="835826"/>
                    <a:pt x="3259945" y="871547"/>
                    <a:pt x="4014806" y="728671"/>
                  </a:cubicBezTo>
                  <a:cubicBezTo>
                    <a:pt x="4769668" y="585795"/>
                    <a:pt x="4769676" y="338137"/>
                    <a:pt x="4714908" y="0"/>
                  </a:cubicBezTo>
                </a:path>
              </a:pathLst>
            </a:custGeom>
            <a:ln>
              <a:solidFill>
                <a:schemeClr val="accent6"/>
              </a:solidFill>
              <a:headEnd type="none" w="med" len="med"/>
              <a:tailEnd type="arrow"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dk1"/>
                </a:solidFill>
              </a:endParaRPr>
            </a:p>
          </p:txBody>
        </p:sp>
      </p:grpSp>
      <p:sp>
        <p:nvSpPr>
          <p:cNvPr id="174" name="文本框 173"/>
          <p:cNvSpPr txBox="1"/>
          <p:nvPr/>
        </p:nvSpPr>
        <p:spPr>
          <a:xfrm>
            <a:off x="1053074" y="178558"/>
            <a:ext cx="362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6.8.1 </a:t>
            </a:r>
            <a:r>
              <a:rPr lang="zh-CN" altLang="en-US" sz="2000" dirty="0">
                <a:solidFill>
                  <a:schemeClr val="accent1"/>
                </a:solidFill>
                <a:latin typeface="微软雅黑" panose="020B0503020204020204" charset="-122"/>
                <a:ea typeface="微软雅黑" panose="020B0503020204020204" charset="-122"/>
              </a:rPr>
              <a:t>树到二叉树的转换及还原</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left)">
                                      <p:cBhvr>
                                        <p:cTn id="7" dur="500"/>
                                        <p:tgtEl>
                                          <p:spTgt spid="1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500"/>
                                        <p:tgtEl>
                                          <p:spTgt spid="135"/>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1000"/>
                                        <p:tgtEl>
                                          <p:spTgt spid="151"/>
                                        </p:tgtEl>
                                      </p:cBhvr>
                                    </p:animEffect>
                                    <p:anim calcmode="lin" valueType="num">
                                      <p:cBhvr>
                                        <p:cTn id="38" dur="1000" fill="hold"/>
                                        <p:tgtEl>
                                          <p:spTgt spid="151"/>
                                        </p:tgtEl>
                                        <p:attrNameLst>
                                          <p:attrName>ppt_x</p:attrName>
                                        </p:attrNameLst>
                                      </p:cBhvr>
                                      <p:tavLst>
                                        <p:tav tm="0">
                                          <p:val>
                                            <p:strVal val="#ppt_x"/>
                                          </p:val>
                                        </p:tav>
                                        <p:tav tm="100000">
                                          <p:val>
                                            <p:strVal val="#ppt_x"/>
                                          </p:val>
                                        </p:tav>
                                      </p:tavLst>
                                    </p:anim>
                                    <p:anim calcmode="lin" valueType="num">
                                      <p:cBhvr>
                                        <p:cTn id="39" dur="1000" fill="hold"/>
                                        <p:tgtEl>
                                          <p:spTgt spid="151"/>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17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671" y="1486419"/>
            <a:ext cx="4180036" cy="4353902"/>
          </a:xfrm>
          <a:prstGeom prst="rect">
            <a:avLst/>
          </a:prstGeom>
        </p:spPr>
      </p:pic>
      <p:pic>
        <p:nvPicPr>
          <p:cNvPr id="24" name="图片 23"/>
          <p:cNvPicPr>
            <a:picLocks noChangeAspect="1"/>
          </p:cNvPicPr>
          <p:nvPr/>
        </p:nvPicPr>
        <p:blipFill rotWithShape="1">
          <a:blip r:embed="rId7">
            <a:extLst>
              <a:ext uri="{28A0092B-C50C-407E-A947-70E740481C1C}">
                <a14:useLocalDpi xmlns:a14="http://schemas.microsoft.com/office/drawing/2010/main" val="0"/>
              </a:ext>
            </a:extLst>
          </a:blip>
          <a:srcRect l="16816" t="18489" r="22120" b="20214"/>
          <a:stretch>
            <a:fillRect/>
          </a:stretch>
        </p:blipFill>
        <p:spPr>
          <a:xfrm>
            <a:off x="4368708" y="1192105"/>
            <a:ext cx="7347536" cy="5321336"/>
          </a:xfrm>
          <a:prstGeom prst="rect">
            <a:avLst/>
          </a:prstGeom>
        </p:spPr>
      </p:pic>
      <p:sp>
        <p:nvSpPr>
          <p:cNvPr id="11" name="文本框 10"/>
          <p:cNvSpPr txBox="1"/>
          <p:nvPr/>
        </p:nvSpPr>
        <p:spPr>
          <a:xfrm>
            <a:off x="1053074" y="178558"/>
            <a:ext cx="3875405" cy="398780"/>
          </a:xfrm>
          <a:prstGeom prst="rect">
            <a:avLst/>
          </a:prstGeom>
          <a:noFill/>
        </p:spPr>
        <p:txBody>
          <a:bodyPr wrap="none" rtlCol="0" anchor="ctr">
            <a:spAutoFit/>
          </a:bodyPr>
          <a:lstStyle/>
          <a:p>
            <a:pPr>
              <a:lnSpc>
                <a:spcPct val="100000"/>
              </a:lnSpc>
            </a:pP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rPr>
              <a:t>6.8.2 </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rPr>
              <a:t>森林到</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rPr>
              <a:t>二叉树的转换及还原</a:t>
            </a:r>
            <a:endParaRPr lang="zh-CN" altLang="zh-CN" sz="2000" dirty="0">
              <a:ln w="11430"/>
              <a:solidFill>
                <a:schemeClr val="accen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endParaRPr>
          </a:p>
        </p:txBody>
      </p:sp>
      <p:grpSp>
        <p:nvGrpSpPr>
          <p:cNvPr id="21" name="组合 20"/>
          <p:cNvGrpSpPr/>
          <p:nvPr/>
        </p:nvGrpSpPr>
        <p:grpSpPr>
          <a:xfrm>
            <a:off x="5935055" y="2567516"/>
            <a:ext cx="4214842" cy="1094822"/>
            <a:chOff x="2000232" y="3202544"/>
            <a:chExt cx="4214842" cy="1094822"/>
          </a:xfrm>
        </p:grpSpPr>
        <p:sp>
          <p:nvSpPr>
            <p:cNvPr id="22" name="圆角矩形 6"/>
            <p:cNvSpPr/>
            <p:nvPr>
              <p:custDataLst>
                <p:tags r:id="rId1"/>
              </p:custDataLst>
            </p:nvPr>
          </p:nvSpPr>
          <p:spPr>
            <a:xfrm>
              <a:off x="2000232" y="3429000"/>
              <a:ext cx="1357322" cy="571504"/>
            </a:xfrm>
            <a:prstGeom prst="round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a:solidFill>
                    <a:srgbClr val="FFFFFF"/>
                  </a:solidFill>
                  <a:latin typeface="微软雅黑" panose="020B0503020204020204" charset="-122"/>
                  <a:ea typeface="微软雅黑" panose="020B0503020204020204" charset="-122"/>
                  <a:cs typeface="Consolas" panose="020B0609020204030204" pitchFamily="49" charset="0"/>
                </a:rPr>
                <a:t>森林</a:t>
              </a:r>
            </a:p>
          </p:txBody>
        </p:sp>
        <p:sp>
          <p:nvSpPr>
            <p:cNvPr id="23" name="圆角矩形 7"/>
            <p:cNvSpPr/>
            <p:nvPr>
              <p:custDataLst>
                <p:tags r:id="rId2"/>
              </p:custDataLst>
            </p:nvPr>
          </p:nvSpPr>
          <p:spPr>
            <a:xfrm>
              <a:off x="4929190" y="3429000"/>
              <a:ext cx="1285884" cy="571504"/>
            </a:xfrm>
            <a:prstGeom prst="round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solidFill>
                    <a:srgbClr val="FFFFFF"/>
                  </a:solidFill>
                  <a:latin typeface="微软雅黑" panose="020B0503020204020204" charset="-122"/>
                  <a:ea typeface="微软雅黑" panose="020B0503020204020204" charset="-122"/>
                  <a:cs typeface="Consolas" panose="020B0609020204030204" pitchFamily="49" charset="0"/>
                </a:rPr>
                <a:t>二叉树</a:t>
              </a:r>
            </a:p>
          </p:txBody>
        </p:sp>
        <p:cxnSp>
          <p:nvCxnSpPr>
            <p:cNvPr id="25" name="直接箭头连接符 24"/>
            <p:cNvCxnSpPr/>
            <p:nvPr>
              <p:custDataLst>
                <p:tags r:id="rId3"/>
              </p:custDataLst>
            </p:nvPr>
          </p:nvCxnSpPr>
          <p:spPr>
            <a:xfrm>
              <a:off x="3357554" y="3641726"/>
              <a:ext cx="1571636" cy="1588"/>
            </a:xfrm>
            <a:prstGeom prst="straightConnector1">
              <a:avLst/>
            </a:prstGeom>
            <a:ln>
              <a:solidFill>
                <a:schemeClr val="accent2"/>
              </a:solidFill>
              <a:tailEnd type="arrow"/>
            </a:ln>
          </p:spPr>
          <p:style>
            <a:lnRef idx="3">
              <a:schemeClr val="accent2"/>
            </a:lnRef>
            <a:fillRef idx="0">
              <a:schemeClr val="accent2"/>
            </a:fillRef>
            <a:effectRef idx="2">
              <a:schemeClr val="accent2"/>
            </a:effectRef>
            <a:fontRef idx="minor">
              <a:schemeClr val="tx1"/>
            </a:fontRef>
          </p:style>
        </p:cxnSp>
        <p:sp>
          <p:nvSpPr>
            <p:cNvPr id="26" name="TextBox 9"/>
            <p:cNvSpPr txBox="1"/>
            <p:nvPr/>
          </p:nvSpPr>
          <p:spPr>
            <a:xfrm>
              <a:off x="3786182" y="3202544"/>
              <a:ext cx="642942" cy="368300"/>
            </a:xfrm>
            <a:prstGeom prst="rect">
              <a:avLst/>
            </a:prstGeom>
            <a:noFill/>
          </p:spPr>
          <p:txBody>
            <a:bodyPr wrap="square" lIns="0" rIns="0" rtlCol="0">
              <a:spAutoFit/>
            </a:bodyPr>
            <a:lstStyle/>
            <a:p>
              <a:pPr algn="l">
                <a:lnSpc>
                  <a:spcPct val="100000"/>
                </a:lnSpc>
                <a:spcBef>
                  <a:spcPts val="0"/>
                </a:spcBef>
              </a:pPr>
              <a:r>
                <a:rPr lang="zh-CN" altLang="en-US" sz="1800">
                  <a:solidFill>
                    <a:srgbClr val="000000"/>
                  </a:solidFill>
                  <a:latin typeface="微软雅黑" panose="020B0503020204020204" charset="-122"/>
                  <a:ea typeface="微软雅黑" panose="020B0503020204020204" charset="-122"/>
                  <a:cs typeface="Consolas" panose="020B0609020204030204" pitchFamily="49" charset="0"/>
                </a:rPr>
                <a:t>转换</a:t>
              </a:r>
            </a:p>
          </p:txBody>
        </p:sp>
        <p:sp>
          <p:nvSpPr>
            <p:cNvPr id="27" name="TextBox 10"/>
            <p:cNvSpPr txBox="1"/>
            <p:nvPr/>
          </p:nvSpPr>
          <p:spPr>
            <a:xfrm>
              <a:off x="3857620" y="3929066"/>
              <a:ext cx="642942" cy="368300"/>
            </a:xfrm>
            <a:prstGeom prst="rect">
              <a:avLst/>
            </a:prstGeom>
            <a:noFill/>
          </p:spPr>
          <p:txBody>
            <a:bodyPr wrap="square" lIns="0" rIns="0" rtlCol="0">
              <a:spAutoFit/>
            </a:bodyPr>
            <a:lstStyle/>
            <a:p>
              <a:pPr algn="l">
                <a:lnSpc>
                  <a:spcPct val="100000"/>
                </a:lnSpc>
                <a:spcBef>
                  <a:spcPts val="0"/>
                </a:spcBef>
              </a:pPr>
              <a:r>
                <a:rPr lang="zh-CN" altLang="en-US" sz="1800">
                  <a:solidFill>
                    <a:srgbClr val="000000"/>
                  </a:solidFill>
                  <a:latin typeface="微软雅黑" panose="020B0503020204020204" charset="-122"/>
                  <a:ea typeface="微软雅黑" panose="020B0503020204020204" charset="-122"/>
                  <a:cs typeface="Consolas" panose="020B0609020204030204" pitchFamily="49" charset="0"/>
                </a:rPr>
                <a:t>还原</a:t>
              </a:r>
            </a:p>
          </p:txBody>
        </p:sp>
        <p:cxnSp>
          <p:nvCxnSpPr>
            <p:cNvPr id="28" name="直接箭头连接符 27"/>
            <p:cNvCxnSpPr/>
            <p:nvPr>
              <p:custDataLst>
                <p:tags r:id="rId4"/>
              </p:custDataLst>
            </p:nvPr>
          </p:nvCxnSpPr>
          <p:spPr>
            <a:xfrm>
              <a:off x="3357554" y="3846515"/>
              <a:ext cx="1571636" cy="1588"/>
            </a:xfrm>
            <a:prstGeom prst="straightConnector1">
              <a:avLst/>
            </a:prstGeom>
            <a:ln>
              <a:solidFill>
                <a:schemeClr val="accent2"/>
              </a:solidFill>
              <a:headEnd type="arrow"/>
              <a:tailEnd type="none"/>
            </a:ln>
          </p:spPr>
          <p:style>
            <a:lnRef idx="3">
              <a:schemeClr val="accent2"/>
            </a:lnRef>
            <a:fillRef idx="0">
              <a:schemeClr val="accent2"/>
            </a:fillRef>
            <a:effectRef idx="2">
              <a:schemeClr val="accent2"/>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533" y="1767836"/>
            <a:ext cx="3365402" cy="4646688"/>
          </a:xfrm>
          <a:prstGeom prst="rect">
            <a:avLst/>
          </a:prstGeom>
        </p:spPr>
      </p:pic>
      <p:grpSp>
        <p:nvGrpSpPr>
          <p:cNvPr id="10" name="组合 9"/>
          <p:cNvGrpSpPr/>
          <p:nvPr/>
        </p:nvGrpSpPr>
        <p:grpSpPr>
          <a:xfrm>
            <a:off x="4294208" y="1099595"/>
            <a:ext cx="7897792" cy="5509549"/>
            <a:chOff x="4294208" y="1099595"/>
            <a:chExt cx="7897792" cy="5509549"/>
          </a:xfrm>
          <a:solidFill>
            <a:schemeClr val="dk2"/>
          </a:solidFill>
        </p:grpSpPr>
        <p:sp>
          <p:nvSpPr>
            <p:cNvPr id="8" name="矩形 7"/>
            <p:cNvSpPr/>
            <p:nvPr>
              <p:custDataLst>
                <p:tags r:id="rId1"/>
              </p:custDataLst>
            </p:nvPr>
          </p:nvSpPr>
          <p:spPr>
            <a:xfrm>
              <a:off x="4294208" y="1099595"/>
              <a:ext cx="7897792" cy="5509549"/>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TextBox 2"/>
            <p:cNvSpPr txBox="1"/>
            <p:nvPr/>
          </p:nvSpPr>
          <p:spPr>
            <a:xfrm>
              <a:off x="6096000" y="1649829"/>
              <a:ext cx="3143272" cy="481965"/>
            </a:xfrm>
            <a:prstGeom prst="rect">
              <a:avLst/>
            </a:prstGeom>
            <a:grpFill/>
            <a:ln>
              <a:solidFill>
                <a:srgbClr val="C00000"/>
              </a:solidFill>
            </a:ln>
            <a:effectLst>
              <a:innerShdw blurRad="63500" dist="50800" dir="16200000">
                <a:prstClr val="black">
                  <a:alpha val="50000"/>
                </a:prstClr>
              </a:innerShdw>
            </a:effectLst>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tx1"/>
                  </a:solidFill>
                  <a:latin typeface="微软雅黑" panose="020B0503020204020204" charset="-122"/>
                  <a:ea typeface="微软雅黑" panose="020B0503020204020204" charset="-122"/>
                  <a:cs typeface="Consolas" panose="020B0609020204030204" pitchFamily="49" charset="0"/>
                </a:rPr>
                <a:t>1. </a:t>
              </a:r>
              <a:r>
                <a:rPr lang="zh-CN" altLang="zh-CN" sz="2200" dirty="0">
                  <a:solidFill>
                    <a:schemeClr val="tx1"/>
                  </a:solidFill>
                  <a:latin typeface="微软雅黑" panose="020B0503020204020204" charset="-122"/>
                  <a:ea typeface="微软雅黑" panose="020B0503020204020204" charset="-122"/>
                  <a:cs typeface="Consolas" panose="020B0609020204030204" pitchFamily="49" charset="0"/>
                </a:rPr>
                <a:t>森林转换为二叉树</a:t>
              </a:r>
            </a:p>
          </p:txBody>
        </p:sp>
        <p:sp>
          <p:nvSpPr>
            <p:cNvPr id="3" name="TextBox 4"/>
            <p:cNvSpPr txBox="1"/>
            <p:nvPr/>
          </p:nvSpPr>
          <p:spPr>
            <a:xfrm>
              <a:off x="4394667" y="2661786"/>
              <a:ext cx="7143800" cy="398780"/>
            </a:xfrm>
            <a:prstGeom prst="rect">
              <a:avLst/>
            </a:prstGeom>
            <a:grpFill/>
          </p:spPr>
          <p:txBody>
            <a:bodyPr wrap="square" rtlCol="0">
              <a:spAutoFit/>
            </a:bodyPr>
            <a:lstStyle/>
            <a:p>
              <a:pPr algn="l">
                <a:lnSpc>
                  <a:spcPct val="100000"/>
                </a:lnSpc>
                <a:spcBef>
                  <a:spcPts val="0"/>
                </a:spcBef>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含有两棵或两棵以上树的森林可以按照以下规则转换为二叉树：</a:t>
              </a:r>
            </a:p>
          </p:txBody>
        </p:sp>
        <p:sp>
          <p:nvSpPr>
            <p:cNvPr id="7" name="TextBox 5"/>
            <p:cNvSpPr txBox="1"/>
            <p:nvPr>
              <p:custDataLst>
                <p:tags r:id="rId2"/>
              </p:custDataLst>
            </p:nvPr>
          </p:nvSpPr>
          <p:spPr>
            <a:xfrm>
              <a:off x="4466105" y="3220984"/>
              <a:ext cx="7572428" cy="2882900"/>
            </a:xfrm>
            <a:prstGeom prst="rect">
              <a:avLst/>
            </a:prstGeom>
            <a:grp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5"/>
                </a:buBlip>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转换</a:t>
              </a:r>
              <a:r>
                <a:rPr lang="zh-CN" altLang="en-US"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将森林中的每一棵树转换成二叉树，设转换成的二叉树为</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2</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i="1" baseline="-25000" dirty="0" err="1">
                  <a:solidFill>
                    <a:schemeClr val="tx1"/>
                  </a:solidFill>
                  <a:latin typeface="微软雅黑" panose="020B0503020204020204" charset="-122"/>
                  <a:ea typeface="微软雅黑" panose="020B0503020204020204" charset="-122"/>
                  <a:cs typeface="Consolas" panose="020B0609020204030204" pitchFamily="49" charset="0"/>
                </a:rPr>
                <a:t>m</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p>
            <a:p>
              <a:pPr marL="342900" indent="-342900" algn="l">
                <a:lnSpc>
                  <a:spcPts val="2800"/>
                </a:lnSpc>
                <a:spcBef>
                  <a:spcPts val="600"/>
                </a:spcBef>
                <a:buBlip>
                  <a:blip r:embed="rId5"/>
                </a:buBlip>
              </a:pPr>
              <a:r>
                <a:rPr lang="zh-CN" altLang="en-US" sz="2000" b="1" dirty="0">
                  <a:solidFill>
                    <a:schemeClr val="tx1"/>
                  </a:solidFill>
                  <a:latin typeface="微软雅黑" panose="020B0503020204020204" charset="-122"/>
                  <a:ea typeface="微软雅黑" panose="020B0503020204020204" charset="-122"/>
                  <a:cs typeface="Consolas" panose="020B0609020204030204" pitchFamily="49" charset="0"/>
                </a:rPr>
                <a:t>连接：</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将各棵转换后的二叉树的根结点相连。</a:t>
              </a:r>
            </a:p>
            <a:p>
              <a:pPr marL="342900" indent="-342900" algn="l">
                <a:lnSpc>
                  <a:spcPts val="2800"/>
                </a:lnSpc>
                <a:spcBef>
                  <a:spcPts val="600"/>
                </a:spcBef>
                <a:buBlip>
                  <a:blip r:embed="rId5"/>
                </a:buBlip>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调整：以</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的根结点作为整个二叉树的根结点，将</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2</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的根结点作为</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的根结点的右孩子，将</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3</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的根结点作为</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2</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的根结点的右孩子，…，如此这样得到一棵二叉树，即为该森林转换得到的二叉树。</a:t>
              </a:r>
            </a:p>
          </p:txBody>
        </p:sp>
      </p:grpSp>
      <p:sp>
        <p:nvSpPr>
          <p:cNvPr id="9" name="文本框 8"/>
          <p:cNvSpPr txBox="1"/>
          <p:nvPr/>
        </p:nvSpPr>
        <p:spPr>
          <a:xfrm>
            <a:off x="1053074" y="178558"/>
            <a:ext cx="3875405" cy="398780"/>
          </a:xfrm>
          <a:prstGeom prst="rect">
            <a:avLst/>
          </a:prstGeom>
          <a:noFill/>
        </p:spPr>
        <p:txBody>
          <a:bodyPr wrap="none" rtlCol="0" anchor="ctr">
            <a:spAutoFit/>
          </a:bodyPr>
          <a:lstStyle/>
          <a:p>
            <a:pPr>
              <a:lnSpc>
                <a:spcPct val="100000"/>
              </a:lnSpc>
            </a:pP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rPr>
              <a:t>6.8.2 </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rPr>
              <a:t>森林到</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rPr>
              <a:t>二叉树的转换及还原</a:t>
            </a:r>
            <a:endParaRPr lang="zh-CN" altLang="zh-CN" sz="2000" dirty="0">
              <a:ln w="11430"/>
              <a:solidFill>
                <a:schemeClr val="accen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4"/>
          <p:cNvSpPr>
            <a:spLocks noChangeArrowheads="1"/>
          </p:cNvSpPr>
          <p:nvPr>
            <p:custDataLst>
              <p:tags r:id="rId1"/>
            </p:custDataLst>
          </p:nvPr>
        </p:nvSpPr>
        <p:spPr bwMode="auto">
          <a:xfrm>
            <a:off x="453588" y="726455"/>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 name="组合 2"/>
          <p:cNvGrpSpPr/>
          <p:nvPr/>
        </p:nvGrpSpPr>
        <p:grpSpPr>
          <a:xfrm>
            <a:off x="667870" y="1650898"/>
            <a:ext cx="2747478" cy="1643710"/>
            <a:chOff x="142844" y="1270253"/>
            <a:chExt cx="2747478" cy="1643710"/>
          </a:xfrm>
        </p:grpSpPr>
        <p:sp>
          <p:nvSpPr>
            <p:cNvPr id="8" name="Freeform 88"/>
            <p:cNvSpPr/>
            <p:nvPr/>
          </p:nvSpPr>
          <p:spPr bwMode="auto">
            <a:xfrm>
              <a:off x="285720" y="1515887"/>
              <a:ext cx="300202" cy="540184"/>
            </a:xfrm>
            <a:custGeom>
              <a:avLst/>
              <a:gdLst/>
              <a:ahLst/>
              <a:cxnLst>
                <a:cxn ang="0">
                  <a:pos x="315" y="0"/>
                </a:cxn>
                <a:cxn ang="0">
                  <a:pos x="0" y="412"/>
                </a:cxn>
              </a:cxnLst>
              <a:rect l="0" t="0" r="r" b="b"/>
              <a:pathLst>
                <a:path w="315" h="412">
                  <a:moveTo>
                    <a:pt x="315" y="0"/>
                  </a:moveTo>
                  <a:lnTo>
                    <a:pt x="0" y="412"/>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87"/>
            <p:cNvSpPr/>
            <p:nvPr>
              <p:custDataLst>
                <p:tags r:id="rId46"/>
              </p:custDataLst>
            </p:nvPr>
          </p:nvSpPr>
          <p:spPr bwMode="auto">
            <a:xfrm>
              <a:off x="715316" y="1592201"/>
              <a:ext cx="10783" cy="425687"/>
            </a:xfrm>
            <a:custGeom>
              <a:avLst/>
              <a:gdLst/>
              <a:ahLst/>
              <a:cxnLst>
                <a:cxn ang="0">
                  <a:pos x="13" y="0"/>
                </a:cxn>
                <a:cxn ang="0">
                  <a:pos x="0" y="387"/>
                </a:cxn>
              </a:cxnLst>
              <a:rect l="0" t="0" r="r" b="b"/>
              <a:pathLst>
                <a:path w="13" h="387">
                  <a:moveTo>
                    <a:pt x="13" y="0"/>
                  </a:moveTo>
                  <a:lnTo>
                    <a:pt x="0" y="3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Freeform 86"/>
            <p:cNvSpPr/>
            <p:nvPr>
              <p:custDataLst>
                <p:tags r:id="rId47"/>
              </p:custDataLst>
            </p:nvPr>
          </p:nvSpPr>
          <p:spPr bwMode="auto">
            <a:xfrm>
              <a:off x="852127" y="1526590"/>
              <a:ext cx="292117" cy="486499"/>
            </a:xfrm>
            <a:custGeom>
              <a:avLst/>
              <a:gdLst/>
              <a:ahLst/>
              <a:cxnLst>
                <a:cxn ang="0">
                  <a:pos x="0" y="0"/>
                </a:cxn>
                <a:cxn ang="0">
                  <a:pos x="323" y="443"/>
                </a:cxn>
              </a:cxnLst>
              <a:rect l="0" t="0" r="r" b="b"/>
              <a:pathLst>
                <a:path w="323" h="443">
                  <a:moveTo>
                    <a:pt x="0" y="0"/>
                  </a:moveTo>
                  <a:lnTo>
                    <a:pt x="323" y="443"/>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85"/>
            <p:cNvSpPr/>
            <p:nvPr/>
          </p:nvSpPr>
          <p:spPr bwMode="auto">
            <a:xfrm>
              <a:off x="2184535" y="1607410"/>
              <a:ext cx="189190" cy="444765"/>
            </a:xfrm>
            <a:custGeom>
              <a:avLst/>
              <a:gdLst/>
              <a:ahLst/>
              <a:cxnLst>
                <a:cxn ang="0">
                  <a:pos x="210" y="0"/>
                </a:cxn>
                <a:cxn ang="0">
                  <a:pos x="0" y="404"/>
                </a:cxn>
              </a:cxnLst>
              <a:rect l="0" t="0" r="r" b="b"/>
              <a:pathLst>
                <a:path w="210" h="404">
                  <a:moveTo>
                    <a:pt x="210" y="0"/>
                  </a:moveTo>
                  <a:lnTo>
                    <a:pt x="0" y="40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81"/>
            <p:cNvSpPr/>
            <p:nvPr>
              <p:custDataLst>
                <p:tags r:id="rId48"/>
              </p:custDataLst>
            </p:nvPr>
          </p:nvSpPr>
          <p:spPr bwMode="auto">
            <a:xfrm>
              <a:off x="2571736" y="1556005"/>
              <a:ext cx="195073" cy="520019"/>
            </a:xfrm>
            <a:custGeom>
              <a:avLst/>
              <a:gdLst/>
              <a:ahLst/>
              <a:cxnLst>
                <a:cxn ang="0">
                  <a:pos x="0" y="0"/>
                </a:cxn>
                <a:cxn ang="0">
                  <a:pos x="202" y="412"/>
                </a:cxn>
              </a:cxnLst>
              <a:rect l="0" t="0" r="r" b="b"/>
              <a:pathLst>
                <a:path w="202" h="412">
                  <a:moveTo>
                    <a:pt x="0" y="0"/>
                  </a:moveTo>
                  <a:lnTo>
                    <a:pt x="202" y="412"/>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79"/>
            <p:cNvSpPr/>
            <p:nvPr/>
          </p:nvSpPr>
          <p:spPr bwMode="auto">
            <a:xfrm>
              <a:off x="1675029" y="1608470"/>
              <a:ext cx="13724" cy="466228"/>
            </a:xfrm>
            <a:custGeom>
              <a:avLst/>
              <a:gdLst/>
              <a:ahLst/>
              <a:cxnLst>
                <a:cxn ang="0">
                  <a:pos x="14" y="0"/>
                </a:cxn>
                <a:cxn ang="0">
                  <a:pos x="0" y="425"/>
                </a:cxn>
              </a:cxnLst>
              <a:rect l="0" t="0" r="r" b="b"/>
              <a:pathLst>
                <a:path w="14" h="425">
                  <a:moveTo>
                    <a:pt x="14" y="0"/>
                  </a:moveTo>
                  <a:lnTo>
                    <a:pt x="0" y="425"/>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Oval 78"/>
            <p:cNvSpPr>
              <a:spLocks noChangeArrowheads="1"/>
            </p:cNvSpPr>
            <p:nvPr>
              <p:custDataLst>
                <p:tags r:id="rId49"/>
              </p:custDataLst>
            </p:nvPr>
          </p:nvSpPr>
          <p:spPr bwMode="auto">
            <a:xfrm>
              <a:off x="560435" y="1270253"/>
              <a:ext cx="326427"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5" name="Oval 77"/>
            <p:cNvSpPr>
              <a:spLocks noChangeArrowheads="1"/>
            </p:cNvSpPr>
            <p:nvPr>
              <p:custDataLst>
                <p:tags r:id="rId50"/>
              </p:custDataLst>
            </p:nvPr>
          </p:nvSpPr>
          <p:spPr bwMode="auto">
            <a:xfrm>
              <a:off x="142844" y="2015211"/>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6" name="Oval 76"/>
            <p:cNvSpPr>
              <a:spLocks noChangeArrowheads="1"/>
            </p:cNvSpPr>
            <p:nvPr>
              <p:custDataLst>
                <p:tags r:id="rId51"/>
              </p:custDataLst>
            </p:nvPr>
          </p:nvSpPr>
          <p:spPr bwMode="auto">
            <a:xfrm>
              <a:off x="563376" y="2015211"/>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7" name="Oval 75"/>
            <p:cNvSpPr>
              <a:spLocks noChangeArrowheads="1"/>
            </p:cNvSpPr>
            <p:nvPr>
              <p:custDataLst>
                <p:tags r:id="rId52"/>
              </p:custDataLst>
            </p:nvPr>
          </p:nvSpPr>
          <p:spPr bwMode="auto">
            <a:xfrm>
              <a:off x="1010374" y="2015211"/>
              <a:ext cx="326427"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8" name="Oval 74"/>
            <p:cNvSpPr>
              <a:spLocks noChangeArrowheads="1"/>
            </p:cNvSpPr>
            <p:nvPr>
              <p:custDataLst>
                <p:tags r:id="rId53"/>
              </p:custDataLst>
            </p:nvPr>
          </p:nvSpPr>
          <p:spPr bwMode="auto">
            <a:xfrm>
              <a:off x="1522109" y="1270253"/>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9" name="Oval 73"/>
            <p:cNvSpPr>
              <a:spLocks noChangeArrowheads="1"/>
            </p:cNvSpPr>
            <p:nvPr>
              <p:custDataLst>
                <p:tags r:id="rId54"/>
              </p:custDataLst>
            </p:nvPr>
          </p:nvSpPr>
          <p:spPr bwMode="auto">
            <a:xfrm>
              <a:off x="1524069" y="2014019"/>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20" name="Oval 72"/>
            <p:cNvSpPr>
              <a:spLocks noChangeArrowheads="1"/>
            </p:cNvSpPr>
            <p:nvPr>
              <p:custDataLst>
                <p:tags r:id="rId55"/>
              </p:custDataLst>
            </p:nvPr>
          </p:nvSpPr>
          <p:spPr bwMode="auto">
            <a:xfrm>
              <a:off x="2312949" y="1270253"/>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21" name="Oval 71"/>
            <p:cNvSpPr>
              <a:spLocks noChangeArrowheads="1"/>
            </p:cNvSpPr>
            <p:nvPr>
              <p:custDataLst>
                <p:tags r:id="rId56"/>
              </p:custDataLst>
            </p:nvPr>
          </p:nvSpPr>
          <p:spPr bwMode="auto">
            <a:xfrm>
              <a:off x="2058081" y="2014019"/>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22" name="Oval 70"/>
            <p:cNvSpPr>
              <a:spLocks noChangeArrowheads="1"/>
            </p:cNvSpPr>
            <p:nvPr>
              <p:custDataLst>
                <p:tags r:id="rId57"/>
              </p:custDataLst>
            </p:nvPr>
          </p:nvSpPr>
          <p:spPr bwMode="auto">
            <a:xfrm>
              <a:off x="2563895" y="2012826"/>
              <a:ext cx="326427"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23" name="Text Box 53"/>
            <p:cNvSpPr txBox="1">
              <a:spLocks noChangeArrowheads="1"/>
            </p:cNvSpPr>
            <p:nvPr/>
          </p:nvSpPr>
          <p:spPr bwMode="auto">
            <a:xfrm>
              <a:off x="1071538" y="2571744"/>
              <a:ext cx="1015670" cy="342219"/>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a</a:t>
              </a:r>
              <a:r>
                <a:rPr kumimoji="0" lang="zh-CN" altLang="en-US"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）森林</a:t>
              </a:r>
            </a:p>
          </p:txBody>
        </p:sp>
      </p:grpSp>
      <p:grpSp>
        <p:nvGrpSpPr>
          <p:cNvPr id="24" name="组合 23"/>
          <p:cNvGrpSpPr/>
          <p:nvPr/>
        </p:nvGrpSpPr>
        <p:grpSpPr>
          <a:xfrm>
            <a:off x="5060993" y="3643350"/>
            <a:ext cx="1975654" cy="3105009"/>
            <a:chOff x="6739750" y="641832"/>
            <a:chExt cx="1975654" cy="3105009"/>
          </a:xfrm>
        </p:grpSpPr>
        <p:sp>
          <p:nvSpPr>
            <p:cNvPr id="25" name="Freeform 80"/>
            <p:cNvSpPr/>
            <p:nvPr/>
          </p:nvSpPr>
          <p:spPr bwMode="auto">
            <a:xfrm>
              <a:off x="8087608" y="2122792"/>
              <a:ext cx="133315" cy="259943"/>
            </a:xfrm>
            <a:custGeom>
              <a:avLst/>
              <a:gdLst/>
              <a:ahLst/>
              <a:cxnLst>
                <a:cxn ang="0">
                  <a:pos x="147" y="0"/>
                </a:cxn>
                <a:cxn ang="0">
                  <a:pos x="0" y="237"/>
                </a:cxn>
              </a:cxnLst>
              <a:rect l="0" t="0" r="r" b="b"/>
              <a:pathLst>
                <a:path w="147" h="237">
                  <a:moveTo>
                    <a:pt x="147" y="0"/>
                  </a:moveTo>
                  <a:lnTo>
                    <a:pt x="0" y="23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Oval 69"/>
            <p:cNvSpPr>
              <a:spLocks noChangeArrowheads="1"/>
            </p:cNvSpPr>
            <p:nvPr>
              <p:custDataLst>
                <p:tags r:id="rId32"/>
              </p:custDataLst>
            </p:nvPr>
          </p:nvSpPr>
          <p:spPr bwMode="auto">
            <a:xfrm>
              <a:off x="7269091" y="641832"/>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27" name="Oval 68"/>
            <p:cNvSpPr>
              <a:spLocks noChangeArrowheads="1"/>
            </p:cNvSpPr>
            <p:nvPr>
              <p:custDataLst>
                <p:tags r:id="rId33"/>
              </p:custDataLst>
            </p:nvPr>
          </p:nvSpPr>
          <p:spPr bwMode="auto">
            <a:xfrm>
              <a:off x="6756415" y="1152179"/>
              <a:ext cx="324466"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28" name="Oval 67"/>
            <p:cNvSpPr>
              <a:spLocks noChangeArrowheads="1"/>
            </p:cNvSpPr>
            <p:nvPr>
              <p:custDataLst>
                <p:tags r:id="rId34"/>
              </p:custDataLst>
            </p:nvPr>
          </p:nvSpPr>
          <p:spPr bwMode="auto">
            <a:xfrm>
              <a:off x="7736675" y="1152179"/>
              <a:ext cx="325446"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29" name="Freeform 66"/>
            <p:cNvSpPr/>
            <p:nvPr>
              <p:custDataLst>
                <p:tags r:id="rId35"/>
              </p:custDataLst>
            </p:nvPr>
          </p:nvSpPr>
          <p:spPr bwMode="auto">
            <a:xfrm>
              <a:off x="7592577" y="875542"/>
              <a:ext cx="280354" cy="268290"/>
            </a:xfrm>
            <a:custGeom>
              <a:avLst/>
              <a:gdLst/>
              <a:ahLst/>
              <a:cxnLst>
                <a:cxn ang="0">
                  <a:pos x="0" y="0"/>
                </a:cxn>
                <a:cxn ang="0">
                  <a:pos x="310" y="245"/>
                </a:cxn>
              </a:cxnLst>
              <a:rect l="0" t="0" r="r" b="b"/>
              <a:pathLst>
                <a:path w="310" h="245">
                  <a:moveTo>
                    <a:pt x="0" y="0"/>
                  </a:moveTo>
                  <a:lnTo>
                    <a:pt x="310" y="245"/>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65"/>
            <p:cNvSpPr/>
            <p:nvPr/>
          </p:nvSpPr>
          <p:spPr bwMode="auto">
            <a:xfrm>
              <a:off x="6977954" y="875542"/>
              <a:ext cx="302900" cy="289753"/>
            </a:xfrm>
            <a:custGeom>
              <a:avLst/>
              <a:gdLst/>
              <a:ahLst/>
              <a:cxnLst>
                <a:cxn ang="0">
                  <a:pos x="334" y="0"/>
                </a:cxn>
                <a:cxn ang="0">
                  <a:pos x="0" y="264"/>
                </a:cxn>
              </a:cxnLst>
              <a:rect l="0" t="0" r="r" b="b"/>
              <a:pathLst>
                <a:path w="334" h="264">
                  <a:moveTo>
                    <a:pt x="33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Oval 64"/>
            <p:cNvSpPr>
              <a:spLocks noChangeArrowheads="1"/>
            </p:cNvSpPr>
            <p:nvPr>
              <p:custDataLst>
                <p:tags r:id="rId36"/>
              </p:custDataLst>
            </p:nvPr>
          </p:nvSpPr>
          <p:spPr bwMode="auto">
            <a:xfrm>
              <a:off x="7565129" y="1792497"/>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32" name="Oval 63"/>
            <p:cNvSpPr>
              <a:spLocks noChangeArrowheads="1"/>
            </p:cNvSpPr>
            <p:nvPr>
              <p:custDataLst>
                <p:tags r:id="rId37"/>
              </p:custDataLst>
            </p:nvPr>
          </p:nvSpPr>
          <p:spPr bwMode="auto">
            <a:xfrm>
              <a:off x="8098391" y="1775804"/>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33" name="Oval 62"/>
            <p:cNvSpPr>
              <a:spLocks noChangeArrowheads="1"/>
            </p:cNvSpPr>
            <p:nvPr>
              <p:custDataLst>
                <p:tags r:id="rId38"/>
              </p:custDataLst>
            </p:nvPr>
          </p:nvSpPr>
          <p:spPr bwMode="auto">
            <a:xfrm>
              <a:off x="7004421" y="1792497"/>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34" name="Oval 61"/>
            <p:cNvSpPr>
              <a:spLocks noChangeArrowheads="1"/>
            </p:cNvSpPr>
            <p:nvPr>
              <p:custDataLst>
                <p:tags r:id="rId39"/>
              </p:custDataLst>
            </p:nvPr>
          </p:nvSpPr>
          <p:spPr bwMode="auto">
            <a:xfrm>
              <a:off x="7329867" y="2356503"/>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35" name="Oval 60"/>
            <p:cNvSpPr>
              <a:spLocks noChangeArrowheads="1"/>
            </p:cNvSpPr>
            <p:nvPr>
              <p:custDataLst>
                <p:tags r:id="rId40"/>
              </p:custDataLst>
            </p:nvPr>
          </p:nvSpPr>
          <p:spPr bwMode="auto">
            <a:xfrm>
              <a:off x="7939589" y="2356503"/>
              <a:ext cx="326427"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36" name="Oval 59"/>
            <p:cNvSpPr>
              <a:spLocks noChangeArrowheads="1"/>
            </p:cNvSpPr>
            <p:nvPr>
              <p:custDataLst>
                <p:tags r:id="rId41"/>
              </p:custDataLst>
            </p:nvPr>
          </p:nvSpPr>
          <p:spPr bwMode="auto">
            <a:xfrm>
              <a:off x="8319930" y="2851349"/>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37" name="Freeform 58"/>
            <p:cNvSpPr/>
            <p:nvPr>
              <p:custDataLst>
                <p:tags r:id="rId42"/>
              </p:custDataLst>
            </p:nvPr>
          </p:nvSpPr>
          <p:spPr bwMode="auto">
            <a:xfrm>
              <a:off x="6977954" y="1499167"/>
              <a:ext cx="126454" cy="315986"/>
            </a:xfrm>
            <a:custGeom>
              <a:avLst/>
              <a:gdLst/>
              <a:ahLst/>
              <a:cxnLst>
                <a:cxn ang="0">
                  <a:pos x="0" y="0"/>
                </a:cxn>
                <a:cxn ang="0">
                  <a:pos x="140" y="287"/>
                </a:cxn>
              </a:cxnLst>
              <a:rect l="0" t="0" r="r" b="b"/>
              <a:pathLst>
                <a:path w="140" h="287">
                  <a:moveTo>
                    <a:pt x="0" y="0"/>
                  </a:moveTo>
                  <a:lnTo>
                    <a:pt x="140" y="2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Freeform 57"/>
            <p:cNvSpPr/>
            <p:nvPr>
              <p:custDataLst>
                <p:tags r:id="rId43"/>
              </p:custDataLst>
            </p:nvPr>
          </p:nvSpPr>
          <p:spPr bwMode="auto">
            <a:xfrm>
              <a:off x="7248505" y="2119215"/>
              <a:ext cx="148019" cy="263520"/>
            </a:xfrm>
            <a:custGeom>
              <a:avLst/>
              <a:gdLst/>
              <a:ahLst/>
              <a:cxnLst>
                <a:cxn ang="0">
                  <a:pos x="0" y="0"/>
                </a:cxn>
                <a:cxn ang="0">
                  <a:pos x="163" y="240"/>
                </a:cxn>
              </a:cxnLst>
              <a:rect l="0" t="0" r="r" b="b"/>
              <a:pathLst>
                <a:path w="163" h="240">
                  <a:moveTo>
                    <a:pt x="0" y="0"/>
                  </a:moveTo>
                  <a:lnTo>
                    <a:pt x="163" y="240"/>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Freeform 56"/>
            <p:cNvSpPr/>
            <p:nvPr/>
          </p:nvSpPr>
          <p:spPr bwMode="auto">
            <a:xfrm>
              <a:off x="7686682" y="1482473"/>
              <a:ext cx="118611" cy="314794"/>
            </a:xfrm>
            <a:custGeom>
              <a:avLst/>
              <a:gdLst/>
              <a:ahLst/>
              <a:cxnLst>
                <a:cxn ang="0">
                  <a:pos x="130" y="0"/>
                </a:cxn>
                <a:cxn ang="0">
                  <a:pos x="0" y="287"/>
                </a:cxn>
              </a:cxnLst>
              <a:rect l="0" t="0" r="r" b="b"/>
              <a:pathLst>
                <a:path w="130" h="287">
                  <a:moveTo>
                    <a:pt x="130" y="0"/>
                  </a:moveTo>
                  <a:lnTo>
                    <a:pt x="0" y="28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0" name="Line 55"/>
            <p:cNvSpPr>
              <a:spLocks noChangeShapeType="1"/>
            </p:cNvSpPr>
            <p:nvPr>
              <p:custDataLst>
                <p:tags r:id="rId44"/>
              </p:custDataLst>
            </p:nvPr>
          </p:nvSpPr>
          <p:spPr bwMode="auto">
            <a:xfrm>
              <a:off x="8030753" y="1443124"/>
              <a:ext cx="220558" cy="325525"/>
            </a:xfrm>
            <a:prstGeom prst="line">
              <a:avLst/>
            </a:pr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1" name="Line 54"/>
            <p:cNvSpPr>
              <a:spLocks noChangeShapeType="1"/>
            </p:cNvSpPr>
            <p:nvPr>
              <p:custDataLst>
                <p:tags r:id="rId45"/>
              </p:custDataLst>
            </p:nvPr>
          </p:nvSpPr>
          <p:spPr bwMode="auto">
            <a:xfrm>
              <a:off x="8220923" y="2633139"/>
              <a:ext cx="184289" cy="250404"/>
            </a:xfrm>
            <a:prstGeom prst="line">
              <a:avLst/>
            </a:pr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Text Box 52"/>
            <p:cNvSpPr txBox="1">
              <a:spLocks noChangeArrowheads="1"/>
            </p:cNvSpPr>
            <p:nvPr/>
          </p:nvSpPr>
          <p:spPr bwMode="auto">
            <a:xfrm>
              <a:off x="6739750" y="3404622"/>
              <a:ext cx="1975654" cy="34221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e</a:t>
              </a:r>
              <a:r>
                <a:rPr lang="zh-CN" altLang="en-US" sz="1600" b="1" dirty="0">
                  <a:solidFill>
                    <a:srgbClr val="000000"/>
                  </a:solidFill>
                  <a:latin typeface="微软雅黑" panose="020B0503020204020204" charset="-122"/>
                  <a:ea typeface="微软雅黑" panose="020B0503020204020204" charset="-122"/>
                </a:rPr>
                <a:t>）转换成的二叉树</a:t>
              </a:r>
            </a:p>
          </p:txBody>
        </p:sp>
      </p:grpSp>
      <p:grpSp>
        <p:nvGrpSpPr>
          <p:cNvPr id="43" name="组合 42"/>
          <p:cNvGrpSpPr/>
          <p:nvPr/>
        </p:nvGrpSpPr>
        <p:grpSpPr>
          <a:xfrm>
            <a:off x="4695855" y="1673408"/>
            <a:ext cx="2705931" cy="1598691"/>
            <a:chOff x="3366267" y="1315272"/>
            <a:chExt cx="2705931" cy="1598691"/>
          </a:xfrm>
        </p:grpSpPr>
        <p:sp>
          <p:nvSpPr>
            <p:cNvPr id="44" name="Freeform 90"/>
            <p:cNvSpPr/>
            <p:nvPr/>
          </p:nvSpPr>
          <p:spPr bwMode="auto">
            <a:xfrm>
              <a:off x="3515267" y="1539443"/>
              <a:ext cx="297999" cy="534195"/>
            </a:xfrm>
            <a:custGeom>
              <a:avLst/>
              <a:gdLst/>
              <a:ahLst/>
              <a:cxnLst>
                <a:cxn ang="0">
                  <a:pos x="330" y="0"/>
                </a:cxn>
                <a:cxn ang="0">
                  <a:pos x="0" y="487"/>
                </a:cxn>
              </a:cxnLst>
              <a:rect l="0" t="0" r="r" b="b"/>
              <a:pathLst>
                <a:path w="330" h="487">
                  <a:moveTo>
                    <a:pt x="330" y="0"/>
                  </a:moveTo>
                  <a:lnTo>
                    <a:pt x="0" y="48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5" name="Freeform 89"/>
            <p:cNvSpPr/>
            <p:nvPr>
              <p:custDataLst>
                <p:tags r:id="rId20"/>
              </p:custDataLst>
            </p:nvPr>
          </p:nvSpPr>
          <p:spPr bwMode="auto">
            <a:xfrm>
              <a:off x="4051469" y="1514403"/>
              <a:ext cx="339170" cy="552081"/>
            </a:xfrm>
            <a:custGeom>
              <a:avLst/>
              <a:gdLst/>
              <a:ahLst/>
              <a:cxnLst>
                <a:cxn ang="0">
                  <a:pos x="0" y="0"/>
                </a:cxn>
                <a:cxn ang="0">
                  <a:pos x="375" y="503"/>
                </a:cxn>
              </a:cxnLst>
              <a:rect l="0" t="0" r="r" b="b"/>
              <a:pathLst>
                <a:path w="375" h="503">
                  <a:moveTo>
                    <a:pt x="0" y="0"/>
                  </a:moveTo>
                  <a:lnTo>
                    <a:pt x="375" y="503"/>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Freeform 84"/>
            <p:cNvSpPr/>
            <p:nvPr/>
          </p:nvSpPr>
          <p:spPr bwMode="auto">
            <a:xfrm>
              <a:off x="5360529" y="1607410"/>
              <a:ext cx="196052" cy="428072"/>
            </a:xfrm>
            <a:custGeom>
              <a:avLst/>
              <a:gdLst/>
              <a:ahLst/>
              <a:cxnLst>
                <a:cxn ang="0">
                  <a:pos x="217" y="0"/>
                </a:cxn>
                <a:cxn ang="0">
                  <a:pos x="0" y="389"/>
                </a:cxn>
              </a:cxnLst>
              <a:rect l="0" t="0" r="r" b="b"/>
              <a:pathLst>
                <a:path w="217" h="389">
                  <a:moveTo>
                    <a:pt x="217" y="0"/>
                  </a:moveTo>
                  <a:lnTo>
                    <a:pt x="0" y="389"/>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Line 83"/>
            <p:cNvSpPr>
              <a:spLocks noChangeShapeType="1"/>
            </p:cNvSpPr>
            <p:nvPr/>
          </p:nvSpPr>
          <p:spPr bwMode="auto">
            <a:xfrm>
              <a:off x="5549312" y="2180954"/>
              <a:ext cx="325446" cy="1192"/>
            </a:xfrm>
            <a:prstGeom prst="line">
              <a:avLst/>
            </a:pr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Line 82"/>
            <p:cNvSpPr>
              <a:spLocks noChangeShapeType="1"/>
            </p:cNvSpPr>
            <p:nvPr/>
          </p:nvSpPr>
          <p:spPr bwMode="auto">
            <a:xfrm>
              <a:off x="3581352" y="2189301"/>
              <a:ext cx="650893" cy="1192"/>
            </a:xfrm>
            <a:prstGeom prst="line">
              <a:avLst/>
            </a:pr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Freeform 51"/>
            <p:cNvSpPr/>
            <p:nvPr>
              <p:custDataLst>
                <p:tags r:id="rId21"/>
              </p:custDataLst>
            </p:nvPr>
          </p:nvSpPr>
          <p:spPr bwMode="auto">
            <a:xfrm>
              <a:off x="5753614" y="1637220"/>
              <a:ext cx="182328" cy="472190"/>
            </a:xfrm>
            <a:custGeom>
              <a:avLst/>
              <a:gdLst/>
              <a:ahLst/>
              <a:cxnLst>
                <a:cxn ang="0">
                  <a:pos x="0" y="0"/>
                </a:cxn>
                <a:cxn ang="0">
                  <a:pos x="202" y="429"/>
                </a:cxn>
              </a:cxnLst>
              <a:rect l="0" t="0" r="r" b="b"/>
              <a:pathLst>
                <a:path w="202" h="429">
                  <a:moveTo>
                    <a:pt x="0" y="0"/>
                  </a:moveTo>
                  <a:lnTo>
                    <a:pt x="202" y="429"/>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Freeform 50"/>
            <p:cNvSpPr/>
            <p:nvPr/>
          </p:nvSpPr>
          <p:spPr bwMode="auto">
            <a:xfrm>
              <a:off x="4905555" y="1625296"/>
              <a:ext cx="980" cy="436418"/>
            </a:xfrm>
            <a:custGeom>
              <a:avLst/>
              <a:gdLst/>
              <a:ahLst/>
              <a:cxnLst>
                <a:cxn ang="0">
                  <a:pos x="0" y="0"/>
                </a:cxn>
                <a:cxn ang="0">
                  <a:pos x="1" y="396"/>
                </a:cxn>
              </a:cxnLst>
              <a:rect l="0" t="0" r="r" b="b"/>
              <a:pathLst>
                <a:path w="1" h="396">
                  <a:moveTo>
                    <a:pt x="0" y="0"/>
                  </a:moveTo>
                  <a:lnTo>
                    <a:pt x="1" y="39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49"/>
            <p:cNvSpPr/>
            <p:nvPr>
              <p:custDataLst>
                <p:tags r:id="rId22"/>
              </p:custDataLst>
            </p:nvPr>
          </p:nvSpPr>
          <p:spPr bwMode="auto">
            <a:xfrm>
              <a:off x="3949522" y="1638412"/>
              <a:ext cx="980" cy="460266"/>
            </a:xfrm>
            <a:custGeom>
              <a:avLst/>
              <a:gdLst/>
              <a:ahLst/>
              <a:cxnLst>
                <a:cxn ang="0">
                  <a:pos x="1" y="0"/>
                </a:cxn>
                <a:cxn ang="0">
                  <a:pos x="0" y="419"/>
                </a:cxn>
              </a:cxnLst>
              <a:rect l="0" t="0" r="r" b="b"/>
              <a:pathLst>
                <a:path w="1" h="419">
                  <a:moveTo>
                    <a:pt x="1" y="0"/>
                  </a:moveTo>
                  <a:lnTo>
                    <a:pt x="0" y="419"/>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Oval 48"/>
            <p:cNvSpPr>
              <a:spLocks noChangeArrowheads="1"/>
            </p:cNvSpPr>
            <p:nvPr>
              <p:custDataLst>
                <p:tags r:id="rId23"/>
              </p:custDataLst>
            </p:nvPr>
          </p:nvSpPr>
          <p:spPr bwMode="auto">
            <a:xfrm>
              <a:off x="3803888" y="1315272"/>
              <a:ext cx="32446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53" name="Oval 47"/>
            <p:cNvSpPr>
              <a:spLocks noChangeArrowheads="1"/>
            </p:cNvSpPr>
            <p:nvPr>
              <p:custDataLst>
                <p:tags r:id="rId24"/>
              </p:custDataLst>
            </p:nvPr>
          </p:nvSpPr>
          <p:spPr bwMode="auto">
            <a:xfrm>
              <a:off x="3366267" y="2009249"/>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54" name="Oval 46"/>
            <p:cNvSpPr>
              <a:spLocks noChangeArrowheads="1"/>
            </p:cNvSpPr>
            <p:nvPr>
              <p:custDataLst>
                <p:tags r:id="rId25"/>
              </p:custDataLst>
            </p:nvPr>
          </p:nvSpPr>
          <p:spPr bwMode="auto">
            <a:xfrm>
              <a:off x="3786799" y="2009249"/>
              <a:ext cx="326427"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55" name="Oval 45"/>
            <p:cNvSpPr>
              <a:spLocks noChangeArrowheads="1"/>
            </p:cNvSpPr>
            <p:nvPr>
              <p:custDataLst>
                <p:tags r:id="rId26"/>
              </p:custDataLst>
            </p:nvPr>
          </p:nvSpPr>
          <p:spPr bwMode="auto">
            <a:xfrm>
              <a:off x="4234778" y="2009249"/>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56" name="Oval 44"/>
            <p:cNvSpPr>
              <a:spLocks noChangeArrowheads="1"/>
            </p:cNvSpPr>
            <p:nvPr>
              <p:custDataLst>
                <p:tags r:id="rId27"/>
              </p:custDataLst>
            </p:nvPr>
          </p:nvSpPr>
          <p:spPr bwMode="auto">
            <a:xfrm>
              <a:off x="4739891" y="1315272"/>
              <a:ext cx="32446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57" name="Oval 43"/>
            <p:cNvSpPr>
              <a:spLocks noChangeArrowheads="1"/>
            </p:cNvSpPr>
            <p:nvPr>
              <p:custDataLst>
                <p:tags r:id="rId28"/>
              </p:custDataLst>
            </p:nvPr>
          </p:nvSpPr>
          <p:spPr bwMode="auto">
            <a:xfrm>
              <a:off x="4741852" y="2008056"/>
              <a:ext cx="32446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58" name="Oval 42"/>
            <p:cNvSpPr>
              <a:spLocks noChangeArrowheads="1"/>
            </p:cNvSpPr>
            <p:nvPr>
              <p:custDataLst>
                <p:tags r:id="rId29"/>
              </p:custDataLst>
            </p:nvPr>
          </p:nvSpPr>
          <p:spPr bwMode="auto">
            <a:xfrm>
              <a:off x="5494825" y="1315272"/>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59" name="Oval 41"/>
            <p:cNvSpPr>
              <a:spLocks noChangeArrowheads="1"/>
            </p:cNvSpPr>
            <p:nvPr>
              <p:custDataLst>
                <p:tags r:id="rId30"/>
              </p:custDataLst>
            </p:nvPr>
          </p:nvSpPr>
          <p:spPr bwMode="auto">
            <a:xfrm>
              <a:off x="5239957" y="1997325"/>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60" name="Oval 40"/>
            <p:cNvSpPr>
              <a:spLocks noChangeArrowheads="1"/>
            </p:cNvSpPr>
            <p:nvPr>
              <p:custDataLst>
                <p:tags r:id="rId31"/>
              </p:custDataLst>
            </p:nvPr>
          </p:nvSpPr>
          <p:spPr bwMode="auto">
            <a:xfrm>
              <a:off x="5746752" y="2012826"/>
              <a:ext cx="325446"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61" name="Line 39"/>
            <p:cNvSpPr>
              <a:spLocks noChangeShapeType="1"/>
            </p:cNvSpPr>
            <p:nvPr/>
          </p:nvSpPr>
          <p:spPr bwMode="auto">
            <a:xfrm flipH="1">
              <a:off x="3841693" y="1802964"/>
              <a:ext cx="206835" cy="9539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2" name="Line 38"/>
            <p:cNvSpPr>
              <a:spLocks noChangeShapeType="1"/>
            </p:cNvSpPr>
            <p:nvPr/>
          </p:nvSpPr>
          <p:spPr bwMode="auto">
            <a:xfrm>
              <a:off x="3845614" y="1802964"/>
              <a:ext cx="198993" cy="9539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3" name="Line 37"/>
            <p:cNvSpPr>
              <a:spLocks noChangeShapeType="1"/>
            </p:cNvSpPr>
            <p:nvPr/>
          </p:nvSpPr>
          <p:spPr bwMode="auto">
            <a:xfrm flipH="1">
              <a:off x="4161258" y="1748113"/>
              <a:ext cx="161743" cy="171706"/>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4" name="Line 36"/>
            <p:cNvSpPr>
              <a:spLocks noChangeShapeType="1"/>
            </p:cNvSpPr>
            <p:nvPr/>
          </p:nvSpPr>
          <p:spPr bwMode="auto">
            <a:xfrm>
              <a:off x="4174982" y="1797002"/>
              <a:ext cx="171545" cy="62005"/>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Line 35"/>
            <p:cNvSpPr>
              <a:spLocks noChangeShapeType="1"/>
            </p:cNvSpPr>
            <p:nvPr/>
          </p:nvSpPr>
          <p:spPr bwMode="auto">
            <a:xfrm flipH="1">
              <a:off x="5739890" y="1746921"/>
              <a:ext cx="162723" cy="170513"/>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Line 34"/>
            <p:cNvSpPr>
              <a:spLocks noChangeShapeType="1"/>
            </p:cNvSpPr>
            <p:nvPr/>
          </p:nvSpPr>
          <p:spPr bwMode="auto">
            <a:xfrm>
              <a:off x="5753614" y="1795809"/>
              <a:ext cx="171545" cy="63197"/>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Text Box 33"/>
            <p:cNvSpPr txBox="1">
              <a:spLocks noChangeArrowheads="1"/>
            </p:cNvSpPr>
            <p:nvPr/>
          </p:nvSpPr>
          <p:spPr bwMode="auto">
            <a:xfrm>
              <a:off x="3643306" y="2571744"/>
              <a:ext cx="2143140" cy="342219"/>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b</a:t>
              </a:r>
              <a:r>
                <a:rPr lang="zh-CN" altLang="en-US" sz="1600" b="1" dirty="0">
                  <a:solidFill>
                    <a:srgbClr val="000000"/>
                  </a:solidFill>
                  <a:latin typeface="微软雅黑" panose="020B0503020204020204" charset="-122"/>
                  <a:ea typeface="微软雅黑" panose="020B0503020204020204" charset="-122"/>
                </a:rPr>
                <a:t>）转化为二叉树</a:t>
              </a:r>
              <a:r>
                <a:rPr lang="en-US" altLang="zh-CN" sz="1600" b="1" dirty="0">
                  <a:solidFill>
                    <a:srgbClr val="000000"/>
                  </a:solidFill>
                  <a:latin typeface="微软雅黑" panose="020B0503020204020204" charset="-122"/>
                  <a:ea typeface="微软雅黑" panose="020B0503020204020204" charset="-122"/>
                </a:rPr>
                <a:t>(1)</a:t>
              </a:r>
            </a:p>
          </p:txBody>
        </p:sp>
      </p:grpSp>
      <p:grpSp>
        <p:nvGrpSpPr>
          <p:cNvPr id="68" name="组合 67"/>
          <p:cNvGrpSpPr/>
          <p:nvPr/>
        </p:nvGrpSpPr>
        <p:grpSpPr>
          <a:xfrm>
            <a:off x="8682292" y="1083621"/>
            <a:ext cx="2350221" cy="2778265"/>
            <a:chOff x="5479416" y="357166"/>
            <a:chExt cx="2350221" cy="2778265"/>
          </a:xfrm>
        </p:grpSpPr>
        <p:sp>
          <p:nvSpPr>
            <p:cNvPr id="69" name="Line 91"/>
            <p:cNvSpPr>
              <a:spLocks noChangeShapeType="1"/>
            </p:cNvSpPr>
            <p:nvPr/>
          </p:nvSpPr>
          <p:spPr bwMode="auto">
            <a:xfrm>
              <a:off x="7287007" y="1232387"/>
              <a:ext cx="184289" cy="249212"/>
            </a:xfrm>
            <a:prstGeom prst="line">
              <a:avLst/>
            </a:pr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Freeform 32"/>
            <p:cNvSpPr/>
            <p:nvPr/>
          </p:nvSpPr>
          <p:spPr bwMode="auto">
            <a:xfrm>
              <a:off x="7203685" y="673152"/>
              <a:ext cx="98026" cy="282599"/>
            </a:xfrm>
            <a:custGeom>
              <a:avLst/>
              <a:gdLst/>
              <a:ahLst/>
              <a:cxnLst>
                <a:cxn ang="0">
                  <a:pos x="108" y="0"/>
                </a:cxn>
                <a:cxn ang="0">
                  <a:pos x="0" y="256"/>
                </a:cxn>
              </a:cxnLst>
              <a:rect l="0" t="0" r="r" b="b"/>
              <a:pathLst>
                <a:path w="108" h="256">
                  <a:moveTo>
                    <a:pt x="108" y="0"/>
                  </a:moveTo>
                  <a:lnTo>
                    <a:pt x="0" y="25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1" name="Oval 31"/>
            <p:cNvSpPr>
              <a:spLocks noChangeArrowheads="1"/>
            </p:cNvSpPr>
            <p:nvPr>
              <p:custDataLst>
                <p:tags r:id="rId11"/>
              </p:custDataLst>
            </p:nvPr>
          </p:nvSpPr>
          <p:spPr bwMode="auto">
            <a:xfrm>
              <a:off x="5774474" y="404094"/>
              <a:ext cx="32446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72" name="Oval 30"/>
            <p:cNvSpPr>
              <a:spLocks noChangeArrowheads="1"/>
            </p:cNvSpPr>
            <p:nvPr>
              <p:custDataLst>
                <p:tags r:id="rId12"/>
              </p:custDataLst>
            </p:nvPr>
          </p:nvSpPr>
          <p:spPr bwMode="auto">
            <a:xfrm>
              <a:off x="5479416" y="1011025"/>
              <a:ext cx="324466"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73" name="Oval 29"/>
            <p:cNvSpPr>
              <a:spLocks noChangeArrowheads="1"/>
            </p:cNvSpPr>
            <p:nvPr>
              <p:custDataLst>
                <p:tags r:id="rId13"/>
              </p:custDataLst>
            </p:nvPr>
          </p:nvSpPr>
          <p:spPr bwMode="auto">
            <a:xfrm>
              <a:off x="6532570" y="373568"/>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74" name="Freeform 28"/>
            <p:cNvSpPr/>
            <p:nvPr/>
          </p:nvSpPr>
          <p:spPr bwMode="auto">
            <a:xfrm>
              <a:off x="5700955" y="726042"/>
              <a:ext cx="164684" cy="298100"/>
            </a:xfrm>
            <a:custGeom>
              <a:avLst/>
              <a:gdLst/>
              <a:ahLst/>
              <a:cxnLst>
                <a:cxn ang="0">
                  <a:pos x="182" y="0"/>
                </a:cxn>
                <a:cxn ang="0">
                  <a:pos x="0" y="270"/>
                </a:cxn>
              </a:cxnLst>
              <a:rect l="0" t="0" r="r" b="b"/>
              <a:pathLst>
                <a:path w="182" h="270">
                  <a:moveTo>
                    <a:pt x="182" y="0"/>
                  </a:moveTo>
                  <a:lnTo>
                    <a:pt x="0" y="27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5" name="Oval 27"/>
            <p:cNvSpPr>
              <a:spLocks noChangeArrowheads="1"/>
            </p:cNvSpPr>
            <p:nvPr>
              <p:custDataLst>
                <p:tags r:id="rId14"/>
              </p:custDataLst>
            </p:nvPr>
          </p:nvSpPr>
          <p:spPr bwMode="auto">
            <a:xfrm>
              <a:off x="6388651" y="1013887"/>
              <a:ext cx="326427"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76" name="Oval 26"/>
            <p:cNvSpPr>
              <a:spLocks noChangeArrowheads="1"/>
            </p:cNvSpPr>
            <p:nvPr>
              <p:custDataLst>
                <p:tags r:id="rId15"/>
              </p:custDataLst>
            </p:nvPr>
          </p:nvSpPr>
          <p:spPr bwMode="auto">
            <a:xfrm>
              <a:off x="7230152" y="357166"/>
              <a:ext cx="32446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77" name="Oval 25"/>
            <p:cNvSpPr>
              <a:spLocks noChangeArrowheads="1"/>
            </p:cNvSpPr>
            <p:nvPr>
              <p:custDataLst>
                <p:tags r:id="rId16"/>
              </p:custDataLst>
            </p:nvPr>
          </p:nvSpPr>
          <p:spPr bwMode="auto">
            <a:xfrm>
              <a:off x="5727422" y="1651344"/>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78" name="Oval 24"/>
            <p:cNvSpPr>
              <a:spLocks noChangeArrowheads="1"/>
            </p:cNvSpPr>
            <p:nvPr>
              <p:custDataLst>
                <p:tags r:id="rId17"/>
              </p:custDataLst>
            </p:nvPr>
          </p:nvSpPr>
          <p:spPr bwMode="auto">
            <a:xfrm>
              <a:off x="6052868" y="2215349"/>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79" name="Oval 23"/>
            <p:cNvSpPr>
              <a:spLocks noChangeArrowheads="1"/>
            </p:cNvSpPr>
            <p:nvPr>
              <p:custDataLst>
                <p:tags r:id="rId18"/>
              </p:custDataLst>
            </p:nvPr>
          </p:nvSpPr>
          <p:spPr bwMode="auto">
            <a:xfrm>
              <a:off x="7072330" y="937865"/>
              <a:ext cx="32446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80" name="Oval 22"/>
            <p:cNvSpPr>
              <a:spLocks noChangeArrowheads="1"/>
            </p:cNvSpPr>
            <p:nvPr>
              <p:custDataLst>
                <p:tags r:id="rId19"/>
              </p:custDataLst>
            </p:nvPr>
          </p:nvSpPr>
          <p:spPr bwMode="auto">
            <a:xfrm>
              <a:off x="7378171" y="1432711"/>
              <a:ext cx="326427"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81" name="Freeform 21"/>
            <p:cNvSpPr/>
            <p:nvPr/>
          </p:nvSpPr>
          <p:spPr bwMode="auto">
            <a:xfrm>
              <a:off x="5699975" y="1358014"/>
              <a:ext cx="126454" cy="314794"/>
            </a:xfrm>
            <a:custGeom>
              <a:avLst/>
              <a:gdLst/>
              <a:ahLst/>
              <a:cxnLst>
                <a:cxn ang="0">
                  <a:pos x="0" y="0"/>
                </a:cxn>
                <a:cxn ang="0">
                  <a:pos x="140" y="287"/>
                </a:cxn>
              </a:cxnLst>
              <a:rect l="0" t="0" r="r" b="b"/>
              <a:pathLst>
                <a:path w="140" h="287">
                  <a:moveTo>
                    <a:pt x="0" y="0"/>
                  </a:moveTo>
                  <a:lnTo>
                    <a:pt x="140" y="287"/>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2" name="Freeform 20"/>
            <p:cNvSpPr/>
            <p:nvPr/>
          </p:nvSpPr>
          <p:spPr bwMode="auto">
            <a:xfrm>
              <a:off x="5971507" y="1978062"/>
              <a:ext cx="147039" cy="263520"/>
            </a:xfrm>
            <a:custGeom>
              <a:avLst/>
              <a:gdLst/>
              <a:ahLst/>
              <a:cxnLst>
                <a:cxn ang="0">
                  <a:pos x="0" y="0"/>
                </a:cxn>
                <a:cxn ang="0">
                  <a:pos x="163" y="240"/>
                </a:cxn>
              </a:cxnLst>
              <a:rect l="0" t="0" r="r" b="b"/>
              <a:pathLst>
                <a:path w="163" h="240">
                  <a:moveTo>
                    <a:pt x="0" y="0"/>
                  </a:moveTo>
                  <a:lnTo>
                    <a:pt x="163" y="240"/>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3" name="Freeform 19"/>
            <p:cNvSpPr/>
            <p:nvPr/>
          </p:nvSpPr>
          <p:spPr bwMode="auto">
            <a:xfrm>
              <a:off x="6512164" y="703863"/>
              <a:ext cx="116651" cy="315986"/>
            </a:xfrm>
            <a:custGeom>
              <a:avLst/>
              <a:gdLst/>
              <a:ahLst/>
              <a:cxnLst>
                <a:cxn ang="0">
                  <a:pos x="130" y="0"/>
                </a:cxn>
                <a:cxn ang="0">
                  <a:pos x="0" y="287"/>
                </a:cxn>
              </a:cxnLst>
              <a:rect l="0" t="0" r="r" b="b"/>
              <a:pathLst>
                <a:path w="130" h="287">
                  <a:moveTo>
                    <a:pt x="130" y="0"/>
                  </a:moveTo>
                  <a:lnTo>
                    <a:pt x="0" y="28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4" name="Text Box 18"/>
            <p:cNvSpPr txBox="1">
              <a:spLocks noChangeArrowheads="1"/>
            </p:cNvSpPr>
            <p:nvPr/>
          </p:nvSpPr>
          <p:spPr bwMode="auto">
            <a:xfrm>
              <a:off x="5786446" y="2786058"/>
              <a:ext cx="2043191" cy="349373"/>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c</a:t>
              </a:r>
              <a:r>
                <a:rPr lang="zh-CN" altLang="en-US" sz="1600" b="1" dirty="0">
                  <a:solidFill>
                    <a:srgbClr val="000000"/>
                  </a:solidFill>
                  <a:latin typeface="微软雅黑" panose="020B0503020204020204" charset="-122"/>
                  <a:ea typeface="微软雅黑" panose="020B0503020204020204" charset="-122"/>
                </a:rPr>
                <a:t>）转化为二叉树</a:t>
              </a:r>
              <a:r>
                <a:rPr lang="en-US" altLang="zh-CN" sz="1600" b="1" dirty="0">
                  <a:solidFill>
                    <a:srgbClr val="000000"/>
                  </a:solidFill>
                  <a:latin typeface="微软雅黑" panose="020B0503020204020204" charset="-122"/>
                  <a:ea typeface="微软雅黑" panose="020B0503020204020204" charset="-122"/>
                </a:rPr>
                <a:t>(2)</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grpSp>
      <p:grpSp>
        <p:nvGrpSpPr>
          <p:cNvPr id="85" name="组合 84"/>
          <p:cNvGrpSpPr/>
          <p:nvPr/>
        </p:nvGrpSpPr>
        <p:grpSpPr>
          <a:xfrm>
            <a:off x="1112915" y="3820421"/>
            <a:ext cx="1857388" cy="2750866"/>
            <a:chOff x="1214414" y="3678530"/>
            <a:chExt cx="1857388" cy="2750866"/>
          </a:xfrm>
        </p:grpSpPr>
        <p:sp>
          <p:nvSpPr>
            <p:cNvPr id="86" name="Line 92"/>
            <p:cNvSpPr>
              <a:spLocks noChangeShapeType="1"/>
            </p:cNvSpPr>
            <p:nvPr/>
          </p:nvSpPr>
          <p:spPr bwMode="auto">
            <a:xfrm>
              <a:off x="1868819" y="3865736"/>
              <a:ext cx="828000" cy="1192"/>
            </a:xfrm>
            <a:prstGeom prst="line">
              <a:avLst/>
            </a:pr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7" name="Oval 17"/>
            <p:cNvSpPr>
              <a:spLocks noChangeArrowheads="1"/>
            </p:cNvSpPr>
            <p:nvPr>
              <p:custDataLst>
                <p:tags r:id="rId2"/>
              </p:custDataLst>
            </p:nvPr>
          </p:nvSpPr>
          <p:spPr bwMode="auto">
            <a:xfrm>
              <a:off x="1510453" y="3694031"/>
              <a:ext cx="32544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88" name="Oval 16"/>
            <p:cNvSpPr>
              <a:spLocks noChangeArrowheads="1"/>
            </p:cNvSpPr>
            <p:nvPr>
              <p:custDataLst>
                <p:tags r:id="rId3"/>
              </p:custDataLst>
            </p:nvPr>
          </p:nvSpPr>
          <p:spPr bwMode="auto">
            <a:xfrm>
              <a:off x="1214414" y="4274729"/>
              <a:ext cx="324466" cy="34460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89" name="Freeform 15"/>
            <p:cNvSpPr/>
            <p:nvPr/>
          </p:nvSpPr>
          <p:spPr bwMode="auto">
            <a:xfrm>
              <a:off x="1435953" y="3998093"/>
              <a:ext cx="130375" cy="289753"/>
            </a:xfrm>
            <a:custGeom>
              <a:avLst/>
              <a:gdLst/>
              <a:ahLst/>
              <a:cxnLst>
                <a:cxn ang="0">
                  <a:pos x="144" y="0"/>
                </a:cxn>
                <a:cxn ang="0">
                  <a:pos x="0" y="264"/>
                </a:cxn>
              </a:cxnLst>
              <a:rect l="0" t="0" r="r" b="b"/>
              <a:pathLst>
                <a:path w="144" h="264">
                  <a:moveTo>
                    <a:pt x="14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0" name="Oval 14"/>
            <p:cNvSpPr>
              <a:spLocks noChangeArrowheads="1"/>
            </p:cNvSpPr>
            <p:nvPr>
              <p:custDataLst>
                <p:tags r:id="rId4"/>
              </p:custDataLst>
            </p:nvPr>
          </p:nvSpPr>
          <p:spPr bwMode="auto">
            <a:xfrm>
              <a:off x="1461440" y="4915048"/>
              <a:ext cx="326427"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91" name="Oval 13"/>
            <p:cNvSpPr>
              <a:spLocks noChangeArrowheads="1"/>
            </p:cNvSpPr>
            <p:nvPr>
              <p:custDataLst>
                <p:tags r:id="rId5"/>
              </p:custDataLst>
            </p:nvPr>
          </p:nvSpPr>
          <p:spPr bwMode="auto">
            <a:xfrm>
              <a:off x="1787867" y="5479053"/>
              <a:ext cx="32544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92" name="Freeform 12"/>
            <p:cNvSpPr/>
            <p:nvPr/>
          </p:nvSpPr>
          <p:spPr bwMode="auto">
            <a:xfrm>
              <a:off x="1434973" y="4621718"/>
              <a:ext cx="126454" cy="315986"/>
            </a:xfrm>
            <a:custGeom>
              <a:avLst/>
              <a:gdLst/>
              <a:ahLst/>
              <a:cxnLst>
                <a:cxn ang="0">
                  <a:pos x="0" y="0"/>
                </a:cxn>
                <a:cxn ang="0">
                  <a:pos x="140" y="287"/>
                </a:cxn>
              </a:cxnLst>
              <a:rect l="0" t="0" r="r" b="b"/>
              <a:pathLst>
                <a:path w="140" h="287">
                  <a:moveTo>
                    <a:pt x="0" y="0"/>
                  </a:moveTo>
                  <a:lnTo>
                    <a:pt x="140" y="287"/>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3" name="Freeform 11"/>
            <p:cNvSpPr/>
            <p:nvPr/>
          </p:nvSpPr>
          <p:spPr bwMode="auto">
            <a:xfrm>
              <a:off x="1706505" y="5241766"/>
              <a:ext cx="147039" cy="263520"/>
            </a:xfrm>
            <a:custGeom>
              <a:avLst/>
              <a:gdLst/>
              <a:ahLst/>
              <a:cxnLst>
                <a:cxn ang="0">
                  <a:pos x="0" y="0"/>
                </a:cxn>
                <a:cxn ang="0">
                  <a:pos x="163" y="240"/>
                </a:cxn>
              </a:cxnLst>
              <a:rect l="0" t="0" r="r" b="b"/>
              <a:pathLst>
                <a:path w="163" h="240">
                  <a:moveTo>
                    <a:pt x="0" y="0"/>
                  </a:moveTo>
                  <a:lnTo>
                    <a:pt x="163" y="240"/>
                  </a:lnTo>
                </a:path>
              </a:pathLst>
            </a:cu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4" name="Oval 10"/>
            <p:cNvSpPr>
              <a:spLocks noChangeArrowheads="1"/>
            </p:cNvSpPr>
            <p:nvPr>
              <p:custDataLst>
                <p:tags r:id="rId6"/>
              </p:custDataLst>
            </p:nvPr>
          </p:nvSpPr>
          <p:spPr bwMode="auto">
            <a:xfrm>
              <a:off x="2088971" y="3678530"/>
              <a:ext cx="324466"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95" name="Oval 9"/>
            <p:cNvSpPr>
              <a:spLocks noChangeArrowheads="1"/>
            </p:cNvSpPr>
            <p:nvPr>
              <p:custDataLst>
                <p:tags r:id="rId7"/>
              </p:custDataLst>
            </p:nvPr>
          </p:nvSpPr>
          <p:spPr bwMode="auto">
            <a:xfrm>
              <a:off x="1916445" y="4266383"/>
              <a:ext cx="32446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96" name="Freeform 8"/>
            <p:cNvSpPr/>
            <p:nvPr/>
          </p:nvSpPr>
          <p:spPr bwMode="auto">
            <a:xfrm>
              <a:off x="2093872" y="4021941"/>
              <a:ext cx="100967" cy="230133"/>
            </a:xfrm>
            <a:custGeom>
              <a:avLst/>
              <a:gdLst/>
              <a:ahLst/>
              <a:cxnLst>
                <a:cxn ang="0">
                  <a:pos x="112" y="0"/>
                </a:cxn>
                <a:cxn ang="0">
                  <a:pos x="0" y="210"/>
                </a:cxn>
              </a:cxnLst>
              <a:rect l="0" t="0" r="r" b="b"/>
              <a:pathLst>
                <a:path w="112" h="210">
                  <a:moveTo>
                    <a:pt x="112" y="0"/>
                  </a:moveTo>
                  <a:lnTo>
                    <a:pt x="0" y="21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7" name="Line 7"/>
            <p:cNvSpPr>
              <a:spLocks noChangeShapeType="1"/>
            </p:cNvSpPr>
            <p:nvPr/>
          </p:nvSpPr>
          <p:spPr bwMode="auto">
            <a:xfrm>
              <a:off x="2654211" y="4559713"/>
              <a:ext cx="185269" cy="250404"/>
            </a:xfrm>
            <a:prstGeom prst="line">
              <a:avLst/>
            </a:prstGeom>
            <a:noFill/>
            <a:ln w="19050">
              <a:solidFill>
                <a:srgbClr val="0066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8" name="Freeform 6"/>
            <p:cNvSpPr/>
            <p:nvPr/>
          </p:nvSpPr>
          <p:spPr bwMode="auto">
            <a:xfrm>
              <a:off x="2572849" y="4001670"/>
              <a:ext cx="97046" cy="282599"/>
            </a:xfrm>
            <a:custGeom>
              <a:avLst/>
              <a:gdLst/>
              <a:ahLst/>
              <a:cxnLst>
                <a:cxn ang="0">
                  <a:pos x="108" y="0"/>
                </a:cxn>
                <a:cxn ang="0">
                  <a:pos x="0" y="256"/>
                </a:cxn>
              </a:cxnLst>
              <a:rect l="0" t="0" r="r" b="b"/>
              <a:pathLst>
                <a:path w="108" h="256">
                  <a:moveTo>
                    <a:pt x="108" y="0"/>
                  </a:moveTo>
                  <a:lnTo>
                    <a:pt x="0" y="25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9" name="Oval 5"/>
            <p:cNvSpPr>
              <a:spLocks noChangeArrowheads="1"/>
            </p:cNvSpPr>
            <p:nvPr>
              <p:custDataLst>
                <p:tags r:id="rId8"/>
              </p:custDataLst>
            </p:nvPr>
          </p:nvSpPr>
          <p:spPr bwMode="auto">
            <a:xfrm>
              <a:off x="2597356" y="3684492"/>
              <a:ext cx="326427" cy="3434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00" name="Oval 4"/>
            <p:cNvSpPr>
              <a:spLocks noChangeArrowheads="1"/>
            </p:cNvSpPr>
            <p:nvPr>
              <p:custDataLst>
                <p:tags r:id="rId9"/>
              </p:custDataLst>
            </p:nvPr>
          </p:nvSpPr>
          <p:spPr bwMode="auto">
            <a:xfrm>
              <a:off x="2439534" y="4266383"/>
              <a:ext cx="32446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01" name="Oval 3"/>
            <p:cNvSpPr>
              <a:spLocks noChangeArrowheads="1"/>
            </p:cNvSpPr>
            <p:nvPr>
              <p:custDataLst>
                <p:tags r:id="rId10"/>
              </p:custDataLst>
            </p:nvPr>
          </p:nvSpPr>
          <p:spPr bwMode="auto">
            <a:xfrm>
              <a:off x="2747336" y="4761229"/>
              <a:ext cx="324466" cy="34221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02" name="Text Box 2"/>
            <p:cNvSpPr txBox="1">
              <a:spLocks noChangeArrowheads="1"/>
            </p:cNvSpPr>
            <p:nvPr/>
          </p:nvSpPr>
          <p:spPr bwMode="auto">
            <a:xfrm>
              <a:off x="1653571" y="6080023"/>
              <a:ext cx="933207" cy="349373"/>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d</a:t>
              </a:r>
              <a:r>
                <a:rPr lang="zh-CN" altLang="en-US" sz="1600" b="1" dirty="0">
                  <a:solidFill>
                    <a:srgbClr val="000000"/>
                  </a:solidFill>
                  <a:latin typeface="微软雅黑" panose="020B0503020204020204" charset="-122"/>
                  <a:ea typeface="微软雅黑" panose="020B0503020204020204" charset="-122"/>
                </a:rPr>
                <a:t>）连线</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grpSp>
      <p:pic>
        <p:nvPicPr>
          <p:cNvPr id="103" name="图片 102"/>
          <p:cNvPicPr>
            <a:picLocks noChangeAspect="1"/>
          </p:cNvPicPr>
          <p:nvPr/>
        </p:nvPicPr>
        <p:blipFill rotWithShape="1">
          <a:blip r:embed="rId59" cstate="print">
            <a:extLst>
              <a:ext uri="{BEBA8EAE-BF5A-486C-A8C5-ECC9F3942E4B}">
                <a14:imgProps xmlns:a14="http://schemas.microsoft.com/office/drawing/2010/main">
                  <a14:imgLayer r:embed="rId60">
                    <a14:imgEffect>
                      <a14:artisticLineDrawing/>
                    </a14:imgEffect>
                  </a14:imgLayer>
                </a14:imgProps>
              </a:ext>
              <a:ext uri="{28A0092B-C50C-407E-A947-70E740481C1C}">
                <a14:useLocalDpi xmlns:a14="http://schemas.microsoft.com/office/drawing/2010/main" val="0"/>
              </a:ext>
            </a:extLst>
          </a:blip>
          <a:srcRect l="8006" t="8306" r="4108" b="6614"/>
          <a:stretch>
            <a:fillRect/>
          </a:stretch>
        </p:blipFill>
        <p:spPr>
          <a:xfrm flipH="1">
            <a:off x="9114283" y="3790697"/>
            <a:ext cx="3059734" cy="2957384"/>
          </a:xfrm>
          <a:prstGeom prst="rect">
            <a:avLst/>
          </a:prstGeom>
        </p:spPr>
      </p:pic>
      <p:sp>
        <p:nvSpPr>
          <p:cNvPr id="104" name="文本框 103"/>
          <p:cNvSpPr txBox="1"/>
          <p:nvPr/>
        </p:nvSpPr>
        <p:spPr>
          <a:xfrm>
            <a:off x="1053074" y="178558"/>
            <a:ext cx="3875405" cy="398780"/>
          </a:xfrm>
          <a:prstGeom prst="rect">
            <a:avLst/>
          </a:prstGeom>
          <a:noFill/>
        </p:spPr>
        <p:txBody>
          <a:bodyPr wrap="none" rtlCol="0" anchor="ctr">
            <a:spAutoFit/>
          </a:bodyPr>
          <a:lstStyle/>
          <a:p>
            <a:pPr>
              <a:lnSpc>
                <a:spcPct val="100000"/>
              </a:lnSpc>
            </a:pP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rPr>
              <a:t>6.8.2 </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rPr>
              <a:t>森林到</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rPr>
              <a:t>二叉树的转换及还原</a:t>
            </a:r>
            <a:endParaRPr lang="zh-CN" altLang="zh-CN" sz="2000" dirty="0">
              <a:ln w="11430"/>
              <a:solidFill>
                <a:schemeClr val="accen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additive="base">
                                        <p:cTn id="26" dur="500" fill="hold"/>
                                        <p:tgtEl>
                                          <p:spTgt spid="68"/>
                                        </p:tgtEl>
                                        <p:attrNameLst>
                                          <p:attrName>ppt_x</p:attrName>
                                        </p:attrNameLst>
                                      </p:cBhvr>
                                      <p:tavLst>
                                        <p:tav tm="0">
                                          <p:val>
                                            <p:strVal val="#ppt_x"/>
                                          </p:val>
                                        </p:tav>
                                        <p:tav tm="100000">
                                          <p:val>
                                            <p:strVal val="#ppt_x"/>
                                          </p:val>
                                        </p:tav>
                                      </p:tavLst>
                                    </p:anim>
                                    <p:anim calcmode="lin" valueType="num">
                                      <p:cBhvr additive="base">
                                        <p:cTn id="27" dur="500" fill="hold"/>
                                        <p:tgtEl>
                                          <p:spTgt spid="68"/>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4"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 presetClass="entr" presetSubtype="4"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533" y="1767836"/>
            <a:ext cx="3365402" cy="4646688"/>
          </a:xfrm>
          <a:prstGeom prst="rect">
            <a:avLst/>
          </a:prstGeom>
        </p:spPr>
      </p:pic>
      <p:grpSp>
        <p:nvGrpSpPr>
          <p:cNvPr id="12" name="组合 11"/>
          <p:cNvGrpSpPr/>
          <p:nvPr/>
        </p:nvGrpSpPr>
        <p:grpSpPr>
          <a:xfrm>
            <a:off x="4294208" y="1099595"/>
            <a:ext cx="7897792" cy="5509549"/>
            <a:chOff x="4294208" y="1099595"/>
            <a:chExt cx="7897792" cy="5509549"/>
          </a:xfrm>
          <a:solidFill>
            <a:schemeClr val="bg1">
              <a:lumMod val="85000"/>
              <a:alpha val="18000"/>
            </a:schemeClr>
          </a:solidFill>
        </p:grpSpPr>
        <p:sp>
          <p:nvSpPr>
            <p:cNvPr id="8" name="矩形 7"/>
            <p:cNvSpPr/>
            <p:nvPr>
              <p:custDataLst>
                <p:tags r:id="rId1"/>
              </p:custDataLst>
            </p:nvPr>
          </p:nvSpPr>
          <p:spPr>
            <a:xfrm>
              <a:off x="4294208" y="1099595"/>
              <a:ext cx="7897792" cy="5509549"/>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TextBox 4"/>
            <p:cNvSpPr txBox="1"/>
            <p:nvPr/>
          </p:nvSpPr>
          <p:spPr>
            <a:xfrm>
              <a:off x="4528328" y="2444891"/>
              <a:ext cx="7429552" cy="808990"/>
            </a:xfrm>
            <a:prstGeom prst="rect">
              <a:avLst/>
            </a:prstGeom>
            <a:grpFill/>
          </p:spPr>
          <p:txBody>
            <a:bodyPr wrap="square" rtlCol="0">
              <a:spAutoFit/>
            </a:bodyPr>
            <a:lstStyle/>
            <a:p>
              <a:pPr algn="l">
                <a:lnSpc>
                  <a:spcPts val="2800"/>
                </a:lnSpc>
                <a:spcBef>
                  <a:spcPts val="600"/>
                </a:spcBef>
              </a:pPr>
              <a:r>
                <a:rPr lang="en-US" altLang="zh-CN" sz="2000" dirty="0">
                  <a:solidFill>
                    <a:schemeClr val="tx1"/>
                  </a:solidFill>
                  <a:latin typeface="微软雅黑" panose="020B0503020204020204" charset="-122"/>
                  <a:ea typeface="微软雅黑" panose="020B0503020204020204" charset="-122"/>
                  <a:cs typeface="Consolas" panose="020B0609020204030204" pitchFamily="49" charset="0"/>
                </a:rPr>
                <a:t>   </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当一棵二叉树的根结点有</a:t>
              </a:r>
              <a:r>
                <a:rPr lang="en-US" altLang="zh-CN" sz="2000" b="1" i="1" dirty="0">
                  <a:solidFill>
                    <a:schemeClr val="tx1"/>
                  </a:solidFill>
                  <a:latin typeface="微软雅黑" panose="020B0503020204020204" charset="-122"/>
                  <a:ea typeface="微软雅黑" panose="020B0503020204020204" charset="-122"/>
                  <a:cs typeface="Consolas" panose="020B0609020204030204" pitchFamily="49" charset="0"/>
                </a:rPr>
                <a:t>m</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个右下孩子，这样还原的森林中有</a:t>
              </a:r>
              <a:r>
                <a:rPr lang="en-US" altLang="zh-CN" sz="2000" b="1" i="1" dirty="0">
                  <a:solidFill>
                    <a:schemeClr val="tx1"/>
                  </a:solidFill>
                  <a:latin typeface="微软雅黑" panose="020B0503020204020204" charset="-122"/>
                  <a:ea typeface="微软雅黑" panose="020B0503020204020204" charset="-122"/>
                  <a:cs typeface="Consolas" panose="020B0609020204030204" pitchFamily="49" charset="0"/>
                </a:rPr>
                <a:t>m</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棵树。这样的二叉树可以按照以下规则还原其相应的森林：</a:t>
              </a:r>
            </a:p>
          </p:txBody>
        </p:sp>
        <p:sp>
          <p:nvSpPr>
            <p:cNvPr id="9" name="TextBox 5"/>
            <p:cNvSpPr txBox="1"/>
            <p:nvPr>
              <p:custDataLst>
                <p:tags r:id="rId2"/>
              </p:custDataLst>
            </p:nvPr>
          </p:nvSpPr>
          <p:spPr>
            <a:xfrm>
              <a:off x="4599766" y="3423206"/>
              <a:ext cx="7358114" cy="2164715"/>
            </a:xfrm>
            <a:prstGeom prst="rect">
              <a:avLst/>
            </a:prstGeom>
            <a:grp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5"/>
                </a:buBlip>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抹线：抹掉二叉树根结点右链上所有结点之间的“双亲－右孩子”关系，分成若干个以右链上的结点为根结点的二叉树，设这些二叉树为</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2</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i="1" baseline="-25000" dirty="0" err="1">
                  <a:solidFill>
                    <a:schemeClr val="tx1"/>
                  </a:solidFill>
                  <a:latin typeface="微软雅黑" panose="020B0503020204020204" charset="-122"/>
                  <a:ea typeface="微软雅黑" panose="020B0503020204020204" charset="-122"/>
                  <a:cs typeface="Consolas" panose="020B0609020204030204" pitchFamily="49" charset="0"/>
                </a:rPr>
                <a:t>m</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p>
            <a:p>
              <a:pPr marL="342900" indent="-342900" algn="l">
                <a:lnSpc>
                  <a:spcPts val="2800"/>
                </a:lnSpc>
                <a:spcBef>
                  <a:spcPts val="600"/>
                </a:spcBef>
                <a:buBlip>
                  <a:blip r:embed="rId5"/>
                </a:buBlip>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转换：分别将</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1</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baseline="-25000" dirty="0">
                  <a:solidFill>
                    <a:schemeClr val="tx1"/>
                  </a:solidFill>
                  <a:latin typeface="微软雅黑" panose="020B0503020204020204" charset="-122"/>
                  <a:ea typeface="微软雅黑" panose="020B0503020204020204" charset="-122"/>
                  <a:cs typeface="Consolas" panose="020B0609020204030204" pitchFamily="49" charset="0"/>
                </a:rPr>
                <a:t>2</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chemeClr val="tx1"/>
                  </a:solidFill>
                  <a:latin typeface="微软雅黑" panose="020B0503020204020204" charset="-122"/>
                  <a:ea typeface="微软雅黑" panose="020B0503020204020204" charset="-122"/>
                  <a:cs typeface="Consolas" panose="020B0609020204030204" pitchFamily="49" charset="0"/>
                </a:rPr>
                <a:t>bt</a:t>
              </a:r>
              <a:r>
                <a:rPr lang="en-US" altLang="zh-CN" sz="2000" b="1" i="1" baseline="-25000" dirty="0" err="1">
                  <a:solidFill>
                    <a:schemeClr val="tx1"/>
                  </a:solidFill>
                  <a:latin typeface="微软雅黑" panose="020B0503020204020204" charset="-122"/>
                  <a:ea typeface="微软雅黑" panose="020B0503020204020204" charset="-122"/>
                  <a:cs typeface="Consolas" panose="020B0609020204030204" pitchFamily="49" charset="0"/>
                </a:rPr>
                <a:t>m</a:t>
              </a: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二叉树各自还原成一棵树。</a:t>
              </a:r>
            </a:p>
            <a:p>
              <a:pPr marL="342900" indent="-342900" algn="l">
                <a:lnSpc>
                  <a:spcPts val="2800"/>
                </a:lnSpc>
                <a:spcBef>
                  <a:spcPts val="600"/>
                </a:spcBef>
                <a:buBlip>
                  <a:blip r:embed="rId5"/>
                </a:buBlip>
              </a:pPr>
              <a:r>
                <a:rPr lang="zh-CN" altLang="zh-CN" sz="2000" b="1" dirty="0">
                  <a:solidFill>
                    <a:schemeClr val="tx1"/>
                  </a:solidFill>
                  <a:latin typeface="微软雅黑" panose="020B0503020204020204" charset="-122"/>
                  <a:ea typeface="微软雅黑" panose="020B0503020204020204" charset="-122"/>
                  <a:cs typeface="Consolas" panose="020B0609020204030204" pitchFamily="49" charset="0"/>
                </a:rPr>
                <a:t>调整：将转换好的树构成森林。</a:t>
              </a:r>
            </a:p>
          </p:txBody>
        </p:sp>
        <p:sp>
          <p:nvSpPr>
            <p:cNvPr id="10" name="TextBox 2"/>
            <p:cNvSpPr txBox="1"/>
            <p:nvPr/>
          </p:nvSpPr>
          <p:spPr>
            <a:xfrm>
              <a:off x="6096000" y="1649829"/>
              <a:ext cx="3143272" cy="481965"/>
            </a:xfrm>
            <a:prstGeom prst="rect">
              <a:avLst/>
            </a:prstGeom>
            <a:grpFill/>
            <a:ln>
              <a:solidFill>
                <a:srgbClr val="C00000"/>
              </a:solidFill>
            </a:ln>
            <a:effectLst>
              <a:innerShdw blurRad="63500" dist="50800" dir="16200000">
                <a:prstClr val="black">
                  <a:alpha val="50000"/>
                </a:prstClr>
              </a:innerShdw>
            </a:effectLst>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tx1"/>
                  </a:solidFill>
                  <a:latin typeface="微软雅黑" panose="020B0503020204020204" charset="-122"/>
                  <a:ea typeface="微软雅黑" panose="020B0503020204020204" charset="-122"/>
                  <a:cs typeface="Consolas" panose="020B0609020204030204" pitchFamily="49" charset="0"/>
                </a:rPr>
                <a:t>2. </a:t>
              </a:r>
              <a:r>
                <a:rPr lang="zh-CN" altLang="en-US" sz="2200" dirty="0">
                  <a:solidFill>
                    <a:schemeClr val="tx1"/>
                  </a:solidFill>
                  <a:latin typeface="微软雅黑" panose="020B0503020204020204" charset="-122"/>
                  <a:ea typeface="微软雅黑" panose="020B0503020204020204" charset="-122"/>
                  <a:cs typeface="Consolas" panose="020B0609020204030204" pitchFamily="49" charset="0"/>
                </a:rPr>
                <a:t>二叉树还原为森林</a:t>
              </a:r>
            </a:p>
          </p:txBody>
        </p:sp>
      </p:grpSp>
      <p:sp>
        <p:nvSpPr>
          <p:cNvPr id="14" name="文本框 13"/>
          <p:cNvSpPr txBox="1"/>
          <p:nvPr/>
        </p:nvSpPr>
        <p:spPr>
          <a:xfrm>
            <a:off x="1053074" y="178558"/>
            <a:ext cx="3875405" cy="398780"/>
          </a:xfrm>
          <a:prstGeom prst="rect">
            <a:avLst/>
          </a:prstGeom>
          <a:noFill/>
        </p:spPr>
        <p:txBody>
          <a:bodyPr wrap="none" rtlCol="0" anchor="ctr">
            <a:spAutoFit/>
          </a:bodyPr>
          <a:lstStyle/>
          <a:p>
            <a:pPr>
              <a:lnSpc>
                <a:spcPct val="100000"/>
              </a:lnSpc>
            </a:pP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rPr>
              <a:t>6.8.2 </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rPr>
              <a:t>森林到</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rPr>
              <a:t>二叉树的转换及还原</a:t>
            </a:r>
            <a:endParaRPr lang="zh-CN" altLang="zh-CN" sz="2000" dirty="0">
              <a:ln w="11430"/>
              <a:solidFill>
                <a:schemeClr val="accen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rotWithShape="1">
          <a:blip r:embed="rId62" cstate="print">
            <a:extLst>
              <a:ext uri="{BEBA8EAE-BF5A-486C-A8C5-ECC9F3942E4B}">
                <a14:imgProps xmlns:a14="http://schemas.microsoft.com/office/drawing/2010/main">
                  <a14:imgLayer r:embed="rId63">
                    <a14:imgEffect>
                      <a14:artisticLineDrawing/>
                    </a14:imgEffect>
                  </a14:imgLayer>
                </a14:imgProps>
              </a:ext>
              <a:ext uri="{28A0092B-C50C-407E-A947-70E740481C1C}">
                <a14:useLocalDpi xmlns:a14="http://schemas.microsoft.com/office/drawing/2010/main" val="0"/>
              </a:ext>
            </a:extLst>
          </a:blip>
          <a:srcRect l="8006" t="8306" r="4108" b="6614"/>
          <a:stretch>
            <a:fillRect/>
          </a:stretch>
        </p:blipFill>
        <p:spPr>
          <a:xfrm flipH="1">
            <a:off x="9114283" y="3790697"/>
            <a:ext cx="3059734" cy="2957384"/>
          </a:xfrm>
          <a:prstGeom prst="rect">
            <a:avLst/>
          </a:prstGeom>
        </p:spPr>
      </p:pic>
      <p:sp>
        <p:nvSpPr>
          <p:cNvPr id="5" name="Rectangle 88"/>
          <p:cNvSpPr>
            <a:spLocks noChangeArrowheads="1"/>
          </p:cNvSpPr>
          <p:nvPr>
            <p:custDataLst>
              <p:tags r:id="rId1"/>
            </p:custDataLst>
          </p:nvPr>
        </p:nvSpPr>
        <p:spPr bwMode="auto">
          <a:xfrm>
            <a:off x="2697832" y="463731"/>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6" name="组合 5"/>
          <p:cNvGrpSpPr/>
          <p:nvPr/>
        </p:nvGrpSpPr>
        <p:grpSpPr>
          <a:xfrm>
            <a:off x="1675785" y="983770"/>
            <a:ext cx="1694626" cy="2832260"/>
            <a:chOff x="357158" y="668178"/>
            <a:chExt cx="1694626" cy="2832260"/>
          </a:xfrm>
        </p:grpSpPr>
        <p:sp>
          <p:nvSpPr>
            <p:cNvPr id="7" name="Freeform 81"/>
            <p:cNvSpPr/>
            <p:nvPr/>
          </p:nvSpPr>
          <p:spPr bwMode="auto">
            <a:xfrm>
              <a:off x="1548315" y="2030105"/>
              <a:ext cx="126985" cy="239969"/>
            </a:xfrm>
            <a:custGeom>
              <a:avLst/>
              <a:gdLst/>
              <a:ahLst/>
              <a:cxnLst>
                <a:cxn ang="0">
                  <a:pos x="147" y="0"/>
                </a:cxn>
                <a:cxn ang="0">
                  <a:pos x="0" y="237"/>
                </a:cxn>
              </a:cxnLst>
              <a:rect l="0" t="0" r="r" b="b"/>
              <a:pathLst>
                <a:path w="147" h="237">
                  <a:moveTo>
                    <a:pt x="147" y="0"/>
                  </a:moveTo>
                  <a:lnTo>
                    <a:pt x="0" y="23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4" name="Oval 73"/>
            <p:cNvSpPr>
              <a:spLocks noChangeArrowheads="1"/>
            </p:cNvSpPr>
            <p:nvPr>
              <p:custDataLst>
                <p:tags r:id="rId47"/>
              </p:custDataLst>
            </p:nvPr>
          </p:nvSpPr>
          <p:spPr bwMode="auto">
            <a:xfrm>
              <a:off x="851684" y="668178"/>
              <a:ext cx="308521" cy="31680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05" name="Oval 72"/>
            <p:cNvSpPr>
              <a:spLocks noChangeArrowheads="1"/>
            </p:cNvSpPr>
            <p:nvPr>
              <p:custDataLst>
                <p:tags r:id="rId48"/>
              </p:custDataLst>
            </p:nvPr>
          </p:nvSpPr>
          <p:spPr bwMode="auto">
            <a:xfrm>
              <a:off x="364311" y="1139695"/>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06" name="Oval 71"/>
            <p:cNvSpPr>
              <a:spLocks noChangeArrowheads="1"/>
            </p:cNvSpPr>
            <p:nvPr>
              <p:custDataLst>
                <p:tags r:id="rId49"/>
              </p:custDataLst>
            </p:nvPr>
          </p:nvSpPr>
          <p:spPr bwMode="auto">
            <a:xfrm>
              <a:off x="1296133" y="1139695"/>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07" name="Freeform 70"/>
            <p:cNvSpPr/>
            <p:nvPr>
              <p:custDataLst>
                <p:tags r:id="rId50"/>
              </p:custDataLst>
            </p:nvPr>
          </p:nvSpPr>
          <p:spPr bwMode="auto">
            <a:xfrm>
              <a:off x="1159310" y="882887"/>
              <a:ext cx="265596" cy="248388"/>
            </a:xfrm>
            <a:custGeom>
              <a:avLst/>
              <a:gdLst/>
              <a:ahLst/>
              <a:cxnLst>
                <a:cxn ang="0">
                  <a:pos x="0" y="0"/>
                </a:cxn>
                <a:cxn ang="0">
                  <a:pos x="310" y="245"/>
                </a:cxn>
              </a:cxnLst>
              <a:rect l="0" t="0" r="r" b="b"/>
              <a:pathLst>
                <a:path w="310" h="245">
                  <a:moveTo>
                    <a:pt x="0" y="0"/>
                  </a:moveTo>
                  <a:lnTo>
                    <a:pt x="310" y="245"/>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8" name="Freeform 69"/>
            <p:cNvSpPr/>
            <p:nvPr/>
          </p:nvSpPr>
          <p:spPr bwMode="auto">
            <a:xfrm>
              <a:off x="576251" y="882887"/>
              <a:ext cx="286164" cy="266281"/>
            </a:xfrm>
            <a:custGeom>
              <a:avLst/>
              <a:gdLst/>
              <a:ahLst/>
              <a:cxnLst>
                <a:cxn ang="0">
                  <a:pos x="334" y="0"/>
                </a:cxn>
                <a:cxn ang="0">
                  <a:pos x="0" y="264"/>
                </a:cxn>
              </a:cxnLst>
              <a:rect l="0" t="0" r="r" b="b"/>
              <a:pathLst>
                <a:path w="334" h="264">
                  <a:moveTo>
                    <a:pt x="33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9" name="Oval 68"/>
            <p:cNvSpPr>
              <a:spLocks noChangeArrowheads="1"/>
            </p:cNvSpPr>
            <p:nvPr>
              <p:custDataLst>
                <p:tags r:id="rId51"/>
              </p:custDataLst>
            </p:nvPr>
          </p:nvSpPr>
          <p:spPr bwMode="auto">
            <a:xfrm>
              <a:off x="1132483" y="1726986"/>
              <a:ext cx="310309"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10" name="Oval 67"/>
            <p:cNvSpPr>
              <a:spLocks noChangeArrowheads="1"/>
            </p:cNvSpPr>
            <p:nvPr>
              <p:custDataLst>
                <p:tags r:id="rId52"/>
              </p:custDataLst>
            </p:nvPr>
          </p:nvSpPr>
          <p:spPr bwMode="auto">
            <a:xfrm>
              <a:off x="1559046" y="1711199"/>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11" name="Oval 66"/>
            <p:cNvSpPr>
              <a:spLocks noChangeArrowheads="1"/>
            </p:cNvSpPr>
            <p:nvPr>
              <p:custDataLst>
                <p:tags r:id="rId53"/>
              </p:custDataLst>
            </p:nvPr>
          </p:nvSpPr>
          <p:spPr bwMode="auto">
            <a:xfrm>
              <a:off x="600396" y="1726986"/>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12" name="Oval 65"/>
            <p:cNvSpPr>
              <a:spLocks noChangeArrowheads="1"/>
            </p:cNvSpPr>
            <p:nvPr>
              <p:custDataLst>
                <p:tags r:id="rId54"/>
              </p:custDataLst>
            </p:nvPr>
          </p:nvSpPr>
          <p:spPr bwMode="auto">
            <a:xfrm>
              <a:off x="821279" y="2245866"/>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13" name="Oval 64"/>
            <p:cNvSpPr>
              <a:spLocks noChangeArrowheads="1"/>
            </p:cNvSpPr>
            <p:nvPr>
              <p:custDataLst>
                <p:tags r:id="rId55"/>
              </p:custDataLst>
            </p:nvPr>
          </p:nvSpPr>
          <p:spPr bwMode="auto">
            <a:xfrm>
              <a:off x="1408810" y="2245866"/>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14" name="Oval 63"/>
            <p:cNvSpPr>
              <a:spLocks noChangeArrowheads="1"/>
            </p:cNvSpPr>
            <p:nvPr>
              <p:custDataLst>
                <p:tags r:id="rId56"/>
              </p:custDataLst>
            </p:nvPr>
          </p:nvSpPr>
          <p:spPr bwMode="auto">
            <a:xfrm>
              <a:off x="1697656" y="2719488"/>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15" name="Freeform 62"/>
            <p:cNvSpPr/>
            <p:nvPr>
              <p:custDataLst>
                <p:tags r:id="rId57"/>
              </p:custDataLst>
            </p:nvPr>
          </p:nvSpPr>
          <p:spPr bwMode="auto">
            <a:xfrm>
              <a:off x="574463" y="1456496"/>
              <a:ext cx="120725" cy="290488"/>
            </a:xfrm>
            <a:custGeom>
              <a:avLst/>
              <a:gdLst/>
              <a:ahLst/>
              <a:cxnLst>
                <a:cxn ang="0">
                  <a:pos x="0" y="0"/>
                </a:cxn>
                <a:cxn ang="0">
                  <a:pos x="140" y="287"/>
                </a:cxn>
              </a:cxnLst>
              <a:rect l="0" t="0" r="r" b="b"/>
              <a:pathLst>
                <a:path w="140" h="287">
                  <a:moveTo>
                    <a:pt x="0" y="0"/>
                  </a:moveTo>
                  <a:lnTo>
                    <a:pt x="140" y="2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6" name="Freeform 61"/>
            <p:cNvSpPr/>
            <p:nvPr>
              <p:custDataLst>
                <p:tags r:id="rId58"/>
              </p:custDataLst>
            </p:nvPr>
          </p:nvSpPr>
          <p:spPr bwMode="auto">
            <a:xfrm>
              <a:off x="832905" y="2026947"/>
              <a:ext cx="99263" cy="234706"/>
            </a:xfrm>
            <a:custGeom>
              <a:avLst/>
              <a:gdLst/>
              <a:ahLst/>
              <a:cxnLst>
                <a:cxn ang="0">
                  <a:pos x="0" y="0"/>
                </a:cxn>
                <a:cxn ang="0">
                  <a:pos x="111" y="223"/>
                </a:cxn>
              </a:cxnLst>
              <a:rect l="0" t="0" r="r" b="b"/>
              <a:pathLst>
                <a:path w="111" h="223">
                  <a:moveTo>
                    <a:pt x="0" y="0"/>
                  </a:moveTo>
                  <a:lnTo>
                    <a:pt x="111" y="223"/>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7" name="Freeform 60"/>
            <p:cNvSpPr/>
            <p:nvPr/>
          </p:nvSpPr>
          <p:spPr bwMode="auto">
            <a:xfrm>
              <a:off x="1249631" y="1441761"/>
              <a:ext cx="110889" cy="290488"/>
            </a:xfrm>
            <a:custGeom>
              <a:avLst/>
              <a:gdLst/>
              <a:ahLst/>
              <a:cxnLst>
                <a:cxn ang="0">
                  <a:pos x="130" y="0"/>
                </a:cxn>
                <a:cxn ang="0">
                  <a:pos x="0" y="287"/>
                </a:cxn>
              </a:cxnLst>
              <a:rect l="0" t="0" r="r" b="b"/>
              <a:pathLst>
                <a:path w="130" h="287">
                  <a:moveTo>
                    <a:pt x="130" y="0"/>
                  </a:moveTo>
                  <a:lnTo>
                    <a:pt x="0" y="28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8" name="Freeform 59"/>
            <p:cNvSpPr/>
            <p:nvPr>
              <p:custDataLst>
                <p:tags r:id="rId59"/>
              </p:custDataLst>
            </p:nvPr>
          </p:nvSpPr>
          <p:spPr bwMode="auto">
            <a:xfrm>
              <a:off x="1575142" y="1407028"/>
              <a:ext cx="101052" cy="312591"/>
            </a:xfrm>
            <a:custGeom>
              <a:avLst/>
              <a:gdLst/>
              <a:ahLst/>
              <a:cxnLst>
                <a:cxn ang="0">
                  <a:pos x="0" y="0"/>
                </a:cxn>
                <a:cxn ang="0">
                  <a:pos x="113" y="297"/>
                </a:cxn>
              </a:cxnLst>
              <a:rect l="0" t="0" r="r" b="b"/>
              <a:pathLst>
                <a:path w="113" h="297">
                  <a:moveTo>
                    <a:pt x="0" y="0"/>
                  </a:moveTo>
                  <a:lnTo>
                    <a:pt x="113" y="29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9" name="Freeform 58"/>
            <p:cNvSpPr/>
            <p:nvPr>
              <p:custDataLst>
                <p:tags r:id="rId60"/>
              </p:custDataLst>
            </p:nvPr>
          </p:nvSpPr>
          <p:spPr bwMode="auto">
            <a:xfrm>
              <a:off x="1675300" y="2499517"/>
              <a:ext cx="112677" cy="235759"/>
            </a:xfrm>
            <a:custGeom>
              <a:avLst/>
              <a:gdLst/>
              <a:ahLst/>
              <a:cxnLst>
                <a:cxn ang="0">
                  <a:pos x="0" y="0"/>
                </a:cxn>
                <a:cxn ang="0">
                  <a:pos x="126" y="224"/>
                </a:cxn>
              </a:cxnLst>
              <a:rect l="0" t="0" r="r" b="b"/>
              <a:pathLst>
                <a:path w="126" h="224">
                  <a:moveTo>
                    <a:pt x="0" y="0"/>
                  </a:moveTo>
                  <a:lnTo>
                    <a:pt x="126" y="224"/>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 name="Text Box 56"/>
            <p:cNvSpPr txBox="1">
              <a:spLocks noChangeArrowheads="1"/>
            </p:cNvSpPr>
            <p:nvPr/>
          </p:nvSpPr>
          <p:spPr bwMode="auto">
            <a:xfrm>
              <a:off x="357158" y="3185742"/>
              <a:ext cx="1694626" cy="3146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a</a:t>
              </a:r>
              <a:r>
                <a:rPr kumimoji="0" lang="zh-CN" altLang="en-US"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rPr>
                <a:t>）一棵二叉树</a:t>
              </a:r>
            </a:p>
          </p:txBody>
        </p:sp>
      </p:grpSp>
      <p:grpSp>
        <p:nvGrpSpPr>
          <p:cNvPr id="121" name="组合 120"/>
          <p:cNvGrpSpPr/>
          <p:nvPr/>
        </p:nvGrpSpPr>
        <p:grpSpPr>
          <a:xfrm>
            <a:off x="5075773" y="1135329"/>
            <a:ext cx="1556911" cy="2529143"/>
            <a:chOff x="1955204" y="956561"/>
            <a:chExt cx="1556911" cy="2529143"/>
          </a:xfrm>
        </p:grpSpPr>
        <p:sp>
          <p:nvSpPr>
            <p:cNvPr id="122" name="Oval 55"/>
            <p:cNvSpPr>
              <a:spLocks noChangeArrowheads="1"/>
            </p:cNvSpPr>
            <p:nvPr>
              <p:custDataLst>
                <p:tags r:id="rId35"/>
              </p:custDataLst>
            </p:nvPr>
          </p:nvSpPr>
          <p:spPr bwMode="auto">
            <a:xfrm>
              <a:off x="2237791" y="970243"/>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23" name="Oval 54"/>
            <p:cNvSpPr>
              <a:spLocks noChangeArrowheads="1"/>
            </p:cNvSpPr>
            <p:nvPr>
              <p:custDataLst>
                <p:tags r:id="rId36"/>
              </p:custDataLst>
            </p:nvPr>
          </p:nvSpPr>
          <p:spPr bwMode="auto">
            <a:xfrm>
              <a:off x="1955204" y="1505963"/>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24" name="Freeform 53"/>
            <p:cNvSpPr/>
            <p:nvPr/>
          </p:nvSpPr>
          <p:spPr bwMode="auto">
            <a:xfrm>
              <a:off x="2167144" y="1250207"/>
              <a:ext cx="123408" cy="266281"/>
            </a:xfrm>
            <a:custGeom>
              <a:avLst/>
              <a:gdLst/>
              <a:ahLst/>
              <a:cxnLst>
                <a:cxn ang="0">
                  <a:pos x="144" y="0"/>
                </a:cxn>
                <a:cxn ang="0">
                  <a:pos x="0" y="264"/>
                </a:cxn>
              </a:cxnLst>
              <a:rect l="0" t="0" r="r" b="b"/>
              <a:pathLst>
                <a:path w="144" h="264">
                  <a:moveTo>
                    <a:pt x="14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5" name="Oval 52"/>
            <p:cNvSpPr>
              <a:spLocks noChangeArrowheads="1"/>
            </p:cNvSpPr>
            <p:nvPr>
              <p:custDataLst>
                <p:tags r:id="rId37"/>
              </p:custDataLst>
            </p:nvPr>
          </p:nvSpPr>
          <p:spPr bwMode="auto">
            <a:xfrm>
              <a:off x="2191289" y="2093254"/>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26" name="Oval 51"/>
            <p:cNvSpPr>
              <a:spLocks noChangeArrowheads="1"/>
            </p:cNvSpPr>
            <p:nvPr>
              <p:custDataLst>
                <p:tags r:id="rId38"/>
              </p:custDataLst>
            </p:nvPr>
          </p:nvSpPr>
          <p:spPr bwMode="auto">
            <a:xfrm>
              <a:off x="2499810" y="2612133"/>
              <a:ext cx="310309"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27" name="Freeform 50"/>
            <p:cNvSpPr/>
            <p:nvPr>
              <p:custDataLst>
                <p:tags r:id="rId39"/>
              </p:custDataLst>
            </p:nvPr>
          </p:nvSpPr>
          <p:spPr bwMode="auto">
            <a:xfrm>
              <a:off x="2166250" y="1823816"/>
              <a:ext cx="119831" cy="290488"/>
            </a:xfrm>
            <a:custGeom>
              <a:avLst/>
              <a:gdLst/>
              <a:ahLst/>
              <a:cxnLst>
                <a:cxn ang="0">
                  <a:pos x="0" y="0"/>
                </a:cxn>
                <a:cxn ang="0">
                  <a:pos x="140" y="287"/>
                </a:cxn>
              </a:cxnLst>
              <a:rect l="0" t="0" r="r" b="b"/>
              <a:pathLst>
                <a:path w="140" h="287">
                  <a:moveTo>
                    <a:pt x="0" y="0"/>
                  </a:moveTo>
                  <a:lnTo>
                    <a:pt x="140" y="2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8" name="Freeform 49"/>
            <p:cNvSpPr/>
            <p:nvPr>
              <p:custDataLst>
                <p:tags r:id="rId40"/>
              </p:custDataLst>
            </p:nvPr>
          </p:nvSpPr>
          <p:spPr bwMode="auto">
            <a:xfrm>
              <a:off x="2423798" y="2393215"/>
              <a:ext cx="139505" cy="243126"/>
            </a:xfrm>
            <a:custGeom>
              <a:avLst/>
              <a:gdLst/>
              <a:ahLst/>
              <a:cxnLst>
                <a:cxn ang="0">
                  <a:pos x="0" y="0"/>
                </a:cxn>
                <a:cxn ang="0">
                  <a:pos x="163" y="240"/>
                </a:cxn>
              </a:cxnLst>
              <a:rect l="0" t="0" r="r" b="b"/>
              <a:pathLst>
                <a:path w="163" h="240">
                  <a:moveTo>
                    <a:pt x="0" y="0"/>
                  </a:moveTo>
                  <a:lnTo>
                    <a:pt x="163" y="240"/>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9" name="Oval 48"/>
            <p:cNvSpPr>
              <a:spLocks noChangeArrowheads="1"/>
            </p:cNvSpPr>
            <p:nvPr>
              <p:custDataLst>
                <p:tags r:id="rId41"/>
              </p:custDataLst>
            </p:nvPr>
          </p:nvSpPr>
          <p:spPr bwMode="auto">
            <a:xfrm>
              <a:off x="2695653" y="956561"/>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30" name="Oval 47"/>
            <p:cNvSpPr>
              <a:spLocks noChangeArrowheads="1"/>
            </p:cNvSpPr>
            <p:nvPr>
              <p:custDataLst>
                <p:tags r:id="rId42"/>
              </p:custDataLst>
            </p:nvPr>
          </p:nvSpPr>
          <p:spPr bwMode="auto">
            <a:xfrm>
              <a:off x="2532898" y="1496490"/>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31" name="Freeform 46"/>
            <p:cNvSpPr/>
            <p:nvPr/>
          </p:nvSpPr>
          <p:spPr bwMode="auto">
            <a:xfrm>
              <a:off x="2701019" y="1272309"/>
              <a:ext cx="96580" cy="211551"/>
            </a:xfrm>
            <a:custGeom>
              <a:avLst/>
              <a:gdLst/>
              <a:ahLst/>
              <a:cxnLst>
                <a:cxn ang="0">
                  <a:pos x="112" y="0"/>
                </a:cxn>
                <a:cxn ang="0">
                  <a:pos x="0" y="210"/>
                </a:cxn>
              </a:cxnLst>
              <a:rect l="0" t="0" r="r" b="b"/>
              <a:pathLst>
                <a:path w="112" h="210">
                  <a:moveTo>
                    <a:pt x="112" y="0"/>
                  </a:moveTo>
                  <a:lnTo>
                    <a:pt x="0" y="21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2" name="Freeform 45"/>
            <p:cNvSpPr/>
            <p:nvPr>
              <p:custDataLst>
                <p:tags r:id="rId43"/>
              </p:custDataLst>
            </p:nvPr>
          </p:nvSpPr>
          <p:spPr bwMode="auto">
            <a:xfrm>
              <a:off x="3179449" y="1766981"/>
              <a:ext cx="130562" cy="289436"/>
            </a:xfrm>
            <a:custGeom>
              <a:avLst/>
              <a:gdLst/>
              <a:ahLst/>
              <a:cxnLst>
                <a:cxn ang="0">
                  <a:pos x="0" y="0"/>
                </a:cxn>
                <a:cxn ang="0">
                  <a:pos x="146" y="275"/>
                </a:cxn>
              </a:cxnLst>
              <a:rect l="0" t="0" r="r" b="b"/>
              <a:pathLst>
                <a:path w="146" h="275">
                  <a:moveTo>
                    <a:pt x="0" y="0"/>
                  </a:moveTo>
                  <a:lnTo>
                    <a:pt x="146" y="275"/>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3" name="Freeform 44"/>
            <p:cNvSpPr/>
            <p:nvPr/>
          </p:nvSpPr>
          <p:spPr bwMode="auto">
            <a:xfrm>
              <a:off x="3102543" y="1253364"/>
              <a:ext cx="92109" cy="259966"/>
            </a:xfrm>
            <a:custGeom>
              <a:avLst/>
              <a:gdLst/>
              <a:ahLst/>
              <a:cxnLst>
                <a:cxn ang="0">
                  <a:pos x="108" y="0"/>
                </a:cxn>
                <a:cxn ang="0">
                  <a:pos x="0" y="256"/>
                </a:cxn>
              </a:cxnLst>
              <a:rect l="0" t="0" r="r" b="b"/>
              <a:pathLst>
                <a:path w="108" h="256">
                  <a:moveTo>
                    <a:pt x="108" y="0"/>
                  </a:moveTo>
                  <a:lnTo>
                    <a:pt x="0" y="25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4" name="Oval 43"/>
            <p:cNvSpPr>
              <a:spLocks noChangeArrowheads="1"/>
            </p:cNvSpPr>
            <p:nvPr>
              <p:custDataLst>
                <p:tags r:id="rId44"/>
              </p:custDataLst>
            </p:nvPr>
          </p:nvSpPr>
          <p:spPr bwMode="auto">
            <a:xfrm>
              <a:off x="3125794" y="962876"/>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35" name="Oval 42"/>
            <p:cNvSpPr>
              <a:spLocks noChangeArrowheads="1"/>
            </p:cNvSpPr>
            <p:nvPr>
              <p:custDataLst>
                <p:tags r:id="rId45"/>
              </p:custDataLst>
            </p:nvPr>
          </p:nvSpPr>
          <p:spPr bwMode="auto">
            <a:xfrm>
              <a:off x="2975557" y="1496490"/>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36" name="Oval 41"/>
            <p:cNvSpPr>
              <a:spLocks noChangeArrowheads="1"/>
            </p:cNvSpPr>
            <p:nvPr>
              <p:custDataLst>
                <p:tags r:id="rId46"/>
              </p:custDataLst>
            </p:nvPr>
          </p:nvSpPr>
          <p:spPr bwMode="auto">
            <a:xfrm>
              <a:off x="3203594" y="2036419"/>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37" name="Text Box 40"/>
            <p:cNvSpPr txBox="1">
              <a:spLocks noChangeArrowheads="1"/>
            </p:cNvSpPr>
            <p:nvPr/>
          </p:nvSpPr>
          <p:spPr bwMode="auto">
            <a:xfrm>
              <a:off x="2226231" y="3164693"/>
              <a:ext cx="1034602" cy="32101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b</a:t>
              </a:r>
              <a:r>
                <a:rPr lang="zh-CN" altLang="en-US" sz="1600" b="1" dirty="0">
                  <a:solidFill>
                    <a:srgbClr val="000000"/>
                  </a:solidFill>
                  <a:latin typeface="微软雅黑" panose="020B0503020204020204" charset="-122"/>
                  <a:ea typeface="微软雅黑" panose="020B0503020204020204" charset="-122"/>
                </a:rPr>
                <a:t>）抹线</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grpSp>
      <p:grpSp>
        <p:nvGrpSpPr>
          <p:cNvPr id="138" name="组合 137"/>
          <p:cNvGrpSpPr/>
          <p:nvPr/>
        </p:nvGrpSpPr>
        <p:grpSpPr>
          <a:xfrm>
            <a:off x="8180895" y="1143223"/>
            <a:ext cx="2232209" cy="2513355"/>
            <a:chOff x="4768683" y="785794"/>
            <a:chExt cx="2232209" cy="2513355"/>
          </a:xfrm>
        </p:grpSpPr>
        <p:sp>
          <p:nvSpPr>
            <p:cNvPr id="139" name="Oval 39"/>
            <p:cNvSpPr>
              <a:spLocks noChangeArrowheads="1"/>
            </p:cNvSpPr>
            <p:nvPr>
              <p:custDataLst>
                <p:tags r:id="rId23"/>
              </p:custDataLst>
            </p:nvPr>
          </p:nvSpPr>
          <p:spPr bwMode="auto">
            <a:xfrm>
              <a:off x="5051270" y="785794"/>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40" name="Oval 38"/>
            <p:cNvSpPr>
              <a:spLocks noChangeArrowheads="1"/>
            </p:cNvSpPr>
            <p:nvPr>
              <p:custDataLst>
                <p:tags r:id="rId24"/>
              </p:custDataLst>
            </p:nvPr>
          </p:nvSpPr>
          <p:spPr bwMode="auto">
            <a:xfrm>
              <a:off x="4768683" y="1320461"/>
              <a:ext cx="310309"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41" name="Freeform 37"/>
            <p:cNvSpPr/>
            <p:nvPr/>
          </p:nvSpPr>
          <p:spPr bwMode="auto">
            <a:xfrm>
              <a:off x="4980623" y="1063652"/>
              <a:ext cx="123408" cy="267333"/>
            </a:xfrm>
            <a:custGeom>
              <a:avLst/>
              <a:gdLst/>
              <a:ahLst/>
              <a:cxnLst>
                <a:cxn ang="0">
                  <a:pos x="144" y="0"/>
                </a:cxn>
                <a:cxn ang="0">
                  <a:pos x="0" y="264"/>
                </a:cxn>
              </a:cxnLst>
              <a:rect l="0" t="0" r="r" b="b"/>
              <a:pathLst>
                <a:path w="144" h="264">
                  <a:moveTo>
                    <a:pt x="14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2" name="Oval 36"/>
            <p:cNvSpPr>
              <a:spLocks noChangeArrowheads="1"/>
            </p:cNvSpPr>
            <p:nvPr>
              <p:custDataLst>
                <p:tags r:id="rId25"/>
              </p:custDataLst>
            </p:nvPr>
          </p:nvSpPr>
          <p:spPr bwMode="auto">
            <a:xfrm>
              <a:off x="5004768" y="1907752"/>
              <a:ext cx="310309"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43" name="Oval 35"/>
            <p:cNvSpPr>
              <a:spLocks noChangeArrowheads="1"/>
            </p:cNvSpPr>
            <p:nvPr>
              <p:custDataLst>
                <p:tags r:id="rId26"/>
              </p:custDataLst>
            </p:nvPr>
          </p:nvSpPr>
          <p:spPr bwMode="auto">
            <a:xfrm>
              <a:off x="5210449" y="2426631"/>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44" name="Freeform 34"/>
            <p:cNvSpPr/>
            <p:nvPr>
              <p:custDataLst>
                <p:tags r:id="rId27"/>
              </p:custDataLst>
            </p:nvPr>
          </p:nvSpPr>
          <p:spPr bwMode="auto">
            <a:xfrm>
              <a:off x="4979729" y="1623579"/>
              <a:ext cx="120725" cy="290488"/>
            </a:xfrm>
            <a:custGeom>
              <a:avLst/>
              <a:gdLst/>
              <a:ahLst/>
              <a:cxnLst>
                <a:cxn ang="0">
                  <a:pos x="0" y="0"/>
                </a:cxn>
                <a:cxn ang="0">
                  <a:pos x="140" y="287"/>
                </a:cxn>
              </a:cxnLst>
              <a:rect l="0" t="0" r="r" b="b"/>
              <a:pathLst>
                <a:path w="140" h="287">
                  <a:moveTo>
                    <a:pt x="0" y="0"/>
                  </a:moveTo>
                  <a:lnTo>
                    <a:pt x="140" y="2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5" name="Freeform 33"/>
            <p:cNvSpPr/>
            <p:nvPr>
              <p:custDataLst>
                <p:tags r:id="rId28"/>
              </p:custDataLst>
            </p:nvPr>
          </p:nvSpPr>
          <p:spPr bwMode="auto">
            <a:xfrm>
              <a:off x="5237277" y="2208765"/>
              <a:ext cx="88532" cy="234706"/>
            </a:xfrm>
            <a:custGeom>
              <a:avLst/>
              <a:gdLst/>
              <a:ahLst/>
              <a:cxnLst>
                <a:cxn ang="0">
                  <a:pos x="0" y="0"/>
                </a:cxn>
                <a:cxn ang="0">
                  <a:pos x="99" y="223"/>
                </a:cxn>
              </a:cxnLst>
              <a:rect l="0" t="0" r="r" b="b"/>
              <a:pathLst>
                <a:path w="99" h="223">
                  <a:moveTo>
                    <a:pt x="0" y="0"/>
                  </a:moveTo>
                  <a:lnTo>
                    <a:pt x="99" y="223"/>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6" name="Oval 32"/>
            <p:cNvSpPr>
              <a:spLocks noChangeArrowheads="1"/>
            </p:cNvSpPr>
            <p:nvPr>
              <p:custDataLst>
                <p:tags r:id="rId29"/>
              </p:custDataLst>
            </p:nvPr>
          </p:nvSpPr>
          <p:spPr bwMode="auto">
            <a:xfrm>
              <a:off x="5881687" y="1177322"/>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47" name="Oval 31"/>
            <p:cNvSpPr>
              <a:spLocks noChangeArrowheads="1"/>
            </p:cNvSpPr>
            <p:nvPr>
              <p:custDataLst>
                <p:tags r:id="rId30"/>
              </p:custDataLst>
            </p:nvPr>
          </p:nvSpPr>
          <p:spPr bwMode="auto">
            <a:xfrm>
              <a:off x="5718931" y="1717251"/>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48" name="Freeform 30"/>
            <p:cNvSpPr/>
            <p:nvPr/>
          </p:nvSpPr>
          <p:spPr bwMode="auto">
            <a:xfrm>
              <a:off x="5886158" y="1493070"/>
              <a:ext cx="96580" cy="211551"/>
            </a:xfrm>
            <a:custGeom>
              <a:avLst/>
              <a:gdLst/>
              <a:ahLst/>
              <a:cxnLst>
                <a:cxn ang="0">
                  <a:pos x="112" y="0"/>
                </a:cxn>
                <a:cxn ang="0">
                  <a:pos x="0" y="210"/>
                </a:cxn>
              </a:cxnLst>
              <a:rect l="0" t="0" r="r" b="b"/>
              <a:pathLst>
                <a:path w="112" h="210">
                  <a:moveTo>
                    <a:pt x="112" y="0"/>
                  </a:moveTo>
                  <a:lnTo>
                    <a:pt x="0" y="21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9" name="Line 29"/>
            <p:cNvSpPr>
              <a:spLocks noChangeShapeType="1"/>
            </p:cNvSpPr>
            <p:nvPr>
              <p:custDataLst>
                <p:tags r:id="rId31"/>
              </p:custDataLst>
            </p:nvPr>
          </p:nvSpPr>
          <p:spPr bwMode="auto">
            <a:xfrm>
              <a:off x="6604733" y="1798293"/>
              <a:ext cx="175275" cy="229444"/>
            </a:xfrm>
            <a:prstGeom prst="line">
              <a:avLst/>
            </a:pr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0" name="Freeform 28"/>
            <p:cNvSpPr/>
            <p:nvPr/>
          </p:nvSpPr>
          <p:spPr bwMode="auto">
            <a:xfrm>
              <a:off x="6526038" y="1284676"/>
              <a:ext cx="93003" cy="257861"/>
            </a:xfrm>
            <a:custGeom>
              <a:avLst/>
              <a:gdLst/>
              <a:ahLst/>
              <a:cxnLst>
                <a:cxn ang="0">
                  <a:pos x="108" y="0"/>
                </a:cxn>
                <a:cxn ang="0">
                  <a:pos x="0" y="256"/>
                </a:cxn>
              </a:cxnLst>
              <a:rect l="0" t="0" r="r" b="b"/>
              <a:pathLst>
                <a:path w="108" h="256">
                  <a:moveTo>
                    <a:pt x="108" y="0"/>
                  </a:moveTo>
                  <a:lnTo>
                    <a:pt x="0" y="25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1" name="Oval 27"/>
            <p:cNvSpPr>
              <a:spLocks noChangeArrowheads="1"/>
            </p:cNvSpPr>
            <p:nvPr>
              <p:custDataLst>
                <p:tags r:id="rId32"/>
              </p:custDataLst>
            </p:nvPr>
          </p:nvSpPr>
          <p:spPr bwMode="auto">
            <a:xfrm>
              <a:off x="6551077" y="993135"/>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52" name="Oval 26"/>
            <p:cNvSpPr>
              <a:spLocks noChangeArrowheads="1"/>
            </p:cNvSpPr>
            <p:nvPr>
              <p:custDataLst>
                <p:tags r:id="rId33"/>
              </p:custDataLst>
            </p:nvPr>
          </p:nvSpPr>
          <p:spPr bwMode="auto">
            <a:xfrm>
              <a:off x="6399947" y="1526749"/>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53" name="Oval 25"/>
            <p:cNvSpPr>
              <a:spLocks noChangeArrowheads="1"/>
            </p:cNvSpPr>
            <p:nvPr>
              <p:custDataLst>
                <p:tags r:id="rId34"/>
              </p:custDataLst>
            </p:nvPr>
          </p:nvSpPr>
          <p:spPr bwMode="auto">
            <a:xfrm>
              <a:off x="6692371" y="1981427"/>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54" name="Text Box 24"/>
            <p:cNvSpPr txBox="1">
              <a:spLocks noChangeArrowheads="1"/>
            </p:cNvSpPr>
            <p:nvPr/>
          </p:nvSpPr>
          <p:spPr bwMode="auto">
            <a:xfrm>
              <a:off x="5078991" y="2978138"/>
              <a:ext cx="1921901" cy="32101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c</a:t>
              </a:r>
              <a:r>
                <a:rPr lang="zh-CN" altLang="en-US" sz="1600" b="1" dirty="0">
                  <a:solidFill>
                    <a:srgbClr val="000000"/>
                  </a:solidFill>
                  <a:latin typeface="微软雅黑" panose="020B0503020204020204" charset="-122"/>
                  <a:ea typeface="微软雅黑" panose="020B0503020204020204" charset="-122"/>
                </a:rPr>
                <a:t>）还原为树</a:t>
              </a:r>
              <a:r>
                <a:rPr lang="en-US" altLang="zh-CN" sz="1600" b="1" dirty="0">
                  <a:solidFill>
                    <a:srgbClr val="000000"/>
                  </a:solidFill>
                  <a:latin typeface="微软雅黑" panose="020B0503020204020204" charset="-122"/>
                  <a:ea typeface="微软雅黑" panose="020B0503020204020204" charset="-122"/>
                </a:rPr>
                <a:t>(1)</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sp>
          <p:nvSpPr>
            <p:cNvPr id="155" name="Freeform 23"/>
            <p:cNvSpPr/>
            <p:nvPr/>
          </p:nvSpPr>
          <p:spPr bwMode="auto">
            <a:xfrm>
              <a:off x="5200612" y="1111014"/>
              <a:ext cx="42030" cy="799895"/>
            </a:xfrm>
            <a:custGeom>
              <a:avLst/>
              <a:gdLst/>
              <a:ahLst/>
              <a:cxnLst>
                <a:cxn ang="0">
                  <a:pos x="9" y="0"/>
                </a:cxn>
                <a:cxn ang="0">
                  <a:pos x="33" y="228"/>
                </a:cxn>
                <a:cxn ang="0">
                  <a:pos x="48" y="390"/>
                </a:cxn>
                <a:cxn ang="0">
                  <a:pos x="36" y="582"/>
                </a:cxn>
                <a:cxn ang="0">
                  <a:pos x="0" y="792"/>
                </a:cxn>
              </a:cxnLst>
              <a:rect l="0" t="0" r="r" b="b"/>
              <a:pathLst>
                <a:path w="49" h="792">
                  <a:moveTo>
                    <a:pt x="9" y="0"/>
                  </a:moveTo>
                  <a:lnTo>
                    <a:pt x="33" y="228"/>
                  </a:lnTo>
                  <a:cubicBezTo>
                    <a:pt x="39" y="293"/>
                    <a:pt x="47" y="331"/>
                    <a:pt x="48" y="390"/>
                  </a:cubicBezTo>
                  <a:cubicBezTo>
                    <a:pt x="49" y="449"/>
                    <a:pt x="43" y="513"/>
                    <a:pt x="36" y="582"/>
                  </a:cubicBezTo>
                  <a:lnTo>
                    <a:pt x="0" y="792"/>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6" name="Freeform 22"/>
            <p:cNvSpPr/>
            <p:nvPr/>
          </p:nvSpPr>
          <p:spPr bwMode="auto">
            <a:xfrm>
              <a:off x="5307923" y="1068915"/>
              <a:ext cx="206177" cy="1384029"/>
            </a:xfrm>
            <a:custGeom>
              <a:avLst/>
              <a:gdLst>
                <a:gd name="connsiteX0" fmla="*/ 0 w 15684"/>
                <a:gd name="connsiteY0" fmla="*/ 0 h 10000"/>
                <a:gd name="connsiteX1" fmla="*/ 6327 w 15684"/>
                <a:gd name="connsiteY1" fmla="*/ 2426 h 10000"/>
                <a:gd name="connsiteX2" fmla="*/ 14664 w 15684"/>
                <a:gd name="connsiteY2" fmla="*/ 5181 h 10000"/>
                <a:gd name="connsiteX3" fmla="*/ 7687 w 15684"/>
                <a:gd name="connsiteY3" fmla="*/ 7513 h 10000"/>
                <a:gd name="connsiteX4" fmla="*/ 7687 w 15684"/>
                <a:gd name="connsiteY4" fmla="*/ 10000 h 10000"/>
                <a:gd name="connsiteX0-1" fmla="*/ 0 w 15684"/>
                <a:gd name="connsiteY0-2" fmla="*/ 0 h 10000"/>
                <a:gd name="connsiteX1-3" fmla="*/ 9230 w 15684"/>
                <a:gd name="connsiteY1-4" fmla="*/ 2084 h 10000"/>
                <a:gd name="connsiteX2-5" fmla="*/ 14664 w 15684"/>
                <a:gd name="connsiteY2-6" fmla="*/ 5181 h 10000"/>
                <a:gd name="connsiteX3-7" fmla="*/ 7687 w 15684"/>
                <a:gd name="connsiteY3-8" fmla="*/ 7513 h 10000"/>
                <a:gd name="connsiteX4-9" fmla="*/ 7687 w 15684"/>
                <a:gd name="connsiteY4-10" fmla="*/ 10000 h 10000"/>
                <a:gd name="connsiteX0-11" fmla="*/ 0 w 15684"/>
                <a:gd name="connsiteY0-12" fmla="*/ 0 h 10000"/>
                <a:gd name="connsiteX1-13" fmla="*/ 9230 w 15684"/>
                <a:gd name="connsiteY1-14" fmla="*/ 2084 h 10000"/>
                <a:gd name="connsiteX2-15" fmla="*/ 14664 w 15684"/>
                <a:gd name="connsiteY2-16" fmla="*/ 5181 h 10000"/>
                <a:gd name="connsiteX3-17" fmla="*/ 14664 w 15684"/>
                <a:gd name="connsiteY3-18" fmla="*/ 7761 h 10000"/>
                <a:gd name="connsiteX4-19" fmla="*/ 7687 w 15684"/>
                <a:gd name="connsiteY4-2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84" h="10000">
                  <a:moveTo>
                    <a:pt x="0" y="0"/>
                  </a:moveTo>
                  <a:lnTo>
                    <a:pt x="9230" y="2084"/>
                  </a:lnTo>
                  <a:cubicBezTo>
                    <a:pt x="10726" y="2943"/>
                    <a:pt x="14460" y="4337"/>
                    <a:pt x="14664" y="5181"/>
                  </a:cubicBezTo>
                  <a:cubicBezTo>
                    <a:pt x="15684" y="5988"/>
                    <a:pt x="15208" y="6856"/>
                    <a:pt x="14664" y="7761"/>
                  </a:cubicBezTo>
                  <a:lnTo>
                    <a:pt x="7687" y="10000"/>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7" name="Freeform 21"/>
            <p:cNvSpPr/>
            <p:nvPr/>
          </p:nvSpPr>
          <p:spPr bwMode="auto">
            <a:xfrm>
              <a:off x="6836264" y="1293096"/>
              <a:ext cx="100157" cy="686226"/>
            </a:xfrm>
            <a:custGeom>
              <a:avLst/>
              <a:gdLst/>
              <a:ahLst/>
              <a:cxnLst>
                <a:cxn ang="0">
                  <a:pos x="0" y="0"/>
                </a:cxn>
                <a:cxn ang="0">
                  <a:pos x="78" y="171"/>
                </a:cxn>
                <a:cxn ang="0">
                  <a:pos x="111" y="336"/>
                </a:cxn>
                <a:cxn ang="0">
                  <a:pos x="108" y="507"/>
                </a:cxn>
                <a:cxn ang="0">
                  <a:pos x="81" y="678"/>
                </a:cxn>
              </a:cxnLst>
              <a:rect l="0" t="0" r="r" b="b"/>
              <a:pathLst>
                <a:path w="116" h="678">
                  <a:moveTo>
                    <a:pt x="0" y="0"/>
                  </a:moveTo>
                  <a:lnTo>
                    <a:pt x="78" y="171"/>
                  </a:lnTo>
                  <a:cubicBezTo>
                    <a:pt x="96" y="227"/>
                    <a:pt x="106" y="280"/>
                    <a:pt x="111" y="336"/>
                  </a:cubicBezTo>
                  <a:cubicBezTo>
                    <a:pt x="116" y="392"/>
                    <a:pt x="113" y="450"/>
                    <a:pt x="108" y="507"/>
                  </a:cubicBezTo>
                  <a:lnTo>
                    <a:pt x="81" y="678"/>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58" name="组合 157"/>
          <p:cNvGrpSpPr/>
          <p:nvPr/>
        </p:nvGrpSpPr>
        <p:grpSpPr>
          <a:xfrm>
            <a:off x="4599325" y="4821490"/>
            <a:ext cx="2509806" cy="1557560"/>
            <a:chOff x="4786225" y="4186400"/>
            <a:chExt cx="2509806" cy="1557560"/>
          </a:xfrm>
        </p:grpSpPr>
        <p:sp>
          <p:nvSpPr>
            <p:cNvPr id="159" name="Freeform 86"/>
            <p:cNvSpPr/>
            <p:nvPr/>
          </p:nvSpPr>
          <p:spPr bwMode="auto">
            <a:xfrm>
              <a:off x="5015738" y="4440631"/>
              <a:ext cx="193811" cy="419944"/>
            </a:xfrm>
            <a:custGeom>
              <a:avLst/>
              <a:gdLst/>
              <a:ahLst/>
              <a:cxnLst>
                <a:cxn ang="0">
                  <a:pos x="206" y="0"/>
                </a:cxn>
                <a:cxn ang="0">
                  <a:pos x="0" y="337"/>
                </a:cxn>
              </a:cxnLst>
              <a:rect l="0" t="0" r="r" b="b"/>
              <a:pathLst>
                <a:path w="206" h="337">
                  <a:moveTo>
                    <a:pt x="206" y="0"/>
                  </a:moveTo>
                  <a:lnTo>
                    <a:pt x="0" y="337"/>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0" name="Freeform 85"/>
            <p:cNvSpPr/>
            <p:nvPr>
              <p:custDataLst>
                <p:tags r:id="rId11"/>
              </p:custDataLst>
            </p:nvPr>
          </p:nvSpPr>
          <p:spPr bwMode="auto">
            <a:xfrm>
              <a:off x="5330166" y="4513200"/>
              <a:ext cx="0" cy="390475"/>
            </a:xfrm>
            <a:custGeom>
              <a:avLst/>
              <a:gdLst/>
              <a:ahLst/>
              <a:cxnLst>
                <a:cxn ang="0">
                  <a:pos x="13" y="0"/>
                </a:cxn>
                <a:cxn ang="0">
                  <a:pos x="0" y="387"/>
                </a:cxn>
              </a:cxnLst>
              <a:rect l="0" t="0" r="r" b="b"/>
              <a:pathLst>
                <a:path w="13" h="387">
                  <a:moveTo>
                    <a:pt x="13" y="0"/>
                  </a:moveTo>
                  <a:lnTo>
                    <a:pt x="0" y="387"/>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1" name="Freeform 84"/>
            <p:cNvSpPr/>
            <p:nvPr>
              <p:custDataLst>
                <p:tags r:id="rId12"/>
              </p:custDataLst>
            </p:nvPr>
          </p:nvSpPr>
          <p:spPr bwMode="auto">
            <a:xfrm>
              <a:off x="5390526" y="4359668"/>
              <a:ext cx="265151" cy="510329"/>
            </a:xfrm>
            <a:custGeom>
              <a:avLst/>
              <a:gdLst/>
              <a:ahLst/>
              <a:cxnLst>
                <a:cxn ang="0">
                  <a:pos x="0" y="0"/>
                </a:cxn>
                <a:cxn ang="0">
                  <a:pos x="233" y="346"/>
                </a:cxn>
              </a:cxnLst>
              <a:rect l="0" t="0" r="r" b="b"/>
              <a:pathLst>
                <a:path w="233" h="346">
                  <a:moveTo>
                    <a:pt x="0" y="0"/>
                  </a:moveTo>
                  <a:lnTo>
                    <a:pt x="233" y="346"/>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2" name="Freeform 83"/>
            <p:cNvSpPr/>
            <p:nvPr/>
          </p:nvSpPr>
          <p:spPr bwMode="auto">
            <a:xfrm>
              <a:off x="6626228" y="4486231"/>
              <a:ext cx="180641" cy="407315"/>
            </a:xfrm>
            <a:custGeom>
              <a:avLst/>
              <a:gdLst/>
              <a:ahLst/>
              <a:cxnLst>
                <a:cxn ang="0">
                  <a:pos x="210" y="0"/>
                </a:cxn>
                <a:cxn ang="0">
                  <a:pos x="0" y="404"/>
                </a:cxn>
              </a:cxnLst>
              <a:rect l="0" t="0" r="r" b="b"/>
              <a:pathLst>
                <a:path w="210" h="404">
                  <a:moveTo>
                    <a:pt x="210" y="0"/>
                  </a:moveTo>
                  <a:lnTo>
                    <a:pt x="0" y="40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 name="Freeform 82"/>
            <p:cNvSpPr/>
            <p:nvPr>
              <p:custDataLst>
                <p:tags r:id="rId13"/>
              </p:custDataLst>
            </p:nvPr>
          </p:nvSpPr>
          <p:spPr bwMode="auto">
            <a:xfrm>
              <a:off x="7007184" y="4499913"/>
              <a:ext cx="173487" cy="416787"/>
            </a:xfrm>
            <a:custGeom>
              <a:avLst/>
              <a:gdLst/>
              <a:ahLst/>
              <a:cxnLst>
                <a:cxn ang="0">
                  <a:pos x="0" y="0"/>
                </a:cxn>
                <a:cxn ang="0">
                  <a:pos x="202" y="412"/>
                </a:cxn>
              </a:cxnLst>
              <a:rect l="0" t="0" r="r" b="b"/>
              <a:pathLst>
                <a:path w="202" h="412">
                  <a:moveTo>
                    <a:pt x="0" y="0"/>
                  </a:moveTo>
                  <a:lnTo>
                    <a:pt x="202" y="412"/>
                  </a:lnTo>
                </a:path>
              </a:pathLst>
            </a:custGeom>
            <a:noFill/>
            <a:ln w="19050">
              <a:solidFill>
                <a:schemeClr val="dk1"/>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 name="Oval 80"/>
            <p:cNvSpPr>
              <a:spLocks noChangeArrowheads="1"/>
            </p:cNvSpPr>
            <p:nvPr>
              <p:custDataLst>
                <p:tags r:id="rId14"/>
              </p:custDataLst>
            </p:nvPr>
          </p:nvSpPr>
          <p:spPr bwMode="auto">
            <a:xfrm>
              <a:off x="5157825" y="4186400"/>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65" name="Oval 79"/>
            <p:cNvSpPr>
              <a:spLocks noChangeArrowheads="1"/>
            </p:cNvSpPr>
            <p:nvPr>
              <p:custDataLst>
                <p:tags r:id="rId15"/>
              </p:custDataLst>
            </p:nvPr>
          </p:nvSpPr>
          <p:spPr bwMode="auto">
            <a:xfrm>
              <a:off x="4786225" y="4859865"/>
              <a:ext cx="310309"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66" name="Oval 78"/>
            <p:cNvSpPr>
              <a:spLocks noChangeArrowheads="1"/>
            </p:cNvSpPr>
            <p:nvPr>
              <p:custDataLst>
                <p:tags r:id="rId16"/>
              </p:custDataLst>
            </p:nvPr>
          </p:nvSpPr>
          <p:spPr bwMode="auto">
            <a:xfrm>
              <a:off x="5185295" y="4859865"/>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67" name="Oval 77"/>
            <p:cNvSpPr>
              <a:spLocks noChangeArrowheads="1"/>
            </p:cNvSpPr>
            <p:nvPr>
              <p:custDataLst>
                <p:tags r:id="rId17"/>
              </p:custDataLst>
            </p:nvPr>
          </p:nvSpPr>
          <p:spPr bwMode="auto">
            <a:xfrm>
              <a:off x="5570722" y="4859865"/>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68" name="Oval 76"/>
            <p:cNvSpPr>
              <a:spLocks noChangeArrowheads="1"/>
            </p:cNvSpPr>
            <p:nvPr>
              <p:custDataLst>
                <p:tags r:id="rId18"/>
              </p:custDataLst>
            </p:nvPr>
          </p:nvSpPr>
          <p:spPr bwMode="auto">
            <a:xfrm>
              <a:off x="6747848" y="4186400"/>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69" name="Oval 75"/>
            <p:cNvSpPr>
              <a:spLocks noChangeArrowheads="1"/>
            </p:cNvSpPr>
            <p:nvPr>
              <p:custDataLst>
                <p:tags r:id="rId19"/>
              </p:custDataLst>
            </p:nvPr>
          </p:nvSpPr>
          <p:spPr bwMode="auto">
            <a:xfrm>
              <a:off x="6505503" y="4858813"/>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70" name="Oval 74"/>
            <p:cNvSpPr>
              <a:spLocks noChangeArrowheads="1"/>
            </p:cNvSpPr>
            <p:nvPr>
              <p:custDataLst>
                <p:tags r:id="rId20"/>
              </p:custDataLst>
            </p:nvPr>
          </p:nvSpPr>
          <p:spPr bwMode="auto">
            <a:xfrm>
              <a:off x="6987510" y="4858813"/>
              <a:ext cx="308521"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71" name="Text Box 57"/>
            <p:cNvSpPr txBox="1">
              <a:spLocks noChangeArrowheads="1"/>
            </p:cNvSpPr>
            <p:nvPr/>
          </p:nvSpPr>
          <p:spPr bwMode="auto">
            <a:xfrm>
              <a:off x="5357818" y="5429264"/>
              <a:ext cx="1665393" cy="3146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e</a:t>
              </a:r>
              <a:r>
                <a:rPr lang="zh-CN" altLang="en-US" sz="1600" b="1" dirty="0">
                  <a:solidFill>
                    <a:srgbClr val="000000"/>
                  </a:solidFill>
                  <a:latin typeface="微软雅黑" panose="020B0503020204020204" charset="-122"/>
                  <a:ea typeface="微软雅黑" panose="020B0503020204020204" charset="-122"/>
                </a:rPr>
                <a:t>）还原的森林</a:t>
              </a:r>
            </a:p>
          </p:txBody>
        </p:sp>
        <p:sp>
          <p:nvSpPr>
            <p:cNvPr id="172" name="Freeform 20"/>
            <p:cNvSpPr/>
            <p:nvPr/>
          </p:nvSpPr>
          <p:spPr bwMode="auto">
            <a:xfrm>
              <a:off x="6072404" y="4480573"/>
              <a:ext cx="12520" cy="428365"/>
            </a:xfrm>
            <a:custGeom>
              <a:avLst/>
              <a:gdLst/>
              <a:ahLst/>
              <a:cxnLst>
                <a:cxn ang="0">
                  <a:pos x="14" y="0"/>
                </a:cxn>
                <a:cxn ang="0">
                  <a:pos x="0" y="425"/>
                </a:cxn>
              </a:cxnLst>
              <a:rect l="0" t="0" r="r" b="b"/>
              <a:pathLst>
                <a:path w="14" h="425">
                  <a:moveTo>
                    <a:pt x="14" y="0"/>
                  </a:moveTo>
                  <a:lnTo>
                    <a:pt x="0" y="425"/>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3" name="Oval 19"/>
            <p:cNvSpPr>
              <a:spLocks noChangeArrowheads="1"/>
            </p:cNvSpPr>
            <p:nvPr>
              <p:custDataLst>
                <p:tags r:id="rId21"/>
              </p:custDataLst>
            </p:nvPr>
          </p:nvSpPr>
          <p:spPr bwMode="auto">
            <a:xfrm>
              <a:off x="5929857" y="4186400"/>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74" name="Oval 18"/>
            <p:cNvSpPr>
              <a:spLocks noChangeArrowheads="1"/>
            </p:cNvSpPr>
            <p:nvPr>
              <p:custDataLst>
                <p:tags r:id="rId22"/>
              </p:custDataLst>
            </p:nvPr>
          </p:nvSpPr>
          <p:spPr bwMode="auto">
            <a:xfrm>
              <a:off x="5929322" y="4857760"/>
              <a:ext cx="309415" cy="31680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grpSp>
      <p:grpSp>
        <p:nvGrpSpPr>
          <p:cNvPr id="175" name="组合 174"/>
          <p:cNvGrpSpPr/>
          <p:nvPr/>
        </p:nvGrpSpPr>
        <p:grpSpPr>
          <a:xfrm>
            <a:off x="1475416" y="4342540"/>
            <a:ext cx="2095364" cy="2515460"/>
            <a:chOff x="1619380" y="3878809"/>
            <a:chExt cx="2095364" cy="2515460"/>
          </a:xfrm>
        </p:grpSpPr>
        <p:sp>
          <p:nvSpPr>
            <p:cNvPr id="176" name="Oval 17"/>
            <p:cNvSpPr>
              <a:spLocks noChangeArrowheads="1"/>
            </p:cNvSpPr>
            <p:nvPr>
              <p:custDataLst>
                <p:tags r:id="rId2"/>
              </p:custDataLst>
            </p:nvPr>
          </p:nvSpPr>
          <p:spPr bwMode="auto">
            <a:xfrm>
              <a:off x="1901072" y="3878809"/>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77" name="Oval 16"/>
            <p:cNvSpPr>
              <a:spLocks noChangeArrowheads="1"/>
            </p:cNvSpPr>
            <p:nvPr>
              <p:custDataLst>
                <p:tags r:id="rId3"/>
              </p:custDataLst>
            </p:nvPr>
          </p:nvSpPr>
          <p:spPr bwMode="auto">
            <a:xfrm>
              <a:off x="1619380" y="4413476"/>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B</a:t>
              </a:r>
            </a:p>
          </p:txBody>
        </p:sp>
        <p:sp>
          <p:nvSpPr>
            <p:cNvPr id="178" name="Freeform 15"/>
            <p:cNvSpPr/>
            <p:nvPr/>
          </p:nvSpPr>
          <p:spPr bwMode="auto">
            <a:xfrm>
              <a:off x="1830425" y="4158772"/>
              <a:ext cx="123408" cy="266281"/>
            </a:xfrm>
            <a:custGeom>
              <a:avLst/>
              <a:gdLst/>
              <a:ahLst/>
              <a:cxnLst>
                <a:cxn ang="0">
                  <a:pos x="144" y="0"/>
                </a:cxn>
                <a:cxn ang="0">
                  <a:pos x="0" y="264"/>
                </a:cxn>
              </a:cxnLst>
              <a:rect l="0" t="0" r="r" b="b"/>
              <a:pathLst>
                <a:path w="144" h="264">
                  <a:moveTo>
                    <a:pt x="144" y="0"/>
                  </a:moveTo>
                  <a:lnTo>
                    <a:pt x="0" y="264"/>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9" name="Oval 14"/>
            <p:cNvSpPr>
              <a:spLocks noChangeArrowheads="1"/>
            </p:cNvSpPr>
            <p:nvPr>
              <p:custDataLst>
                <p:tags r:id="rId4"/>
              </p:custDataLst>
            </p:nvPr>
          </p:nvSpPr>
          <p:spPr bwMode="auto">
            <a:xfrm>
              <a:off x="1855465" y="5001820"/>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C</a:t>
              </a:r>
            </a:p>
          </p:txBody>
        </p:sp>
        <p:sp>
          <p:nvSpPr>
            <p:cNvPr id="180" name="Oval 13"/>
            <p:cNvSpPr>
              <a:spLocks noChangeArrowheads="1"/>
            </p:cNvSpPr>
            <p:nvPr>
              <p:custDataLst>
                <p:tags r:id="rId5"/>
              </p:custDataLst>
            </p:nvPr>
          </p:nvSpPr>
          <p:spPr bwMode="auto">
            <a:xfrm>
              <a:off x="2092444" y="5519646"/>
              <a:ext cx="309415" cy="31680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D</a:t>
              </a:r>
            </a:p>
          </p:txBody>
        </p:sp>
        <p:sp>
          <p:nvSpPr>
            <p:cNvPr id="181" name="Oval 12"/>
            <p:cNvSpPr>
              <a:spLocks noChangeArrowheads="1"/>
            </p:cNvSpPr>
            <p:nvPr>
              <p:custDataLst>
                <p:tags r:id="rId6"/>
              </p:custDataLst>
            </p:nvPr>
          </p:nvSpPr>
          <p:spPr bwMode="auto">
            <a:xfrm>
              <a:off x="2666083" y="4271389"/>
              <a:ext cx="309415"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E</a:t>
              </a:r>
            </a:p>
          </p:txBody>
        </p:sp>
        <p:sp>
          <p:nvSpPr>
            <p:cNvPr id="182" name="Oval 11"/>
            <p:cNvSpPr>
              <a:spLocks noChangeArrowheads="1"/>
            </p:cNvSpPr>
            <p:nvPr>
              <p:custDataLst>
                <p:tags r:id="rId7"/>
              </p:custDataLst>
            </p:nvPr>
          </p:nvSpPr>
          <p:spPr bwMode="auto">
            <a:xfrm>
              <a:off x="2503327" y="4811318"/>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F</a:t>
              </a:r>
            </a:p>
          </p:txBody>
        </p:sp>
        <p:sp>
          <p:nvSpPr>
            <p:cNvPr id="183" name="Freeform 10"/>
            <p:cNvSpPr/>
            <p:nvPr/>
          </p:nvSpPr>
          <p:spPr bwMode="auto">
            <a:xfrm>
              <a:off x="2671448" y="4586085"/>
              <a:ext cx="96580" cy="212604"/>
            </a:xfrm>
            <a:custGeom>
              <a:avLst/>
              <a:gdLst/>
              <a:ahLst/>
              <a:cxnLst>
                <a:cxn ang="0">
                  <a:pos x="112" y="0"/>
                </a:cxn>
                <a:cxn ang="0">
                  <a:pos x="0" y="210"/>
                </a:cxn>
              </a:cxnLst>
              <a:rect l="0" t="0" r="r" b="b"/>
              <a:pathLst>
                <a:path w="112" h="210">
                  <a:moveTo>
                    <a:pt x="112" y="0"/>
                  </a:moveTo>
                  <a:lnTo>
                    <a:pt x="0" y="210"/>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 name="Freeform 9"/>
            <p:cNvSpPr/>
            <p:nvPr/>
          </p:nvSpPr>
          <p:spPr bwMode="auto">
            <a:xfrm>
              <a:off x="3239890" y="4378743"/>
              <a:ext cx="93003" cy="258913"/>
            </a:xfrm>
            <a:custGeom>
              <a:avLst/>
              <a:gdLst/>
              <a:ahLst/>
              <a:cxnLst>
                <a:cxn ang="0">
                  <a:pos x="108" y="0"/>
                </a:cxn>
                <a:cxn ang="0">
                  <a:pos x="0" y="256"/>
                </a:cxn>
              </a:cxnLst>
              <a:rect l="0" t="0" r="r" b="b"/>
              <a:pathLst>
                <a:path w="108" h="256">
                  <a:moveTo>
                    <a:pt x="108" y="0"/>
                  </a:moveTo>
                  <a:lnTo>
                    <a:pt x="0" y="256"/>
                  </a:lnTo>
                </a:path>
              </a:pathLst>
            </a:custGeom>
            <a:noFill/>
            <a:ln w="19050">
              <a:solidFill>
                <a:srgbClr val="FF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5" name="Oval 8"/>
            <p:cNvSpPr>
              <a:spLocks noChangeArrowheads="1"/>
            </p:cNvSpPr>
            <p:nvPr>
              <p:custDataLst>
                <p:tags r:id="rId8"/>
              </p:custDataLst>
            </p:nvPr>
          </p:nvSpPr>
          <p:spPr bwMode="auto">
            <a:xfrm>
              <a:off x="3264035" y="4088255"/>
              <a:ext cx="308521" cy="3146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G</a:t>
              </a:r>
            </a:p>
          </p:txBody>
        </p:sp>
        <p:sp>
          <p:nvSpPr>
            <p:cNvPr id="186" name="Oval 7"/>
            <p:cNvSpPr>
              <a:spLocks noChangeArrowheads="1"/>
            </p:cNvSpPr>
            <p:nvPr>
              <p:custDataLst>
                <p:tags r:id="rId9"/>
              </p:custDataLst>
            </p:nvPr>
          </p:nvSpPr>
          <p:spPr bwMode="auto">
            <a:xfrm>
              <a:off x="3113799" y="4620817"/>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H</a:t>
              </a:r>
            </a:p>
          </p:txBody>
        </p:sp>
        <p:sp>
          <p:nvSpPr>
            <p:cNvPr id="187" name="Oval 6"/>
            <p:cNvSpPr>
              <a:spLocks noChangeArrowheads="1"/>
            </p:cNvSpPr>
            <p:nvPr>
              <p:custDataLst>
                <p:tags r:id="rId10"/>
              </p:custDataLst>
            </p:nvPr>
          </p:nvSpPr>
          <p:spPr bwMode="auto">
            <a:xfrm>
              <a:off x="3405329" y="5075494"/>
              <a:ext cx="309415" cy="31574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a:ln>
                    <a:noFill/>
                  </a:ln>
                  <a:solidFill>
                    <a:srgbClr val="FFFFFF"/>
                  </a:solidFill>
                  <a:effectLst/>
                  <a:latin typeface="微软雅黑" panose="020B0503020204020204" charset="-122"/>
                  <a:ea typeface="微软雅黑" panose="020B0503020204020204" charset="-122"/>
                  <a:cs typeface="Consolas" panose="020B0609020204030204" pitchFamily="49" charset="0"/>
                </a:rPr>
                <a:t>I</a:t>
              </a:r>
            </a:p>
          </p:txBody>
        </p:sp>
        <p:sp>
          <p:nvSpPr>
            <p:cNvPr id="188" name="Text Box 5"/>
            <p:cNvSpPr txBox="1">
              <a:spLocks noChangeArrowheads="1"/>
            </p:cNvSpPr>
            <p:nvPr/>
          </p:nvSpPr>
          <p:spPr bwMode="auto">
            <a:xfrm>
              <a:off x="1643042" y="6072206"/>
              <a:ext cx="1928826" cy="3220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rPr>
                <a:t>（</a:t>
              </a:r>
              <a:r>
                <a:rPr lang="en-US" altLang="zh-CN" sz="1600" b="1" dirty="0">
                  <a:solidFill>
                    <a:srgbClr val="000000"/>
                  </a:solidFill>
                  <a:latin typeface="微软雅黑" panose="020B0503020204020204" charset="-122"/>
                  <a:ea typeface="微软雅黑" panose="020B0503020204020204" charset="-122"/>
                </a:rPr>
                <a:t>d</a:t>
              </a:r>
              <a:r>
                <a:rPr lang="zh-CN" altLang="en-US" sz="1600" b="1" dirty="0">
                  <a:solidFill>
                    <a:srgbClr val="000000"/>
                  </a:solidFill>
                  <a:latin typeface="微软雅黑" panose="020B0503020204020204" charset="-122"/>
                  <a:ea typeface="微软雅黑" panose="020B0503020204020204" charset="-122"/>
                </a:rPr>
                <a:t>）还原为树</a:t>
              </a:r>
              <a:r>
                <a:rPr lang="en-US" altLang="zh-CN" sz="1600" b="1" dirty="0">
                  <a:solidFill>
                    <a:srgbClr val="000000"/>
                  </a:solidFill>
                  <a:latin typeface="微软雅黑" panose="020B0503020204020204" charset="-122"/>
                  <a:ea typeface="微软雅黑" panose="020B0503020204020204" charset="-122"/>
                </a:rPr>
                <a:t>(2)</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sp>
          <p:nvSpPr>
            <p:cNvPr id="189" name="Freeform 4"/>
            <p:cNvSpPr/>
            <p:nvPr/>
          </p:nvSpPr>
          <p:spPr bwMode="auto">
            <a:xfrm>
              <a:off x="2050414" y="4204029"/>
              <a:ext cx="42030" cy="800948"/>
            </a:xfrm>
            <a:custGeom>
              <a:avLst/>
              <a:gdLst/>
              <a:ahLst/>
              <a:cxnLst>
                <a:cxn ang="0">
                  <a:pos x="9" y="0"/>
                </a:cxn>
                <a:cxn ang="0">
                  <a:pos x="33" y="228"/>
                </a:cxn>
                <a:cxn ang="0">
                  <a:pos x="48" y="390"/>
                </a:cxn>
                <a:cxn ang="0">
                  <a:pos x="36" y="582"/>
                </a:cxn>
                <a:cxn ang="0">
                  <a:pos x="0" y="792"/>
                </a:cxn>
              </a:cxnLst>
              <a:rect l="0" t="0" r="r" b="b"/>
              <a:pathLst>
                <a:path w="49" h="792">
                  <a:moveTo>
                    <a:pt x="9" y="0"/>
                  </a:moveTo>
                  <a:lnTo>
                    <a:pt x="33" y="228"/>
                  </a:lnTo>
                  <a:cubicBezTo>
                    <a:pt x="39" y="293"/>
                    <a:pt x="47" y="331"/>
                    <a:pt x="48" y="390"/>
                  </a:cubicBezTo>
                  <a:cubicBezTo>
                    <a:pt x="49" y="449"/>
                    <a:pt x="43" y="513"/>
                    <a:pt x="36" y="582"/>
                  </a:cubicBezTo>
                  <a:lnTo>
                    <a:pt x="0" y="792"/>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0" name="Freeform 2"/>
            <p:cNvSpPr/>
            <p:nvPr/>
          </p:nvSpPr>
          <p:spPr bwMode="auto">
            <a:xfrm>
              <a:off x="3541486" y="4388216"/>
              <a:ext cx="98369" cy="684121"/>
            </a:xfrm>
            <a:custGeom>
              <a:avLst/>
              <a:gdLst/>
              <a:ahLst/>
              <a:cxnLst>
                <a:cxn ang="0">
                  <a:pos x="0" y="0"/>
                </a:cxn>
                <a:cxn ang="0">
                  <a:pos x="78" y="171"/>
                </a:cxn>
                <a:cxn ang="0">
                  <a:pos x="111" y="336"/>
                </a:cxn>
                <a:cxn ang="0">
                  <a:pos x="108" y="507"/>
                </a:cxn>
                <a:cxn ang="0">
                  <a:pos x="81" y="678"/>
                </a:cxn>
              </a:cxnLst>
              <a:rect l="0" t="0" r="r" b="b"/>
              <a:pathLst>
                <a:path w="116" h="678">
                  <a:moveTo>
                    <a:pt x="0" y="0"/>
                  </a:moveTo>
                  <a:lnTo>
                    <a:pt x="78" y="171"/>
                  </a:lnTo>
                  <a:cubicBezTo>
                    <a:pt x="96" y="227"/>
                    <a:pt x="106" y="280"/>
                    <a:pt x="111" y="336"/>
                  </a:cubicBezTo>
                  <a:cubicBezTo>
                    <a:pt x="116" y="392"/>
                    <a:pt x="113" y="450"/>
                    <a:pt x="108" y="507"/>
                  </a:cubicBezTo>
                  <a:lnTo>
                    <a:pt x="81" y="678"/>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1" name="Freeform 22"/>
            <p:cNvSpPr/>
            <p:nvPr/>
          </p:nvSpPr>
          <p:spPr bwMode="auto">
            <a:xfrm>
              <a:off x="2205021" y="4133855"/>
              <a:ext cx="206177" cy="1384029"/>
            </a:xfrm>
            <a:custGeom>
              <a:avLst/>
              <a:gdLst>
                <a:gd name="connsiteX0" fmla="*/ 0 w 15684"/>
                <a:gd name="connsiteY0" fmla="*/ 0 h 10000"/>
                <a:gd name="connsiteX1" fmla="*/ 6327 w 15684"/>
                <a:gd name="connsiteY1" fmla="*/ 2426 h 10000"/>
                <a:gd name="connsiteX2" fmla="*/ 14664 w 15684"/>
                <a:gd name="connsiteY2" fmla="*/ 5181 h 10000"/>
                <a:gd name="connsiteX3" fmla="*/ 7687 w 15684"/>
                <a:gd name="connsiteY3" fmla="*/ 7513 h 10000"/>
                <a:gd name="connsiteX4" fmla="*/ 7687 w 15684"/>
                <a:gd name="connsiteY4" fmla="*/ 10000 h 10000"/>
                <a:gd name="connsiteX0-1" fmla="*/ 0 w 15684"/>
                <a:gd name="connsiteY0-2" fmla="*/ 0 h 10000"/>
                <a:gd name="connsiteX1-3" fmla="*/ 9230 w 15684"/>
                <a:gd name="connsiteY1-4" fmla="*/ 2084 h 10000"/>
                <a:gd name="connsiteX2-5" fmla="*/ 14664 w 15684"/>
                <a:gd name="connsiteY2-6" fmla="*/ 5181 h 10000"/>
                <a:gd name="connsiteX3-7" fmla="*/ 7687 w 15684"/>
                <a:gd name="connsiteY3-8" fmla="*/ 7513 h 10000"/>
                <a:gd name="connsiteX4-9" fmla="*/ 7687 w 15684"/>
                <a:gd name="connsiteY4-10" fmla="*/ 10000 h 10000"/>
                <a:gd name="connsiteX0-11" fmla="*/ 0 w 15684"/>
                <a:gd name="connsiteY0-12" fmla="*/ 0 h 10000"/>
                <a:gd name="connsiteX1-13" fmla="*/ 9230 w 15684"/>
                <a:gd name="connsiteY1-14" fmla="*/ 2084 h 10000"/>
                <a:gd name="connsiteX2-15" fmla="*/ 14664 w 15684"/>
                <a:gd name="connsiteY2-16" fmla="*/ 5181 h 10000"/>
                <a:gd name="connsiteX3-17" fmla="*/ 14664 w 15684"/>
                <a:gd name="connsiteY3-18" fmla="*/ 7761 h 10000"/>
                <a:gd name="connsiteX4-19" fmla="*/ 7687 w 15684"/>
                <a:gd name="connsiteY4-2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84" h="10000">
                  <a:moveTo>
                    <a:pt x="0" y="0"/>
                  </a:moveTo>
                  <a:lnTo>
                    <a:pt x="9230" y="2084"/>
                  </a:lnTo>
                  <a:cubicBezTo>
                    <a:pt x="10726" y="2943"/>
                    <a:pt x="14460" y="4337"/>
                    <a:pt x="14664" y="5181"/>
                  </a:cubicBezTo>
                  <a:cubicBezTo>
                    <a:pt x="15684" y="5988"/>
                    <a:pt x="15208" y="6856"/>
                    <a:pt x="14664" y="7761"/>
                  </a:cubicBezTo>
                  <a:lnTo>
                    <a:pt x="7687" y="10000"/>
                  </a:lnTo>
                </a:path>
              </a:pathLst>
            </a:custGeom>
            <a:noFill/>
            <a:ln w="19050">
              <a:solidFill>
                <a:srgbClr val="006600"/>
              </a:solidFill>
              <a:prstDash val="dash"/>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192" name="文本框 191"/>
          <p:cNvSpPr txBox="1"/>
          <p:nvPr/>
        </p:nvSpPr>
        <p:spPr>
          <a:xfrm>
            <a:off x="1053074" y="178558"/>
            <a:ext cx="3875405" cy="398780"/>
          </a:xfrm>
          <a:prstGeom prst="rect">
            <a:avLst/>
          </a:prstGeom>
          <a:noFill/>
        </p:spPr>
        <p:txBody>
          <a:bodyPr wrap="none" rtlCol="0" anchor="ctr">
            <a:spAutoFit/>
          </a:bodyPr>
          <a:lstStyle/>
          <a:p>
            <a:pPr>
              <a:lnSpc>
                <a:spcPct val="100000"/>
              </a:lnSpc>
            </a:pP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rPr>
              <a:t>6.8.2 </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rPr>
              <a:t>森林到</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rPr>
              <a:t>二叉树的转换及还原</a:t>
            </a:r>
            <a:endParaRPr lang="zh-CN" altLang="zh-CN" sz="2000" dirty="0">
              <a:ln w="11430"/>
              <a:solidFill>
                <a:schemeClr val="accen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fade">
                                      <p:cBhvr>
                                        <p:cTn id="21" dur="1000"/>
                                        <p:tgtEl>
                                          <p:spTgt spid="121"/>
                                        </p:tgtEl>
                                      </p:cBhvr>
                                    </p:animEffect>
                                    <p:anim calcmode="lin" valueType="num">
                                      <p:cBhvr>
                                        <p:cTn id="22" dur="1000" fill="hold"/>
                                        <p:tgtEl>
                                          <p:spTgt spid="121"/>
                                        </p:tgtEl>
                                        <p:attrNameLst>
                                          <p:attrName>ppt_x</p:attrName>
                                        </p:attrNameLst>
                                      </p:cBhvr>
                                      <p:tavLst>
                                        <p:tav tm="0">
                                          <p:val>
                                            <p:strVal val="#ppt_x"/>
                                          </p:val>
                                        </p:tav>
                                        <p:tav tm="100000">
                                          <p:val>
                                            <p:strVal val="#ppt_x"/>
                                          </p:val>
                                        </p:tav>
                                      </p:tavLst>
                                    </p:anim>
                                    <p:anim calcmode="lin" valueType="num">
                                      <p:cBhvr>
                                        <p:cTn id="23" dur="1000" fill="hold"/>
                                        <p:tgtEl>
                                          <p:spTgt spid="121"/>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1000"/>
                                        <p:tgtEl>
                                          <p:spTgt spid="138"/>
                                        </p:tgtEl>
                                      </p:cBhvr>
                                    </p:animEffect>
                                    <p:anim calcmode="lin" valueType="num">
                                      <p:cBhvr>
                                        <p:cTn id="28" dur="1000" fill="hold"/>
                                        <p:tgtEl>
                                          <p:spTgt spid="138"/>
                                        </p:tgtEl>
                                        <p:attrNameLst>
                                          <p:attrName>ppt_x</p:attrName>
                                        </p:attrNameLst>
                                      </p:cBhvr>
                                      <p:tavLst>
                                        <p:tav tm="0">
                                          <p:val>
                                            <p:strVal val="#ppt_x"/>
                                          </p:val>
                                        </p:tav>
                                        <p:tav tm="100000">
                                          <p:val>
                                            <p:strVal val="#ppt_x"/>
                                          </p:val>
                                        </p:tav>
                                      </p:tavLst>
                                    </p:anim>
                                    <p:anim calcmode="lin" valueType="num">
                                      <p:cBhvr>
                                        <p:cTn id="29" dur="1000" fill="hold"/>
                                        <p:tgtEl>
                                          <p:spTgt spid="13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1000"/>
                                        <p:tgtEl>
                                          <p:spTgt spid="175"/>
                                        </p:tgtEl>
                                      </p:cBhvr>
                                    </p:animEffect>
                                    <p:anim calcmode="lin" valueType="num">
                                      <p:cBhvr>
                                        <p:cTn id="34" dur="1000" fill="hold"/>
                                        <p:tgtEl>
                                          <p:spTgt spid="175"/>
                                        </p:tgtEl>
                                        <p:attrNameLst>
                                          <p:attrName>ppt_x</p:attrName>
                                        </p:attrNameLst>
                                      </p:cBhvr>
                                      <p:tavLst>
                                        <p:tav tm="0">
                                          <p:val>
                                            <p:strVal val="#ppt_x"/>
                                          </p:val>
                                        </p:tav>
                                        <p:tav tm="100000">
                                          <p:val>
                                            <p:strVal val="#ppt_x"/>
                                          </p:val>
                                        </p:tav>
                                      </p:tavLst>
                                    </p:anim>
                                    <p:anim calcmode="lin" valueType="num">
                                      <p:cBhvr>
                                        <p:cTn id="35" dur="1000" fill="hold"/>
                                        <p:tgtEl>
                                          <p:spTgt spid="175"/>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58"/>
                                        </p:tgtEl>
                                        <p:attrNameLst>
                                          <p:attrName>style.visibility</p:attrName>
                                        </p:attrNameLst>
                                      </p:cBhvr>
                                      <p:to>
                                        <p:strVal val="visible"/>
                                      </p:to>
                                    </p:set>
                                    <p:animEffect transition="in" filter="fade">
                                      <p:cBhvr>
                                        <p:cTn id="39" dur="1000"/>
                                        <p:tgtEl>
                                          <p:spTgt spid="158"/>
                                        </p:tgtEl>
                                      </p:cBhvr>
                                    </p:animEffect>
                                    <p:anim calcmode="lin" valueType="num">
                                      <p:cBhvr>
                                        <p:cTn id="40" dur="1000" fill="hold"/>
                                        <p:tgtEl>
                                          <p:spTgt spid="158"/>
                                        </p:tgtEl>
                                        <p:attrNameLst>
                                          <p:attrName>ppt_x</p:attrName>
                                        </p:attrNameLst>
                                      </p:cBhvr>
                                      <p:tavLst>
                                        <p:tav tm="0">
                                          <p:val>
                                            <p:strVal val="#ppt_x"/>
                                          </p:val>
                                        </p:tav>
                                        <p:tav tm="100000">
                                          <p:val>
                                            <p:strVal val="#ppt_x"/>
                                          </p:val>
                                        </p:tav>
                                      </p:tavLst>
                                    </p:anim>
                                    <p:anim calcmode="lin" valueType="num">
                                      <p:cBhvr>
                                        <p:cTn id="41"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9F09EAF-8FFE-42CA-A4DB-35812F818681}"/>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9" name="Text Box 5">
            <a:extLst>
              <a:ext uri="{FF2B5EF4-FFF2-40B4-BE49-F238E27FC236}">
                <a16:creationId xmlns:a16="http://schemas.microsoft.com/office/drawing/2014/main" id="{E6E0603B-5EAD-47AC-883F-4043A1566D9A}"/>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6.9.1 </a:t>
            </a:r>
            <a:r>
              <a:rPr lang="zh-CN" altLang="en-US">
                <a:latin typeface="思源黑体 CN Medium" panose="020B0600000000000000" pitchFamily="34" charset="-122"/>
                <a:ea typeface="思源黑体 CN Medium" panose="020B0600000000000000" pitchFamily="34" charset="-122"/>
              </a:rPr>
              <a:t>并查集的定义</a:t>
            </a:r>
          </a:p>
        </p:txBody>
      </p:sp>
      <p:grpSp>
        <p:nvGrpSpPr>
          <p:cNvPr id="10" name="组合 9">
            <a:extLst>
              <a:ext uri="{FF2B5EF4-FFF2-40B4-BE49-F238E27FC236}">
                <a16:creationId xmlns:a16="http://schemas.microsoft.com/office/drawing/2014/main" id="{B889857E-72CF-47C3-8D96-B32B9BDEFE76}"/>
              </a:ext>
            </a:extLst>
          </p:cNvPr>
          <p:cNvGrpSpPr/>
          <p:nvPr/>
        </p:nvGrpSpPr>
        <p:grpSpPr>
          <a:xfrm>
            <a:off x="365393" y="1986409"/>
            <a:ext cx="11273140" cy="4282011"/>
            <a:chOff x="1113577" y="2575989"/>
            <a:chExt cx="11273140" cy="4282011"/>
          </a:xfrm>
        </p:grpSpPr>
        <p:pic>
          <p:nvPicPr>
            <p:cNvPr id="11" name="图片 10" descr="图片包含 白板&#10;&#10;描述已自动生成">
              <a:extLst>
                <a:ext uri="{FF2B5EF4-FFF2-40B4-BE49-F238E27FC236}">
                  <a16:creationId xmlns:a16="http://schemas.microsoft.com/office/drawing/2014/main" id="{4C0C7E9C-B8BC-4BF1-8005-DBDBD1B6FE8E}"/>
                </a:ext>
              </a:extLst>
            </p:cNvPr>
            <p:cNvPicPr>
              <a:picLocks noChangeAspect="1"/>
            </p:cNvPicPr>
            <p:nvPr/>
          </p:nvPicPr>
          <p:blipFill rotWithShape="1">
            <a:blip r:embed="rId2">
              <a:extLst>
                <a:ext uri="{28A0092B-C50C-407E-A947-70E740481C1C}">
                  <a14:useLocalDpi xmlns:a14="http://schemas.microsoft.com/office/drawing/2010/main" val="0"/>
                </a:ext>
              </a:extLst>
            </a:blip>
            <a:srcRect t="21254" r="57008"/>
            <a:stretch/>
          </p:blipFill>
          <p:spPr>
            <a:xfrm>
              <a:off x="1113577" y="2755172"/>
              <a:ext cx="2315690" cy="4102828"/>
            </a:xfrm>
            <a:prstGeom prst="rect">
              <a:avLst/>
            </a:prstGeom>
          </p:spPr>
        </p:pic>
        <p:sp>
          <p:nvSpPr>
            <p:cNvPr id="12" name="TextBox 29">
              <a:extLst>
                <a:ext uri="{FF2B5EF4-FFF2-40B4-BE49-F238E27FC236}">
                  <a16:creationId xmlns:a16="http://schemas.microsoft.com/office/drawing/2014/main" id="{98CC9F0A-ECDF-44B3-8ED3-96D989953F0B}"/>
                </a:ext>
              </a:extLst>
            </p:cNvPr>
            <p:cNvSpPr txBox="1"/>
            <p:nvPr/>
          </p:nvSpPr>
          <p:spPr>
            <a:xfrm>
              <a:off x="3279791" y="2575989"/>
              <a:ext cx="9106926" cy="2454299"/>
            </a:xfrm>
            <a:prstGeom prst="rect">
              <a:avLst/>
            </a:prstGeom>
            <a:noFill/>
            <a:ln w="38100">
              <a:solidFill>
                <a:schemeClr val="tx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00" indent="-252000">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itchFamily="49" charset="0"/>
                </a:defRPr>
              </a:lvl1pPr>
            </a:lstStyle>
            <a:p>
              <a:pPr>
                <a:buFont typeface="Wingdings" panose="05000000000000000000" pitchFamily="2" charset="2"/>
                <a:buChar char="n"/>
              </a:pPr>
              <a:r>
                <a:rPr lang="zh-CN" altLang="en-US"/>
                <a:t>给定</a:t>
              </a:r>
              <a:r>
                <a:rPr lang="en-US" altLang="zh-CN"/>
                <a:t>n</a:t>
              </a:r>
              <a:r>
                <a:rPr lang="zh-CN" altLang="en-US"/>
                <a:t>个结点的集合，结点编号为</a:t>
              </a:r>
              <a:r>
                <a:rPr lang="en-US" altLang="zh-CN"/>
                <a:t>1</a:t>
              </a:r>
              <a:r>
                <a:rPr lang="zh-CN" altLang="en-US"/>
                <a:t>～</a:t>
              </a:r>
              <a:r>
                <a:rPr lang="en-US" altLang="zh-CN"/>
                <a:t>n</a:t>
              </a:r>
              <a:r>
                <a:rPr lang="zh-CN" altLang="en-US"/>
                <a:t>，再给定一个等价关系，由等价关系产生所有结点的一个划分，每个结点属于一个等价类，所有等价类是不相交的。</a:t>
              </a:r>
            </a:p>
            <a:p>
              <a:pPr>
                <a:buFont typeface="Wingdings" panose="05000000000000000000" pitchFamily="2" charset="2"/>
                <a:buChar char="n"/>
              </a:pPr>
              <a:r>
                <a:rPr lang="zh-CN" altLang="en-US"/>
                <a:t>需要求一个结点所属的等价类，以及合并两个等价类。</a:t>
              </a:r>
            </a:p>
          </p:txBody>
        </p:sp>
      </p:grpSp>
    </p:spTree>
    <p:extLst>
      <p:ext uri="{BB962C8B-B14F-4D97-AF65-F5344CB8AC3E}">
        <p14:creationId xmlns:p14="http://schemas.microsoft.com/office/powerpoint/2010/main" val="3329323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rPr>
              <a:t>【2021-1-4】</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某森林</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F</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对应的二叉树为</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T</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，若</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T</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的先序遍历序列是</a:t>
            </a:r>
            <a:r>
              <a:rPr kumimoji="0" lang="en-US" altLang="zh-CN" sz="26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a,b,d,c,e,g,f</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中序遍历序列是</a:t>
            </a:r>
            <a:r>
              <a:rPr kumimoji="0" lang="en-US" altLang="zh-CN" sz="26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b,d,a,e,g,c,f</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，则</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F</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中树的棵数是</a:t>
            </a: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rPr>
              <a:t>(   )</a:t>
            </a:r>
            <a:endPar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icrosoft Yahei"/>
            </a:endParaRPr>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rPr>
              <a:t>1</a:t>
            </a:r>
            <a:endParaRPr kumimoji="0" lang="zh-CN" altLang="en-US"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endParaRP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rPr>
              <a:t>2</a:t>
            </a:r>
            <a:endParaRPr kumimoji="0" lang="zh-CN" altLang="en-US"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rPr>
              <a:t>3</a:t>
            </a:r>
            <a:endParaRPr kumimoji="0" lang="zh-CN" altLang="en-US"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endParaRP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rPr>
              <a:t>4</a:t>
            </a:r>
            <a:endParaRPr kumimoji="0" lang="zh-CN" altLang="en-US" sz="2600" b="1" i="0" u="none" strike="noStrike" kern="1200" cap="none" spc="0" normalizeH="0" baseline="0" noProof="0" dirty="0">
              <a:ln>
                <a:noFill/>
              </a:ln>
              <a:solidFill>
                <a:srgbClr val="000000"/>
              </a:solidFill>
              <a:effectLst/>
              <a:uLnTx/>
              <a:uFillTx/>
              <a:latin typeface="Microsoft Yahei"/>
              <a:ea typeface="Microsoft Yahei"/>
              <a:cs typeface="+mn-cs"/>
              <a:sym typeface="Microsoft Yahei"/>
            </a:endParaRPr>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a:ea typeface="Microsoft Yahei"/>
                <a:cs typeface="+mn-cs"/>
                <a:sym typeface="Microsoft Yahei"/>
              </a:rPr>
              <a:t>A</a:t>
            </a:r>
            <a:endParaRPr kumimoji="0" lang="zh-CN" altLang="en-US" sz="1600" b="1" i="0" u="none" strike="noStrike" kern="1200" cap="none" spc="0" normalizeH="0" baseline="0" noProof="0">
              <a:ln>
                <a:noFill/>
              </a:ln>
              <a:solidFill>
                <a:srgbClr val="FFFFFF"/>
              </a:solidFill>
              <a:effectLst/>
              <a:uLnTx/>
              <a:uFillTx/>
              <a:latin typeface="Microsoft Yahei"/>
              <a:ea typeface="Microsoft Yahei"/>
              <a:cs typeface="+mn-cs"/>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a:ea typeface="Microsoft Yahei"/>
                <a:cs typeface="+mn-cs"/>
                <a:sym typeface="Microsoft Yahei"/>
              </a:rPr>
              <a:t>B</a:t>
            </a:r>
            <a:endParaRPr kumimoji="0" lang="zh-CN" altLang="en-US" sz="1600" b="1" i="0" u="none" strike="noStrike" kern="1200" cap="none" spc="0" normalizeH="0" baseline="0" noProof="0">
              <a:ln>
                <a:noFill/>
              </a:ln>
              <a:solidFill>
                <a:srgbClr val="FFFFFF"/>
              </a:solidFill>
              <a:effectLst/>
              <a:uLnTx/>
              <a:uFillTx/>
              <a:latin typeface="Microsoft Yahei"/>
              <a:ea typeface="Microsoft Yahei"/>
              <a:cs typeface="+mn-cs"/>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a:ea typeface="Microsoft Yahei"/>
                <a:cs typeface="+mn-cs"/>
                <a:sym typeface="Microsoft Yahei"/>
              </a:rPr>
              <a:t>C</a:t>
            </a:r>
            <a:endParaRPr kumimoji="0" lang="zh-CN" altLang="en-US" sz="1600" b="1" i="0" u="none" strike="noStrike" kern="1200" cap="none" spc="0" normalizeH="0" baseline="0" noProof="0">
              <a:ln>
                <a:noFill/>
              </a:ln>
              <a:solidFill>
                <a:srgbClr val="FFFFFF"/>
              </a:solidFill>
              <a:effectLst/>
              <a:uLnTx/>
              <a:uFillTx/>
              <a:latin typeface="Microsoft Yahei"/>
              <a:ea typeface="Microsoft Yahei"/>
              <a:cs typeface="+mn-cs"/>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a:ea typeface="Microsoft Yahei"/>
                <a:cs typeface="+mn-cs"/>
                <a:sym typeface="Microsoft Yahei"/>
              </a:rPr>
              <a:t>D</a:t>
            </a:r>
            <a:endParaRPr kumimoji="0" lang="zh-CN" altLang="en-US" sz="1600" b="1" i="0" u="none" strike="noStrike" kern="1200" cap="none" spc="0" normalizeH="0" baseline="0" noProof="0">
              <a:ln>
                <a:noFill/>
              </a:ln>
              <a:solidFill>
                <a:srgbClr val="FFFFFF"/>
              </a:solidFill>
              <a:effectLst/>
              <a:uLnTx/>
              <a:uFillTx/>
              <a:latin typeface="Microsoft Yahei"/>
              <a:ea typeface="Microsoft Yahei"/>
              <a:cs typeface="+mn-cs"/>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r>
              <a:rPr kumimoji="0" lang="zh-CN" altLang="en-US" sz="1600" b="1" i="0" u="none" strike="noStrike" kern="1200" cap="none" spc="0" normalizeH="0" baseline="0" noProof="0">
                <a:ln>
                  <a:noFill/>
                </a:ln>
                <a:solidFill>
                  <a:srgbClr val="FFFFFF"/>
                </a:solidFill>
                <a:effectLst/>
                <a:uLnTx/>
                <a:uFillTx/>
                <a:latin typeface="Microsoft Yahei"/>
                <a:ea typeface="Microsoft Yahei"/>
                <a:cs typeface="+mn-cs"/>
                <a:sym typeface="Microsoft Yahei"/>
              </a:rPr>
              <a:t>提交</a:t>
            </a:r>
          </a:p>
        </p:txBody>
      </p:sp>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endParaRPr kumimoji="0" lang="zh-CN" altLang="en-US" sz="1800" b="1" i="0" u="none" strike="noStrike" kern="1200" cap="none" spc="0" normalizeH="0" baseline="0" noProof="0">
                <a:ln>
                  <a:noFill/>
                </a:ln>
                <a:solidFill>
                  <a:srgbClr val="6D6F71"/>
                </a:solidFill>
                <a:effectLst/>
                <a:uLnTx/>
                <a:uFillTx/>
                <a:latin typeface="Times New Roman" panose="02020603050405020304" pitchFamily="18" charset="0"/>
                <a:ea typeface="仿宋_GB2312" charset="-122"/>
                <a:cs typeface="+mn-cs"/>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Pct val="100000"/>
                <a:buFontTx/>
                <a:buNone/>
                <a:tabLst/>
                <a:defRPr/>
              </a:pPr>
              <a:endParaRPr kumimoji="0" lang="zh-CN" altLang="en-US" sz="1800" b="1" i="0" u="none" strike="noStrike" kern="1200" cap="none" spc="0" normalizeH="0" baseline="0" noProof="0">
                <a:ln>
                  <a:noFill/>
                </a:ln>
                <a:solidFill>
                  <a:srgbClr val="6D6F71"/>
                </a:solidFill>
                <a:effectLst/>
                <a:uLnTx/>
                <a:uFillTx/>
                <a:latin typeface="Times New Roman" panose="02020603050405020304" pitchFamily="18" charset="0"/>
                <a:ea typeface="仿宋_GB2312" charset="-122"/>
                <a:cs typeface="+mn-cs"/>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Microsoft Yahei"/>
                  <a:ea typeface="Microsoft Yahei"/>
                  <a:cs typeface="+mn-cs"/>
                  <a:sym typeface="Microsoft Yahei"/>
                </a:rPr>
                <a:t>单选题</a:t>
              </a: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808080"/>
                  </a:solidFill>
                  <a:effectLst/>
                  <a:uLnTx/>
                  <a:uFillTx/>
                  <a:latin typeface="Microsoft Yahei"/>
                  <a:ea typeface="Microsoft Yahei"/>
                  <a:cs typeface="+mn-cs"/>
                  <a:sym typeface="Microsoft Yahei"/>
                </a:rPr>
                <a:t>20</a:t>
              </a:r>
              <a:r>
                <a:rPr kumimoji="0" lang="zh-CN" altLang="en-US" sz="2000" b="1" i="0" u="none" strike="noStrike" kern="1200" cap="none" spc="0" normalizeH="0" baseline="0" noProof="0">
                  <a:ln>
                    <a:noFill/>
                  </a:ln>
                  <a:solidFill>
                    <a:srgbClr val="808080"/>
                  </a:solidFill>
                  <a:effectLst/>
                  <a:uLnTx/>
                  <a:uFillTx/>
                  <a:latin typeface="Microsoft Yahei"/>
                  <a:ea typeface="Microsoft Yahei"/>
                  <a:cs typeface="+mn-cs"/>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143288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2494764" y="4079145"/>
            <a:ext cx="7358114" cy="1938269"/>
            <a:chOff x="928662" y="3500438"/>
            <a:chExt cx="7358114" cy="1938269"/>
          </a:xfrm>
        </p:grpSpPr>
        <p:sp>
          <p:nvSpPr>
            <p:cNvPr id="8" name="TextBox 7"/>
            <p:cNvSpPr txBox="1"/>
            <p:nvPr/>
          </p:nvSpPr>
          <p:spPr>
            <a:xfrm>
              <a:off x="928662" y="4143380"/>
              <a:ext cx="7358114" cy="129532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08000" tIns="108000" bIns="108000" rtlCol="0">
              <a:spAutoFit/>
            </a:bodyPr>
            <a:lstStyle/>
            <a:p>
              <a:pPr>
                <a:lnSpc>
                  <a:spcPts val="2800"/>
                </a:lnSpc>
              </a:pP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1</a:t>
              </a: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C0262E"/>
                  </a:solidFill>
                  <a:latin typeface="Consolas" pitchFamily="49" charset="0"/>
                  <a:ea typeface="楷体" panose="02010609060101010101" pitchFamily="49" charset="-122"/>
                  <a:cs typeface="Consolas" pitchFamily="49" charset="0"/>
                </a:rPr>
                <a:t>Init</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zh-CN" sz="2000">
                  <a:solidFill>
                    <a:srgbClr val="525252"/>
                  </a:solidFill>
                  <a:latin typeface="Consolas" pitchFamily="49" charset="0"/>
                  <a:ea typeface="楷体" panose="02010609060101010101" pitchFamily="49" charset="-122"/>
                  <a:cs typeface="Consolas" pitchFamily="49" charset="0"/>
                </a:rPr>
                <a:t>：初始化。</a:t>
              </a:r>
            </a:p>
            <a:p>
              <a:pPr>
                <a:lnSpc>
                  <a:spcPts val="2800"/>
                </a:lnSpc>
              </a:pP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2</a:t>
              </a: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C0262E"/>
                  </a:solidFill>
                  <a:latin typeface="Consolas" pitchFamily="49" charset="0"/>
                  <a:ea typeface="楷体" panose="02010609060101010101" pitchFamily="49" charset="-122"/>
                  <a:cs typeface="Consolas" pitchFamily="49" charset="0"/>
                </a:rPr>
                <a:t>Find</a:t>
              </a:r>
              <a:r>
                <a:rPr lang="en-US" altLang="zh-CN" sz="2000">
                  <a:solidFill>
                    <a:srgbClr val="525252"/>
                  </a:solidFill>
                  <a:latin typeface="Consolas" pitchFamily="49" charset="0"/>
                  <a:ea typeface="楷体" panose="02010609060101010101" pitchFamily="49" charset="-122"/>
                  <a:cs typeface="Consolas" pitchFamily="49" charset="0"/>
                </a:rPr>
                <a:t>(int </a:t>
              </a:r>
              <a:r>
                <a:rPr lang="en-US" altLang="zh-CN" sz="2000" i="1">
                  <a:solidFill>
                    <a:srgbClr val="525252"/>
                  </a:solidFill>
                  <a:latin typeface="Consolas" pitchFamily="49" charset="0"/>
                  <a:ea typeface="楷体" panose="02010609060101010101" pitchFamily="49" charset="-122"/>
                  <a:cs typeface="Consolas" pitchFamily="49" charset="0"/>
                </a:rPr>
                <a:t>x</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zh-CN" sz="2000">
                  <a:solidFill>
                    <a:srgbClr val="525252"/>
                  </a:solidFill>
                  <a:latin typeface="Consolas" pitchFamily="49" charset="0"/>
                  <a:ea typeface="楷体" panose="02010609060101010101" pitchFamily="49" charset="-122"/>
                  <a:cs typeface="Consolas" pitchFamily="49" charset="0"/>
                </a:rPr>
                <a:t>：查找</a:t>
              </a:r>
              <a:r>
                <a:rPr lang="en-US" altLang="zh-CN" sz="2000" i="1">
                  <a:solidFill>
                    <a:srgbClr val="525252"/>
                  </a:solidFill>
                  <a:latin typeface="Consolas" pitchFamily="49" charset="0"/>
                  <a:ea typeface="楷体" panose="02010609060101010101" pitchFamily="49" charset="-122"/>
                  <a:cs typeface="Consolas" pitchFamily="49" charset="0"/>
                </a:rPr>
                <a:t>x</a:t>
              </a:r>
              <a:r>
                <a:rPr lang="zh-CN" altLang="zh-CN" sz="2000">
                  <a:solidFill>
                    <a:srgbClr val="525252"/>
                  </a:solidFill>
                  <a:latin typeface="Consolas" pitchFamily="49" charset="0"/>
                  <a:ea typeface="楷体" panose="02010609060101010101" pitchFamily="49" charset="-122"/>
                  <a:cs typeface="Consolas" pitchFamily="49" charset="0"/>
                </a:rPr>
                <a:t>结点所属的等价类。</a:t>
              </a:r>
            </a:p>
            <a:p>
              <a:pPr>
                <a:lnSpc>
                  <a:spcPts val="2800"/>
                </a:lnSpc>
              </a:pP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3</a:t>
              </a: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C0262E"/>
                  </a:solidFill>
                  <a:latin typeface="Consolas" pitchFamily="49" charset="0"/>
                  <a:ea typeface="楷体" panose="02010609060101010101" pitchFamily="49" charset="-122"/>
                  <a:cs typeface="Consolas" pitchFamily="49" charset="0"/>
                </a:rPr>
                <a:t>Union</a:t>
              </a:r>
              <a:r>
                <a:rPr lang="en-US" altLang="zh-CN" sz="2000">
                  <a:solidFill>
                    <a:srgbClr val="525252"/>
                  </a:solidFill>
                  <a:latin typeface="Consolas" pitchFamily="49" charset="0"/>
                  <a:ea typeface="楷体" panose="02010609060101010101" pitchFamily="49" charset="-122"/>
                  <a:cs typeface="Consolas" pitchFamily="49" charset="0"/>
                </a:rPr>
                <a:t>(int </a:t>
              </a:r>
              <a:r>
                <a:rPr lang="en-US" altLang="zh-CN" sz="2000" i="1">
                  <a:solidFill>
                    <a:srgbClr val="525252"/>
                  </a:solidFill>
                  <a:latin typeface="Consolas" pitchFamily="49" charset="0"/>
                  <a:ea typeface="楷体" panose="02010609060101010101" pitchFamily="49" charset="-122"/>
                  <a:cs typeface="Consolas" pitchFamily="49" charset="0"/>
                </a:rPr>
                <a:t>x</a:t>
              </a: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int </a:t>
              </a:r>
              <a:r>
                <a:rPr lang="en-US" altLang="zh-CN" sz="2000" i="1">
                  <a:solidFill>
                    <a:srgbClr val="525252"/>
                  </a:solidFill>
                  <a:latin typeface="Consolas" pitchFamily="49" charset="0"/>
                  <a:ea typeface="楷体" panose="02010609060101010101" pitchFamily="49" charset="-122"/>
                  <a:cs typeface="Consolas" pitchFamily="49" charset="0"/>
                </a:rPr>
                <a:t>y</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zh-CN" sz="2000">
                  <a:solidFill>
                    <a:srgbClr val="525252"/>
                  </a:solidFill>
                  <a:latin typeface="Consolas" pitchFamily="49" charset="0"/>
                  <a:ea typeface="楷体" panose="02010609060101010101" pitchFamily="49" charset="-122"/>
                  <a:cs typeface="Consolas" pitchFamily="49" charset="0"/>
                </a:rPr>
                <a:t>：将</a:t>
              </a:r>
              <a:r>
                <a:rPr lang="en-US" altLang="zh-CN" sz="2000" i="1">
                  <a:solidFill>
                    <a:srgbClr val="525252"/>
                  </a:solidFill>
                  <a:latin typeface="Consolas" pitchFamily="49" charset="0"/>
                  <a:ea typeface="楷体" panose="02010609060101010101" pitchFamily="49" charset="-122"/>
                  <a:cs typeface="Consolas" pitchFamily="49" charset="0"/>
                </a:rPr>
                <a:t>x</a:t>
              </a:r>
              <a:r>
                <a:rPr lang="zh-CN" altLang="zh-CN" sz="2000">
                  <a:solidFill>
                    <a:srgbClr val="525252"/>
                  </a:solidFill>
                  <a:latin typeface="Consolas" pitchFamily="49" charset="0"/>
                  <a:ea typeface="楷体" panose="02010609060101010101" pitchFamily="49" charset="-122"/>
                  <a:cs typeface="Consolas" pitchFamily="49" charset="0"/>
                </a:rPr>
                <a:t>和</a:t>
              </a:r>
              <a:r>
                <a:rPr lang="en-US" altLang="zh-CN" sz="2000" i="1">
                  <a:solidFill>
                    <a:srgbClr val="525252"/>
                  </a:solidFill>
                  <a:latin typeface="Consolas" pitchFamily="49" charset="0"/>
                  <a:ea typeface="楷体" panose="02010609060101010101" pitchFamily="49" charset="-122"/>
                  <a:cs typeface="Consolas" pitchFamily="49" charset="0"/>
                </a:rPr>
                <a:t>y</a:t>
              </a:r>
              <a:r>
                <a:rPr lang="zh-CN" altLang="zh-CN" sz="2000">
                  <a:solidFill>
                    <a:srgbClr val="525252"/>
                  </a:solidFill>
                  <a:latin typeface="Consolas" pitchFamily="49" charset="0"/>
                  <a:ea typeface="楷体" panose="02010609060101010101" pitchFamily="49" charset="-122"/>
                  <a:cs typeface="Consolas" pitchFamily="49" charset="0"/>
                </a:rPr>
                <a:t>所属的两个等价类合并。</a:t>
              </a:r>
              <a:endParaRPr lang="zh-CN" altLang="en-US" sz="2000">
                <a:solidFill>
                  <a:srgbClr val="525252"/>
                </a:solidFill>
                <a:latin typeface="Consolas" pitchFamily="49" charset="0"/>
                <a:ea typeface="楷体" panose="02010609060101010101" pitchFamily="49" charset="-122"/>
                <a:cs typeface="Consolas" pitchFamily="49" charset="0"/>
              </a:endParaRPr>
            </a:p>
          </p:txBody>
        </p:sp>
        <p:sp>
          <p:nvSpPr>
            <p:cNvPr id="9" name="下箭头 8"/>
            <p:cNvSpPr/>
            <p:nvPr/>
          </p:nvSpPr>
          <p:spPr>
            <a:xfrm>
              <a:off x="3286116" y="3500438"/>
              <a:ext cx="214314" cy="571504"/>
            </a:xfrm>
            <a:prstGeom prst="downArrow">
              <a:avLst/>
            </a:prstGeom>
            <a:gradFill>
              <a:gsLst>
                <a:gs pos="0">
                  <a:srgbClr val="CD5158"/>
                </a:gs>
                <a:gs pos="100000">
                  <a:srgbClr val="C0262E"/>
                </a:gs>
              </a:gsLst>
            </a:gradFill>
            <a:ln>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rgbClr val="525252"/>
                </a:solidFill>
                <a:latin typeface="Consolas" pitchFamily="49" charset="0"/>
                <a:ea typeface="楷体" panose="02010609060101010101" pitchFamily="49" charset="-122"/>
                <a:cs typeface="Consolas" pitchFamily="49" charset="0"/>
              </a:endParaRPr>
            </a:p>
          </p:txBody>
        </p:sp>
        <p:sp>
          <p:nvSpPr>
            <p:cNvPr id="10" name="TextBox 9"/>
            <p:cNvSpPr txBox="1"/>
            <p:nvPr/>
          </p:nvSpPr>
          <p:spPr>
            <a:xfrm>
              <a:off x="3500430" y="3571876"/>
              <a:ext cx="3214710" cy="400110"/>
            </a:xfrm>
            <a:prstGeom prst="rect">
              <a:avLst/>
            </a:prstGeom>
            <a:noFill/>
          </p:spPr>
          <p:txBody>
            <a:bodyPr wrap="square" rtlCol="0">
              <a:spAutoFit/>
            </a:bodyPr>
            <a:lstStyle/>
            <a:p>
              <a:r>
                <a:rPr lang="zh-CN" altLang="zh-CN" sz="2000">
                  <a:solidFill>
                    <a:srgbClr val="525252"/>
                  </a:solidFill>
                  <a:latin typeface="楷体" panose="02010609060101010101" pitchFamily="49" charset="-122"/>
                  <a:ea typeface="楷体" panose="02010609060101010101" pitchFamily="49" charset="-122"/>
                </a:rPr>
                <a:t>求解该问题的基本运算</a:t>
              </a:r>
              <a:endParaRPr lang="zh-CN" altLang="en-US" sz="2000">
                <a:solidFill>
                  <a:srgbClr val="525252"/>
                </a:solidFill>
                <a:latin typeface="楷体" panose="02010609060101010101" pitchFamily="49" charset="-122"/>
                <a:ea typeface="楷体" panose="02010609060101010101" pitchFamily="49" charset="-122"/>
                <a:cs typeface="Consolas" pitchFamily="49" charset="0"/>
              </a:endParaRPr>
            </a:p>
          </p:txBody>
        </p:sp>
      </p:grpSp>
      <p:sp>
        <p:nvSpPr>
          <p:cNvPr id="11" name="TextBox 10"/>
          <p:cNvSpPr txBox="1"/>
          <p:nvPr/>
        </p:nvSpPr>
        <p:spPr>
          <a:xfrm>
            <a:off x="4524364" y="6269946"/>
            <a:ext cx="3143272" cy="400110"/>
          </a:xfrm>
          <a:prstGeom prst="rect">
            <a:avLst/>
          </a:prstGeom>
          <a:noFill/>
        </p:spPr>
        <p:txBody>
          <a:bodyPr wrap="square" rtlCol="0">
            <a:spAutoFit/>
          </a:bodyPr>
          <a:lstStyle/>
          <a:p>
            <a:r>
              <a:rPr lang="zh-CN" altLang="zh-CN" sz="2000">
                <a:solidFill>
                  <a:srgbClr val="525252"/>
                </a:solidFill>
                <a:latin typeface="思源黑体 CN Medium" panose="020B0600000000000000" pitchFamily="34" charset="-122"/>
                <a:ea typeface="思源黑体 CN Medium" panose="020B0600000000000000" pitchFamily="34" charset="-122"/>
              </a:rPr>
              <a:t>上述数据结构称为</a:t>
            </a:r>
            <a:r>
              <a:rPr lang="zh-CN" altLang="zh-CN" sz="2000">
                <a:solidFill>
                  <a:srgbClr val="C0262E"/>
                </a:solidFill>
                <a:latin typeface="思源黑体 CN Medium" panose="020B0600000000000000" pitchFamily="34" charset="-122"/>
                <a:ea typeface="思源黑体 CN Medium" panose="020B0600000000000000" pitchFamily="34" charset="-122"/>
              </a:rPr>
              <a:t>并查集</a:t>
            </a:r>
            <a:endParaRPr lang="zh-CN" altLang="en-US" sz="2000">
              <a:solidFill>
                <a:srgbClr val="C0262E"/>
              </a:solidFill>
              <a:latin typeface="思源黑体 CN Medium" panose="020B0600000000000000" pitchFamily="34" charset="-122"/>
              <a:ea typeface="思源黑体 CN Medium" panose="020B0600000000000000" pitchFamily="34" charset="-122"/>
              <a:cs typeface="Consolas" pitchFamily="49" charset="0"/>
            </a:endParaRPr>
          </a:p>
        </p:txBody>
      </p:sp>
      <p:sp>
        <p:nvSpPr>
          <p:cNvPr id="12" name="TextBox 11"/>
          <p:cNvSpPr txBox="1"/>
          <p:nvPr/>
        </p:nvSpPr>
        <p:spPr>
          <a:xfrm>
            <a:off x="1311029" y="1400532"/>
            <a:ext cx="9895235" cy="2454299"/>
          </a:xfrm>
          <a:prstGeom prst="rect">
            <a:avLst/>
          </a:prstGeom>
          <a:noFill/>
          <a:ln w="38100">
            <a:solidFill>
              <a:schemeClr val="tx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00" indent="-252000">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itchFamily="49" charset="0"/>
              </a:defRPr>
            </a:lvl1pPr>
          </a:lstStyle>
          <a:p>
            <a:r>
              <a:rPr lang="zh-CN" altLang="zh-CN"/>
              <a:t>给定</a:t>
            </a:r>
            <a:r>
              <a:rPr lang="en-US" altLang="zh-CN"/>
              <a:t>n</a:t>
            </a:r>
            <a:r>
              <a:rPr lang="zh-CN" altLang="zh-CN"/>
              <a:t>个结点的集合，结点编号为</a:t>
            </a:r>
            <a:r>
              <a:rPr lang="en-US" altLang="zh-CN"/>
              <a:t>1</a:t>
            </a:r>
            <a:r>
              <a:rPr lang="zh-CN" altLang="zh-CN"/>
              <a:t>～</a:t>
            </a:r>
            <a:r>
              <a:rPr lang="en-US" altLang="zh-CN"/>
              <a:t>n</a:t>
            </a:r>
            <a:r>
              <a:rPr lang="zh-CN" altLang="zh-CN"/>
              <a:t>，再给定一个等价关系，由等价关系产生所有结点的一个划分，每个结点属于一个等价类，所有等价类是不相交的。</a:t>
            </a:r>
            <a:endParaRPr lang="en-US" altLang="zh-CN"/>
          </a:p>
          <a:p>
            <a:r>
              <a:rPr lang="zh-CN" altLang="zh-CN"/>
              <a:t>需要求一个结点所属的等价类，以及合并两个等价类。</a:t>
            </a:r>
            <a:endParaRPr lang="zh-CN" altLang="en-US"/>
          </a:p>
        </p:txBody>
      </p:sp>
      <p:sp>
        <p:nvSpPr>
          <p:cNvPr id="13" name="文本框 12">
            <a:extLst>
              <a:ext uri="{FF2B5EF4-FFF2-40B4-BE49-F238E27FC236}">
                <a16:creationId xmlns:a16="http://schemas.microsoft.com/office/drawing/2014/main" id="{7D0D46D6-4C77-4DD8-A037-A95FC1B9A452}"/>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4" name="Text Box 5">
            <a:extLst>
              <a:ext uri="{FF2B5EF4-FFF2-40B4-BE49-F238E27FC236}">
                <a16:creationId xmlns:a16="http://schemas.microsoft.com/office/drawing/2014/main" id="{096DF7D0-E43F-4CF9-BF06-7BADF2AFDCC6}"/>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6.9.1 </a:t>
            </a:r>
            <a:r>
              <a:rPr lang="zh-CN" altLang="en-US">
                <a:latin typeface="思源黑体 CN Medium" panose="020B0600000000000000" pitchFamily="34" charset="-122"/>
                <a:ea typeface="思源黑体 CN Medium" panose="020B0600000000000000" pitchFamily="34" charset="-122"/>
              </a:rPr>
              <a:t>并查集的定义</a:t>
            </a:r>
          </a:p>
        </p:txBody>
      </p:sp>
    </p:spTree>
    <p:extLst>
      <p:ext uri="{BB962C8B-B14F-4D97-AF65-F5344CB8AC3E}">
        <p14:creationId xmlns:p14="http://schemas.microsoft.com/office/powerpoint/2010/main" val="3791306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7" name="Rectangle 2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TextBox 29"/>
          <p:cNvSpPr txBox="1"/>
          <p:nvPr/>
        </p:nvSpPr>
        <p:spPr>
          <a:xfrm>
            <a:off x="1011840" y="1642263"/>
            <a:ext cx="5612472" cy="4088271"/>
          </a:xfrm>
          <a:prstGeom prst="rect">
            <a:avLst/>
          </a:prstGeom>
          <a:noFill/>
          <a:ln w="38100">
            <a:solidFill>
              <a:schemeClr val="tx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00" indent="-252000">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itchFamily="49" charset="0"/>
              </a:defRPr>
            </a:lvl1pPr>
          </a:lstStyle>
          <a:p>
            <a:r>
              <a:rPr lang="zh-CN" altLang="zh-CN"/>
              <a:t>并查集</a:t>
            </a:r>
            <a:r>
              <a:rPr lang="zh-CN" altLang="en-US"/>
              <a:t>就是</a:t>
            </a:r>
            <a:r>
              <a:rPr lang="zh-CN" altLang="zh-CN"/>
              <a:t>一个</a:t>
            </a:r>
            <a:r>
              <a:rPr lang="zh-CN" altLang="zh-CN">
                <a:solidFill>
                  <a:srgbClr val="C0262E"/>
                </a:solidFill>
              </a:rPr>
              <a:t>森林</a:t>
            </a:r>
            <a:r>
              <a:rPr lang="zh-CN" altLang="en-US"/>
              <a:t>。</a:t>
            </a:r>
            <a:endParaRPr lang="en-US" altLang="zh-CN"/>
          </a:p>
          <a:p>
            <a:r>
              <a:rPr lang="zh-CN" altLang="zh-CN"/>
              <a:t>每个等价类用一棵树表示，包含该等价类的所有结点，即结点子集，</a:t>
            </a:r>
            <a:endParaRPr lang="en-US" altLang="zh-CN"/>
          </a:p>
          <a:p>
            <a:r>
              <a:rPr lang="zh-CN" altLang="zh-CN"/>
              <a:t>每个子集通过一个代表来识别，代表即该子集中的某个结点，通常选择根做这个代表</a:t>
            </a:r>
            <a:r>
              <a:rPr lang="zh-CN" altLang="en-US"/>
              <a:t>。</a:t>
            </a:r>
          </a:p>
        </p:txBody>
      </p:sp>
      <p:sp>
        <p:nvSpPr>
          <p:cNvPr id="37900"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a:extLst>
              <a:ext uri="{FF2B5EF4-FFF2-40B4-BE49-F238E27FC236}">
                <a16:creationId xmlns:a16="http://schemas.microsoft.com/office/drawing/2014/main" id="{E7074A73-92D2-4F2A-9C3C-78D1E28A2108}"/>
              </a:ext>
            </a:extLst>
          </p:cNvPr>
          <p:cNvGrpSpPr/>
          <p:nvPr/>
        </p:nvGrpSpPr>
        <p:grpSpPr>
          <a:xfrm>
            <a:off x="6897413" y="1413663"/>
            <a:ext cx="4829175" cy="4705350"/>
            <a:chOff x="6897413" y="1413663"/>
            <a:chExt cx="4829175" cy="4705350"/>
          </a:xfrm>
        </p:grpSpPr>
        <p:pic>
          <p:nvPicPr>
            <p:cNvPr id="3" name="图片 2" descr="形状, 正方形&#10;&#10;描述已自动生成">
              <a:extLst>
                <a:ext uri="{FF2B5EF4-FFF2-40B4-BE49-F238E27FC236}">
                  <a16:creationId xmlns:a16="http://schemas.microsoft.com/office/drawing/2014/main" id="{B082CCC0-FB21-4D58-BCF4-8702E6D43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413" y="1413663"/>
              <a:ext cx="4829175" cy="4705350"/>
            </a:xfrm>
            <a:prstGeom prst="rect">
              <a:avLst/>
            </a:prstGeom>
          </p:spPr>
        </p:pic>
        <p:grpSp>
          <p:nvGrpSpPr>
            <p:cNvPr id="43" name="组合 42"/>
            <p:cNvGrpSpPr/>
            <p:nvPr/>
          </p:nvGrpSpPr>
          <p:grpSpPr>
            <a:xfrm>
              <a:off x="7987411" y="2194505"/>
              <a:ext cx="1324590" cy="1650777"/>
              <a:chOff x="2945292" y="3588230"/>
              <a:chExt cx="1324590" cy="1650777"/>
            </a:xfrm>
          </p:grpSpPr>
          <p:sp>
            <p:nvSpPr>
              <p:cNvPr id="37898" name="Oval 10"/>
              <p:cNvSpPr>
                <a:spLocks noChangeArrowheads="1"/>
              </p:cNvSpPr>
              <p:nvPr/>
            </p:nvSpPr>
            <p:spPr bwMode="auto">
              <a:xfrm>
                <a:off x="3397391" y="3858079"/>
                <a:ext cx="320152" cy="365931"/>
              </a:xfrm>
              <a:prstGeom prst="ellipse">
                <a:avLst/>
              </a:prstGeom>
              <a:ln>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101" rIns="0" bIns="36101" numCol="1" anchor="t" anchorCtr="0" compatLnSpc="1">
                <a:prstTxWarp prst="textNoShape">
                  <a:avLst/>
                </a:prstTxWarp>
              </a:bodyPr>
              <a:lstStyle/>
              <a:p>
                <a:pP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A</a:t>
                </a:r>
              </a:p>
            </p:txBody>
          </p:sp>
          <p:sp>
            <p:nvSpPr>
              <p:cNvPr id="37897" name="AutoShape 9"/>
              <p:cNvSpPr>
                <a:spLocks noChangeArrowheads="1"/>
              </p:cNvSpPr>
              <p:nvPr/>
            </p:nvSpPr>
            <p:spPr bwMode="auto">
              <a:xfrm>
                <a:off x="3938479" y="4768817"/>
                <a:ext cx="331403" cy="460991"/>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37896" name="Oval 8"/>
              <p:cNvSpPr>
                <a:spLocks noChangeArrowheads="1"/>
              </p:cNvSpPr>
              <p:nvPr/>
            </p:nvSpPr>
            <p:spPr bwMode="auto">
              <a:xfrm>
                <a:off x="2950406" y="4401864"/>
                <a:ext cx="320152" cy="366953"/>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101" rIns="0" bIns="36101" numCol="1" anchor="t" anchorCtr="0" compatLnSpc="1">
                <a:prstTxWarp prst="textNoShape">
                  <a:avLst/>
                </a:prstTxWarp>
              </a:bodyPr>
              <a:lstStyle/>
              <a:p>
                <a:pP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x</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37895" name="AutoShape 7"/>
              <p:cNvSpPr>
                <a:spLocks noChangeArrowheads="1"/>
              </p:cNvSpPr>
              <p:nvPr/>
            </p:nvSpPr>
            <p:spPr bwMode="auto">
              <a:xfrm>
                <a:off x="2945292" y="4778016"/>
                <a:ext cx="331403" cy="460991"/>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37894" name="Oval 6"/>
              <p:cNvSpPr>
                <a:spLocks noChangeArrowheads="1"/>
              </p:cNvSpPr>
              <p:nvPr/>
            </p:nvSpPr>
            <p:spPr bwMode="auto">
              <a:xfrm>
                <a:off x="3922113" y="4412085"/>
                <a:ext cx="320152" cy="365931"/>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101" rIns="0" bIns="36101" numCol="1" anchor="t" anchorCtr="0" compatLnSpc="1">
                <a:prstTxWarp prst="textNoShape">
                  <a:avLst/>
                </a:prstTxWarp>
              </a:bodyPr>
              <a:lstStyle/>
              <a:p>
                <a:pP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y</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37893" name="AutoShape 5"/>
              <p:cNvSpPr>
                <a:spLocks noChangeShapeType="1"/>
              </p:cNvSpPr>
              <p:nvPr/>
            </p:nvSpPr>
            <p:spPr bwMode="auto">
              <a:xfrm flipH="1">
                <a:off x="3223507" y="4170857"/>
                <a:ext cx="220936" cy="285181"/>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37892" name="AutoShape 4"/>
              <p:cNvSpPr>
                <a:spLocks noChangeShapeType="1"/>
              </p:cNvSpPr>
              <p:nvPr/>
            </p:nvSpPr>
            <p:spPr bwMode="auto">
              <a:xfrm flipH="1" flipV="1">
                <a:off x="3670492" y="4170857"/>
                <a:ext cx="298672" cy="29438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37891" name="Freeform 3"/>
              <p:cNvSpPr>
                <a:spLocks/>
              </p:cNvSpPr>
              <p:nvPr/>
            </p:nvSpPr>
            <p:spPr bwMode="auto">
              <a:xfrm>
                <a:off x="3538545" y="3588230"/>
                <a:ext cx="406071" cy="500855"/>
              </a:xfrm>
              <a:custGeom>
                <a:avLst/>
                <a:gdLst/>
                <a:ahLst/>
                <a:cxnLst>
                  <a:cxn ang="0">
                    <a:pos x="207" y="528"/>
                  </a:cxn>
                  <a:cxn ang="0">
                    <a:pos x="434" y="537"/>
                  </a:cxn>
                  <a:cxn ang="0">
                    <a:pos x="445" y="240"/>
                  </a:cxn>
                  <a:cxn ang="0">
                    <a:pos x="326" y="25"/>
                  </a:cxn>
                  <a:cxn ang="0">
                    <a:pos x="97" y="91"/>
                  </a:cxn>
                  <a:cxn ang="0">
                    <a:pos x="0" y="327"/>
                  </a:cxn>
                </a:cxnLst>
                <a:rect l="0" t="0" r="r" b="b"/>
                <a:pathLst>
                  <a:path w="474" h="585">
                    <a:moveTo>
                      <a:pt x="207" y="528"/>
                    </a:moveTo>
                    <a:cubicBezTo>
                      <a:pt x="300" y="556"/>
                      <a:pt x="394" y="585"/>
                      <a:pt x="434" y="537"/>
                    </a:cubicBezTo>
                    <a:cubicBezTo>
                      <a:pt x="474" y="489"/>
                      <a:pt x="463" y="325"/>
                      <a:pt x="445" y="240"/>
                    </a:cubicBezTo>
                    <a:cubicBezTo>
                      <a:pt x="427" y="155"/>
                      <a:pt x="384" y="50"/>
                      <a:pt x="326" y="25"/>
                    </a:cubicBezTo>
                    <a:cubicBezTo>
                      <a:pt x="268" y="0"/>
                      <a:pt x="151" y="41"/>
                      <a:pt x="97" y="91"/>
                    </a:cubicBezTo>
                    <a:cubicBezTo>
                      <a:pt x="43" y="141"/>
                      <a:pt x="20" y="278"/>
                      <a:pt x="0" y="327"/>
                    </a:cubicBezTo>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prstTxWarp prst="textNoShape">
                  <a:avLst/>
                </a:prstTxWarp>
              </a:bodyPr>
              <a:lstStyle/>
              <a:p>
                <a:endParaRPr lang="zh-CN" altLang="en-US" sz="1600">
                  <a:solidFill>
                    <a:srgbClr val="525252"/>
                  </a:solidFill>
                  <a:latin typeface="Consolas" pitchFamily="49" charset="0"/>
                  <a:ea typeface="楷体" panose="02010609060101010101" pitchFamily="49" charset="-122"/>
                  <a:cs typeface="Consolas" pitchFamily="49" charset="0"/>
                </a:endParaRPr>
              </a:p>
            </p:txBody>
          </p:sp>
        </p:grpSp>
      </p:grpSp>
      <p:sp>
        <p:nvSpPr>
          <p:cNvPr id="16" name="文本框 15">
            <a:extLst>
              <a:ext uri="{FF2B5EF4-FFF2-40B4-BE49-F238E27FC236}">
                <a16:creationId xmlns:a16="http://schemas.microsoft.com/office/drawing/2014/main" id="{14ABE9F0-BC63-42FB-BB88-EDF77EBA01A6}"/>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7" name="Text Box 5">
            <a:extLst>
              <a:ext uri="{FF2B5EF4-FFF2-40B4-BE49-F238E27FC236}">
                <a16:creationId xmlns:a16="http://schemas.microsoft.com/office/drawing/2014/main" id="{A2C6C4A7-0718-46B1-AA93-0FAFE89B1772}"/>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243781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9547" t="2443" r="7739" b="5173"/>
          <a:stretch>
            <a:fillRect/>
          </a:stretch>
        </p:blipFill>
        <p:spPr>
          <a:xfrm>
            <a:off x="900193" y="2046374"/>
            <a:ext cx="3732477" cy="3886565"/>
          </a:xfrm>
          <a:prstGeom prst="rect">
            <a:avLst/>
          </a:prstGeom>
        </p:spPr>
      </p:pic>
      <p:sp>
        <p:nvSpPr>
          <p:cNvPr id="34" name="文本框 33"/>
          <p:cNvSpPr txBox="1"/>
          <p:nvPr/>
        </p:nvSpPr>
        <p:spPr>
          <a:xfrm>
            <a:off x="2660821" y="3028890"/>
            <a:ext cx="1240184" cy="398780"/>
          </a:xfrm>
          <a:prstGeom prst="rect">
            <a:avLst/>
          </a:prstGeom>
          <a:noFill/>
        </p:spPr>
        <p:txBody>
          <a:bodyPr wrap="square">
            <a:spAutoFit/>
          </a:bodyPr>
          <a:lstStyle/>
          <a:p>
            <a:r>
              <a:rPr lang="zh-CN" altLang="en-US" sz="2000" b="1" dirty="0">
                <a:solidFill>
                  <a:srgbClr val="000000"/>
                </a:solidFill>
                <a:latin typeface="微软雅黑" panose="020B0503020204020204" charset="-122"/>
                <a:ea typeface="微软雅黑" panose="020B0503020204020204" charset="-122"/>
              </a:rPr>
              <a:t>标志域</a:t>
            </a:r>
          </a:p>
        </p:txBody>
      </p:sp>
      <p:sp>
        <p:nvSpPr>
          <p:cNvPr id="17" name="Text Box 3"/>
          <p:cNvSpPr txBox="1">
            <a:spLocks noChangeArrowheads="1"/>
          </p:cNvSpPr>
          <p:nvPr/>
        </p:nvSpPr>
        <p:spPr bwMode="auto">
          <a:xfrm>
            <a:off x="4920261" y="1444267"/>
            <a:ext cx="5715039" cy="398780"/>
          </a:xfrm>
          <a:prstGeom prst="rect">
            <a:avLst/>
          </a:prstGeom>
          <a:noFill/>
          <a:ln w="9525">
            <a:noFill/>
            <a:miter lim="800000"/>
          </a:ln>
        </p:spPr>
        <p:txBody>
          <a:bodyPr wrap="square">
            <a:spAutoFit/>
          </a:bodyPr>
          <a:lstStyle/>
          <a:p>
            <a:pPr algn="l">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在原二叉链中增加了</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ltag</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rtag</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两个标志域。</a:t>
            </a:r>
          </a:p>
        </p:txBody>
      </p:sp>
      <p:sp>
        <p:nvSpPr>
          <p:cNvPr id="18" name="矩形 17"/>
          <p:cNvSpPr/>
          <p:nvPr/>
        </p:nvSpPr>
        <p:spPr>
          <a:xfrm>
            <a:off x="5030406" y="2330041"/>
            <a:ext cx="770890" cy="368300"/>
          </a:xfrm>
          <a:prstGeom prst="rect">
            <a:avLst/>
          </a:prstGeom>
        </p:spPr>
        <p:txBody>
          <a:bodyPr wrap="none">
            <a:spAutoFit/>
          </a:bodyPr>
          <a:lstStyle/>
          <a:p>
            <a:pPr algn="l"/>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ltag</a:t>
            </a:r>
            <a:r>
              <a:rPr lang="en-US"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en-US" sz="1800"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9" name="TextBox 6"/>
          <p:cNvSpPr txBox="1"/>
          <p:nvPr/>
        </p:nvSpPr>
        <p:spPr>
          <a:xfrm>
            <a:off x="6134707" y="2015771"/>
            <a:ext cx="5429288" cy="922020"/>
          </a:xfrm>
          <a:prstGeom prst="rect">
            <a:avLst/>
          </a:prstGeom>
          <a:noFill/>
        </p:spPr>
        <p:txBody>
          <a:bodyPr wrap="square" rtlCol="0">
            <a:spAutoFit/>
          </a:bodyPr>
          <a:lstStyle/>
          <a:p>
            <a:pPr algn="l">
              <a:lnSpc>
                <a:spcPct val="15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0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表示</a:t>
            </a:r>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lchild</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指向结点的左孩子</a:t>
            </a:r>
          </a:p>
          <a:p>
            <a:pPr algn="l">
              <a:lnSpc>
                <a:spcPct val="150000"/>
              </a:lnSpc>
            </a:pPr>
            <a:r>
              <a:rPr lang="en-US" sz="1800" dirty="0">
                <a:solidFill>
                  <a:srgbClr val="000000"/>
                </a:solidFill>
                <a:latin typeface="微软雅黑" panose="020B0503020204020204" charset="-122"/>
                <a:ea typeface="微软雅黑" panose="020B0503020204020204" charset="-122"/>
                <a:cs typeface="Consolas" panose="020B0609020204030204" pitchFamily="49" charset="0"/>
              </a:rPr>
              <a:t>1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表示</a:t>
            </a:r>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lchild</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指向结点的前驱结点即为线索</a:t>
            </a:r>
          </a:p>
        </p:txBody>
      </p:sp>
      <p:sp>
        <p:nvSpPr>
          <p:cNvPr id="20" name="左大括号 19"/>
          <p:cNvSpPr/>
          <p:nvPr>
            <p:custDataLst>
              <p:tags r:id="rId1"/>
            </p:custDataLst>
          </p:nvPr>
        </p:nvSpPr>
        <p:spPr>
          <a:xfrm>
            <a:off x="5920393" y="2230085"/>
            <a:ext cx="142876" cy="642942"/>
          </a:xfrm>
          <a:prstGeom prst="lef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l"/>
            <a:endParaRPr lang="zh-CN" altLang="en-US" sz="1800">
              <a:solidFill>
                <a:srgbClr val="C2243D"/>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矩形 20"/>
          <p:cNvSpPr/>
          <p:nvPr/>
        </p:nvSpPr>
        <p:spPr>
          <a:xfrm>
            <a:off x="4991699" y="3743270"/>
            <a:ext cx="803910" cy="368300"/>
          </a:xfrm>
          <a:prstGeom prst="rect">
            <a:avLst/>
          </a:prstGeom>
        </p:spPr>
        <p:txBody>
          <a:bodyPr wrap="none">
            <a:spAutoFit/>
          </a:bodyPr>
          <a:lstStyle/>
          <a:p>
            <a:pPr algn="l"/>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rtag</a:t>
            </a:r>
            <a:r>
              <a:rPr lang="en-US"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en-US" sz="1800"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22" name="TextBox 9"/>
          <p:cNvSpPr txBox="1"/>
          <p:nvPr/>
        </p:nvSpPr>
        <p:spPr>
          <a:xfrm>
            <a:off x="6096000" y="3429000"/>
            <a:ext cx="5429288" cy="922020"/>
          </a:xfrm>
          <a:prstGeom prst="rect">
            <a:avLst/>
          </a:prstGeom>
          <a:noFill/>
        </p:spPr>
        <p:txBody>
          <a:bodyPr wrap="square" rtlCol="0">
            <a:spAutoFit/>
          </a:bodyPr>
          <a:lstStyle/>
          <a:p>
            <a:pPr algn="l">
              <a:lnSpc>
                <a:spcPct val="15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0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表示</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r</a:t>
            </a:r>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child</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指向结点的左孩子</a:t>
            </a:r>
          </a:p>
          <a:p>
            <a:pPr algn="l">
              <a:lnSpc>
                <a:spcPct val="150000"/>
              </a:lnSpc>
            </a:pPr>
            <a:r>
              <a:rPr lang="en-US" sz="1800" dirty="0">
                <a:solidFill>
                  <a:srgbClr val="000000"/>
                </a:solidFill>
                <a:latin typeface="微软雅黑" panose="020B0503020204020204" charset="-122"/>
                <a:ea typeface="微软雅黑" panose="020B0503020204020204" charset="-122"/>
                <a:cs typeface="Consolas" panose="020B0609020204030204" pitchFamily="49" charset="0"/>
              </a:rPr>
              <a:t>1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表示</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r</a:t>
            </a:r>
            <a:r>
              <a:rPr lang="en-US" sz="1800" dirty="0" err="1">
                <a:solidFill>
                  <a:srgbClr val="000000"/>
                </a:solidFill>
                <a:latin typeface="微软雅黑" panose="020B0503020204020204" charset="-122"/>
                <a:ea typeface="微软雅黑" panose="020B0503020204020204" charset="-122"/>
                <a:cs typeface="Consolas" panose="020B0609020204030204" pitchFamily="49" charset="0"/>
              </a:rPr>
              <a:t>child</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rPr>
              <a:t>指向结点的后继结点即为线索</a:t>
            </a:r>
          </a:p>
        </p:txBody>
      </p:sp>
      <p:sp>
        <p:nvSpPr>
          <p:cNvPr id="23" name="左大括号 22"/>
          <p:cNvSpPr/>
          <p:nvPr>
            <p:custDataLst>
              <p:tags r:id="rId2"/>
            </p:custDataLst>
          </p:nvPr>
        </p:nvSpPr>
        <p:spPr>
          <a:xfrm>
            <a:off x="5881686" y="3643314"/>
            <a:ext cx="142876" cy="642942"/>
          </a:xfrm>
          <a:prstGeom prst="lef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l"/>
            <a:endParaRPr lang="zh-CN" altLang="en-US" sz="1800">
              <a:solidFill>
                <a:srgbClr val="C2243D"/>
              </a:solidFill>
              <a:latin typeface="Consolas" panose="020B0609020204030204" pitchFamily="49" charset="0"/>
              <a:ea typeface="仿宋" panose="02010609060101010101" pitchFamily="49" charset="-122"/>
              <a:cs typeface="Consolas" panose="020B0609020204030204" pitchFamily="49" charset="0"/>
            </a:endParaRPr>
          </a:p>
        </p:txBody>
      </p:sp>
      <p:graphicFrame>
        <p:nvGraphicFramePr>
          <p:cNvPr id="24" name="表格 23"/>
          <p:cNvGraphicFramePr>
            <a:graphicFrameLocks noGrp="1"/>
          </p:cNvGraphicFramePr>
          <p:nvPr/>
        </p:nvGraphicFramePr>
        <p:xfrm>
          <a:off x="5848955" y="5228895"/>
          <a:ext cx="4000528" cy="430214"/>
        </p:xfrm>
        <a:graphic>
          <a:graphicData uri="http://schemas.openxmlformats.org/drawingml/2006/table">
            <a:tbl>
              <a:tblPr/>
              <a:tblGrid>
                <a:gridCol w="695744">
                  <a:extLst>
                    <a:ext uri="{9D8B030D-6E8A-4147-A177-3AD203B41FA5}">
                      <a16:colId xmlns:a16="http://schemas.microsoft.com/office/drawing/2014/main" val="20000"/>
                    </a:ext>
                  </a:extLst>
                </a:gridCol>
                <a:gridCol w="869680">
                  <a:extLst>
                    <a:ext uri="{9D8B030D-6E8A-4147-A177-3AD203B41FA5}">
                      <a16:colId xmlns:a16="http://schemas.microsoft.com/office/drawing/2014/main" val="20001"/>
                    </a:ext>
                  </a:extLst>
                </a:gridCol>
                <a:gridCol w="869680">
                  <a:extLst>
                    <a:ext uri="{9D8B030D-6E8A-4147-A177-3AD203B41FA5}">
                      <a16:colId xmlns:a16="http://schemas.microsoft.com/office/drawing/2014/main" val="20002"/>
                    </a:ext>
                  </a:extLst>
                </a:gridCol>
                <a:gridCol w="869680">
                  <a:extLst>
                    <a:ext uri="{9D8B030D-6E8A-4147-A177-3AD203B41FA5}">
                      <a16:colId xmlns:a16="http://schemas.microsoft.com/office/drawing/2014/main" val="20003"/>
                    </a:ext>
                  </a:extLst>
                </a:gridCol>
                <a:gridCol w="695744">
                  <a:extLst>
                    <a:ext uri="{9D8B030D-6E8A-4147-A177-3AD203B41FA5}">
                      <a16:colId xmlns:a16="http://schemas.microsoft.com/office/drawing/2014/main" val="20004"/>
                    </a:ext>
                  </a:extLst>
                </a:gridCol>
              </a:tblGrid>
              <a:tr h="430214">
                <a:tc>
                  <a:txBody>
                    <a:bodyPr/>
                    <a:lstStyle/>
                    <a:p>
                      <a:pPr indent="-3810" algn="ctr">
                        <a:lnSpc>
                          <a:spcPct val="150000"/>
                        </a:lnSpc>
                        <a:spcAft>
                          <a:spcPts val="300"/>
                        </a:spcAft>
                      </a:pPr>
                      <a:r>
                        <a:rPr lang="en-US" sz="1600" kern="100">
                          <a:ln>
                            <a:solidFill>
                              <a:srgbClr val="C0262E"/>
                            </a:solidFill>
                          </a:ln>
                          <a:solidFill>
                            <a:srgbClr val="C2243D"/>
                          </a:solidFill>
                          <a:latin typeface="微软雅黑" panose="020B0503020204020204" charset="-122"/>
                          <a:ea typeface="微软雅黑" panose="020B0503020204020204" charset="-122"/>
                          <a:cs typeface="Consolas" panose="020B0609020204030204" pitchFamily="49" charset="0"/>
                        </a:rPr>
                        <a:t>ltag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3810" algn="ctr">
                        <a:lnSpc>
                          <a:spcPct val="150000"/>
                        </a:lnSpc>
                        <a:spcAft>
                          <a:spcPts val="300"/>
                        </a:spcAft>
                      </a:pPr>
                      <a:r>
                        <a:rPr lang="en-US" sz="1600" kern="100">
                          <a:ln>
                            <a:solidFill>
                              <a:srgbClr val="C0262E"/>
                            </a:solidFill>
                          </a:ln>
                          <a:solidFill>
                            <a:srgbClr val="C2243D"/>
                          </a:solidFill>
                          <a:latin typeface="微软雅黑" panose="020B0503020204020204" charset="-122"/>
                          <a:ea typeface="微软雅黑" panose="020B0503020204020204" charset="-122"/>
                          <a:cs typeface="Consolas" panose="020B0609020204030204" pitchFamily="49" charset="0"/>
                        </a:rPr>
                        <a:t>lchild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3810" algn="ctr">
                        <a:lnSpc>
                          <a:spcPct val="150000"/>
                        </a:lnSpc>
                        <a:spcAft>
                          <a:spcPts val="300"/>
                        </a:spcAft>
                      </a:pPr>
                      <a:r>
                        <a:rPr lang="en-US" sz="1600" kern="100">
                          <a:ln>
                            <a:solidFill>
                              <a:srgbClr val="C0262E"/>
                            </a:solidFill>
                          </a:ln>
                          <a:solidFill>
                            <a:srgbClr val="C2243D"/>
                          </a:solidFill>
                          <a:latin typeface="微软雅黑" panose="020B0503020204020204" charset="-122"/>
                          <a:ea typeface="微软雅黑" panose="020B0503020204020204" charset="-122"/>
                          <a:cs typeface="Consolas" panose="020B0609020204030204" pitchFamily="49" charset="0"/>
                        </a:rPr>
                        <a:t>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3810" algn="ctr">
                        <a:lnSpc>
                          <a:spcPct val="150000"/>
                        </a:lnSpc>
                        <a:spcAft>
                          <a:spcPts val="300"/>
                        </a:spcAft>
                      </a:pPr>
                      <a:r>
                        <a:rPr lang="en-US" sz="1600" kern="100">
                          <a:ln>
                            <a:solidFill>
                              <a:srgbClr val="C0262E"/>
                            </a:solidFill>
                          </a:ln>
                          <a:solidFill>
                            <a:srgbClr val="C2243D"/>
                          </a:solidFill>
                          <a:latin typeface="微软雅黑" panose="020B0503020204020204" charset="-122"/>
                          <a:ea typeface="微软雅黑" panose="020B0503020204020204" charset="-122"/>
                          <a:cs typeface="Consolas" panose="020B0609020204030204" pitchFamily="49" charset="0"/>
                        </a:rPr>
                        <a:t>rchild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3810" algn="ctr">
                        <a:lnSpc>
                          <a:spcPct val="150000"/>
                        </a:lnSpc>
                        <a:spcAft>
                          <a:spcPts val="300"/>
                        </a:spcAft>
                      </a:pPr>
                      <a:r>
                        <a:rPr lang="en-US" sz="1600" kern="100" dirty="0" err="1">
                          <a:ln>
                            <a:solidFill>
                              <a:srgbClr val="C0262E"/>
                            </a:solidFill>
                          </a:ln>
                          <a:solidFill>
                            <a:srgbClr val="C2243D"/>
                          </a:solidFill>
                          <a:latin typeface="微软雅黑" panose="020B0503020204020204" charset="-122"/>
                          <a:ea typeface="微软雅黑" panose="020B0503020204020204" charset="-122"/>
                          <a:cs typeface="Consolas" panose="020B0609020204030204" pitchFamily="49" charset="0"/>
                        </a:rPr>
                        <a:t>rtag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25" name="矩形: 圆角 24"/>
          <p:cNvSpPr/>
          <p:nvPr>
            <p:custDataLst>
              <p:tags r:id="rId3"/>
            </p:custDataLst>
          </p:nvPr>
        </p:nvSpPr>
        <p:spPr>
          <a:xfrm>
            <a:off x="4632670" y="1148969"/>
            <a:ext cx="6892618" cy="4988689"/>
          </a:xfrm>
          <a:prstGeom prst="roundRect">
            <a:avLst>
              <a:gd name="adj" fmla="val 8315"/>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文本框 25"/>
          <p:cNvSpPr txBox="1"/>
          <p:nvPr/>
        </p:nvSpPr>
        <p:spPr>
          <a:xfrm>
            <a:off x="1053074" y="178558"/>
            <a:ext cx="2859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6.6.1 </a:t>
            </a:r>
            <a:r>
              <a:rPr lang="zh-CN" altLang="en-US" sz="2000" dirty="0">
                <a:solidFill>
                  <a:schemeClr val="accent1"/>
                </a:solidFill>
                <a:latin typeface="微软雅黑" panose="020B0503020204020204" charset="-122"/>
                <a:ea typeface="微软雅黑" panose="020B0503020204020204" charset="-122"/>
              </a:rPr>
              <a:t>线索二叉树的定义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16" presetClass="entr" presetSubtype="2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Horizontal)">
                                      <p:cBhvr>
                                        <p:cTn id="19" dur="500"/>
                                        <p:tgtEl>
                                          <p:spTgt spid="2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1250"/>
                                        <p:tgtEl>
                                          <p:spTgt spid="17"/>
                                        </p:tgtEl>
                                      </p:cBhvr>
                                    </p:animEffect>
                                  </p:childTnLst>
                                </p:cTn>
                              </p:par>
                            </p:childTnLst>
                          </p:cTn>
                        </p:par>
                        <p:par>
                          <p:cTn id="24" fill="hold">
                            <p:stCondLst>
                              <p:cond delay="35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400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1250"/>
                                        <p:tgtEl>
                                          <p:spTgt spid="19"/>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par>
                          <p:cTn id="40" fill="hold">
                            <p:stCondLst>
                              <p:cond delay="6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par>
                          <p:cTn id="44" fill="hold">
                            <p:stCondLst>
                              <p:cond delay="7000"/>
                            </p:stCondLst>
                            <p:childTnLst>
                              <p:par>
                                <p:cTn id="45" presetID="22" presetClass="entr" presetSubtype="8"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250"/>
                                        <p:tgtEl>
                                          <p:spTgt spid="22"/>
                                        </p:tgtEl>
                                      </p:cBhvr>
                                    </p:animEffect>
                                  </p:childTnLst>
                                </p:cTn>
                              </p:par>
                            </p:childTnLst>
                          </p:cTn>
                        </p:par>
                        <p:par>
                          <p:cTn id="48" fill="hold">
                            <p:stCondLst>
                              <p:cond delay="8500"/>
                            </p:stCondLst>
                            <p:childTnLst>
                              <p:par>
                                <p:cTn id="49" presetID="22" presetClass="entr" presetSubtype="1"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p:bldP spid="18" grpId="0"/>
      <p:bldP spid="19" grpId="0"/>
      <p:bldP spid="20" grpId="0" bldLvl="0" animBg="1"/>
      <p:bldP spid="21" grpId="0"/>
      <p:bldP spid="22" grpId="0"/>
      <p:bldP spid="23" grpId="0" bldLvl="0" animBg="1"/>
      <p:bldP spid="25" grpId="0" bldLvl="0" animBg="1"/>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5"/>
          <p:cNvSpPr txBox="1">
            <a:spLocks noChangeArrowheads="1"/>
          </p:cNvSpPr>
          <p:nvPr/>
        </p:nvSpPr>
        <p:spPr bwMode="auto">
          <a:xfrm>
            <a:off x="1186748" y="2212831"/>
            <a:ext cx="9818503" cy="3993182"/>
          </a:xfrm>
          <a:prstGeom prst="rect">
            <a:avLst/>
          </a:prstGeom>
          <a:noFill/>
          <a:ln w="38100">
            <a:solidFill>
              <a:schemeClr val="tx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00" indent="-252000">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itchFamily="49" charset="0"/>
              </a:defRPr>
            </a:lvl1pPr>
          </a:lstStyle>
          <a:p>
            <a:pPr marL="0" indent="0">
              <a:buNone/>
            </a:pPr>
            <a:r>
              <a:rPr lang="zh-CN" altLang="en-US"/>
              <a:t>    问题描述：如果已经得到完整的家谱，判断两个人是否亲戚应该是可行的，但如果两个人的最近公共祖先与他们相隔好几代，使得家谱十分庞大，那么检验亲戚关系就十分复杂。在这种情况下，就需要应用并查集。</a:t>
            </a:r>
          </a:p>
          <a:p>
            <a:pPr marL="0" indent="0">
              <a:buNone/>
            </a:pPr>
            <a:r>
              <a:rPr lang="zh-CN" altLang="en-US"/>
              <a:t>    为了将问题简化，将得到一些亲戚关系的信息，如</a:t>
            </a:r>
            <a:r>
              <a:rPr lang="en-US" altLang="zh-CN"/>
              <a:t>Marry</a:t>
            </a:r>
            <a:r>
              <a:rPr lang="zh-CN" altLang="en-US"/>
              <a:t>和</a:t>
            </a:r>
            <a:r>
              <a:rPr lang="en-US" altLang="zh-CN"/>
              <a:t>Tom</a:t>
            </a:r>
            <a:r>
              <a:rPr lang="zh-CN" altLang="en-US"/>
              <a:t>是亲戚，</a:t>
            </a:r>
            <a:r>
              <a:rPr lang="en-US" altLang="zh-CN"/>
              <a:t>Tom</a:t>
            </a:r>
            <a:r>
              <a:rPr lang="zh-CN" altLang="en-US"/>
              <a:t>和</a:t>
            </a:r>
            <a:r>
              <a:rPr lang="en-US" altLang="zh-CN"/>
              <a:t>Ben</a:t>
            </a:r>
            <a:r>
              <a:rPr lang="zh-CN" altLang="en-US"/>
              <a:t>是亲戚，等等。从这些信息中，可以推出</a:t>
            </a:r>
            <a:r>
              <a:rPr lang="en-US" altLang="zh-CN"/>
              <a:t>Marry</a:t>
            </a:r>
            <a:r>
              <a:rPr lang="zh-CN" altLang="en-US"/>
              <a:t>和</a:t>
            </a:r>
            <a:r>
              <a:rPr lang="en-US" altLang="zh-CN"/>
              <a:t>Ben</a:t>
            </a:r>
            <a:r>
              <a:rPr lang="zh-CN" altLang="en-US"/>
              <a:t>是亲戚。</a:t>
            </a:r>
          </a:p>
        </p:txBody>
      </p:sp>
      <p:grpSp>
        <p:nvGrpSpPr>
          <p:cNvPr id="13" name="组合 12">
            <a:extLst>
              <a:ext uri="{FF2B5EF4-FFF2-40B4-BE49-F238E27FC236}">
                <a16:creationId xmlns:a16="http://schemas.microsoft.com/office/drawing/2014/main" id="{3CA9E6C7-17EE-467B-8603-3226E3BC8253}"/>
              </a:ext>
            </a:extLst>
          </p:cNvPr>
          <p:cNvGrpSpPr/>
          <p:nvPr/>
        </p:nvGrpSpPr>
        <p:grpSpPr>
          <a:xfrm>
            <a:off x="1073369" y="1386980"/>
            <a:ext cx="1648906" cy="517274"/>
            <a:chOff x="1396240" y="2304668"/>
            <a:chExt cx="1890287" cy="480002"/>
          </a:xfrm>
        </p:grpSpPr>
        <p:sp>
          <p:nvSpPr>
            <p:cNvPr id="14" name="矩形: 圆角 13">
              <a:extLst>
                <a:ext uri="{FF2B5EF4-FFF2-40B4-BE49-F238E27FC236}">
                  <a16:creationId xmlns:a16="http://schemas.microsoft.com/office/drawing/2014/main" id="{2392CC03-0C2F-4659-861C-23032454DC6B}"/>
                </a:ext>
              </a:extLst>
            </p:cNvPr>
            <p:cNvSpPr/>
            <p:nvPr/>
          </p:nvSpPr>
          <p:spPr>
            <a:xfrm>
              <a:off x="1396240" y="2304668"/>
              <a:ext cx="1890287"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文本框 14">
              <a:extLst>
                <a:ext uri="{FF2B5EF4-FFF2-40B4-BE49-F238E27FC236}">
                  <a16:creationId xmlns:a16="http://schemas.microsoft.com/office/drawing/2014/main" id="{969B1F10-01C8-4752-B778-376451239E86}"/>
                </a:ext>
              </a:extLst>
            </p:cNvPr>
            <p:cNvSpPr txBox="1"/>
            <p:nvPr/>
          </p:nvSpPr>
          <p:spPr>
            <a:xfrm>
              <a:off x="1433295" y="2360437"/>
              <a:ext cx="1853232" cy="371280"/>
            </a:xfrm>
            <a:prstGeom prst="rect">
              <a:avLst/>
            </a:prstGeom>
            <a:noFill/>
          </p:spPr>
          <p:txBody>
            <a:bodyPr wrap="square" rtlCol="0">
              <a:spAutoFit/>
            </a:bodyPr>
            <a:lstStyle/>
            <a:p>
              <a:pPr algn="ctr"/>
              <a:r>
                <a:rPr lang="zh-CN" altLang="en-US" sz="2000" b="1">
                  <a:solidFill>
                    <a:schemeClr val="bg1"/>
                  </a:solidFill>
                  <a:latin typeface="思源黑体 CN Medium" panose="020B0600000000000000" pitchFamily="34" charset="-122"/>
                  <a:ea typeface="思源黑体 CN Medium" panose="020B0600000000000000" pitchFamily="34" charset="-122"/>
                </a:rPr>
                <a:t>经典示例</a:t>
              </a:r>
            </a:p>
          </p:txBody>
        </p:sp>
      </p:grpSp>
      <p:sp>
        <p:nvSpPr>
          <p:cNvPr id="16" name="文本框 15">
            <a:extLst>
              <a:ext uri="{FF2B5EF4-FFF2-40B4-BE49-F238E27FC236}">
                <a16:creationId xmlns:a16="http://schemas.microsoft.com/office/drawing/2014/main" id="{78161F03-BA49-47D9-9F0C-7484A93E793A}"/>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7" name="Text Box 5">
            <a:extLst>
              <a:ext uri="{FF2B5EF4-FFF2-40B4-BE49-F238E27FC236}">
                <a16:creationId xmlns:a16="http://schemas.microsoft.com/office/drawing/2014/main" id="{554EF83A-7FB0-4150-945B-73623D49F532}"/>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514842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01731"/>
                                        </p:tgtEl>
                                        <p:attrNameLst>
                                          <p:attrName>style.visibility</p:attrName>
                                        </p:attrNameLst>
                                      </p:cBhvr>
                                      <p:to>
                                        <p:strVal val="visible"/>
                                      </p:to>
                                    </p:set>
                                    <p:animEffect transition="in" filter="fade">
                                      <p:cBhvr>
                                        <p:cTn id="20" dur="500"/>
                                        <p:tgtEl>
                                          <p:spTgt spid="201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animBg="1"/>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4"/>
          <p:cNvSpPr txBox="1">
            <a:spLocks noChangeArrowheads="1"/>
          </p:cNvSpPr>
          <p:nvPr/>
        </p:nvSpPr>
        <p:spPr bwMode="auto">
          <a:xfrm>
            <a:off x="877957" y="1464254"/>
            <a:ext cx="10774017" cy="4031654"/>
          </a:xfrm>
          <a:prstGeom prst="rect">
            <a:avLst/>
          </a:prstGeom>
          <a:noFill/>
          <a:ln w="38100">
            <a:solidFill>
              <a:schemeClr val="tx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indent="0">
              <a:lnSpc>
                <a:spcPct val="250000"/>
              </a:lnSpc>
              <a:spcBef>
                <a:spcPts val="600"/>
              </a:spcBef>
              <a:buFont typeface="Wingdings" panose="05000000000000000000" pitchFamily="2" charset="2"/>
              <a:buNone/>
              <a:defRPr sz="2000" b="0">
                <a:solidFill>
                  <a:srgbClr val="525252"/>
                </a:solidFill>
                <a:latin typeface="楷体" panose="02010609060101010101" pitchFamily="49" charset="-122"/>
                <a:ea typeface="楷体" panose="02010609060101010101" pitchFamily="49" charset="-122"/>
                <a:cs typeface="Consolas" pitchFamily="49" charset="0"/>
              </a:defRPr>
            </a:lvl1pPr>
          </a:lstStyle>
          <a:p>
            <a:pPr>
              <a:lnSpc>
                <a:spcPct val="200000"/>
              </a:lnSpc>
            </a:pPr>
            <a:r>
              <a:rPr lang="en-US" altLang="zh-CN"/>
              <a:t>  </a:t>
            </a:r>
            <a:r>
              <a:rPr lang="en-US" altLang="zh-CN">
                <a:solidFill>
                  <a:srgbClr val="C0262E"/>
                </a:solidFill>
              </a:rPr>
              <a:t> </a:t>
            </a:r>
            <a:r>
              <a:rPr lang="zh-CN" altLang="en-US">
                <a:solidFill>
                  <a:srgbClr val="C0262E"/>
                </a:solidFill>
              </a:rPr>
              <a:t>输入：</a:t>
            </a:r>
            <a:r>
              <a:rPr lang="zh-CN" altLang="en-US"/>
              <a:t>第一部分以</a:t>
            </a:r>
            <a:r>
              <a:rPr lang="en-US" altLang="zh-CN"/>
              <a:t>N</a:t>
            </a:r>
            <a:r>
              <a:rPr lang="zh-CN" altLang="en-US"/>
              <a:t>，</a:t>
            </a:r>
            <a:r>
              <a:rPr lang="en-US" altLang="zh-CN"/>
              <a:t>M</a:t>
            </a:r>
            <a:r>
              <a:rPr lang="zh-CN" altLang="en-US"/>
              <a:t>开始。</a:t>
            </a:r>
            <a:r>
              <a:rPr lang="en-US" altLang="zh-CN"/>
              <a:t>N</a:t>
            </a:r>
            <a:r>
              <a:rPr lang="zh-CN" altLang="en-US"/>
              <a:t>为问题涉及的人的个数（</a:t>
            </a:r>
            <a:r>
              <a:rPr lang="en-US" altLang="zh-CN"/>
              <a:t>1≤N≤20000</a:t>
            </a:r>
            <a:r>
              <a:rPr lang="zh-CN" altLang="en-US"/>
              <a:t>）。这些人的编号为</a:t>
            </a:r>
            <a:r>
              <a:rPr lang="en-US" altLang="zh-CN"/>
              <a:t>1</a:t>
            </a:r>
            <a:r>
              <a:rPr lang="zh-CN" altLang="en-US"/>
              <a:t>，</a:t>
            </a:r>
            <a:r>
              <a:rPr lang="en-US" altLang="zh-CN"/>
              <a:t>2</a:t>
            </a:r>
            <a:r>
              <a:rPr lang="zh-CN" altLang="en-US"/>
              <a:t>，</a:t>
            </a:r>
            <a:r>
              <a:rPr lang="en-US" altLang="zh-CN"/>
              <a:t>3</a:t>
            </a:r>
            <a:r>
              <a:rPr lang="zh-CN" altLang="en-US"/>
              <a:t>，</a:t>
            </a:r>
            <a:r>
              <a:rPr lang="en-US" altLang="zh-CN"/>
              <a:t>…</a:t>
            </a:r>
            <a:r>
              <a:rPr lang="zh-CN" altLang="en-US"/>
              <a:t>，</a:t>
            </a:r>
            <a:r>
              <a:rPr lang="en-US" altLang="zh-CN"/>
              <a:t> N</a:t>
            </a:r>
            <a:r>
              <a:rPr lang="zh-CN" altLang="en-US"/>
              <a:t>。</a:t>
            </a:r>
          </a:p>
          <a:p>
            <a:pPr>
              <a:lnSpc>
                <a:spcPct val="200000"/>
              </a:lnSpc>
            </a:pPr>
            <a:r>
              <a:rPr lang="zh-CN" altLang="en-US"/>
              <a:t>   下面有</a:t>
            </a:r>
            <a:r>
              <a:rPr lang="en-US" altLang="zh-CN"/>
              <a:t>M</a:t>
            </a:r>
            <a:r>
              <a:rPr lang="zh-CN" altLang="en-US"/>
              <a:t>行（</a:t>
            </a:r>
            <a:r>
              <a:rPr lang="en-US" altLang="zh-CN"/>
              <a:t>1≤M≤1000000</a:t>
            </a:r>
            <a:r>
              <a:rPr lang="zh-CN" altLang="en-US"/>
              <a:t>），每行有两个数</a:t>
            </a:r>
            <a:r>
              <a:rPr lang="en-US" altLang="zh-CN"/>
              <a:t>ai</a:t>
            </a:r>
            <a:r>
              <a:rPr lang="zh-CN" altLang="en-US"/>
              <a:t>、</a:t>
            </a:r>
            <a:r>
              <a:rPr lang="en-US" altLang="zh-CN"/>
              <a:t>bi</a:t>
            </a:r>
            <a:r>
              <a:rPr lang="zh-CN" altLang="en-US"/>
              <a:t>，表示已知</a:t>
            </a:r>
            <a:r>
              <a:rPr lang="en-US" altLang="zh-CN"/>
              <a:t>ai</a:t>
            </a:r>
            <a:r>
              <a:rPr lang="zh-CN" altLang="en-US"/>
              <a:t>和</a:t>
            </a:r>
            <a:r>
              <a:rPr lang="en-US" altLang="zh-CN"/>
              <a:t>bi</a:t>
            </a:r>
            <a:r>
              <a:rPr lang="zh-CN" altLang="en-US"/>
              <a:t>是亲戚。</a:t>
            </a:r>
          </a:p>
          <a:p>
            <a:pPr>
              <a:lnSpc>
                <a:spcPct val="200000"/>
              </a:lnSpc>
            </a:pPr>
            <a:r>
              <a:rPr lang="zh-CN" altLang="en-US"/>
              <a:t>   第二部分以</a:t>
            </a:r>
            <a:r>
              <a:rPr lang="en-US" altLang="zh-CN"/>
              <a:t>Q</a:t>
            </a:r>
            <a:r>
              <a:rPr lang="zh-CN" altLang="en-US"/>
              <a:t>开始。以下</a:t>
            </a:r>
            <a:r>
              <a:rPr lang="en-US" altLang="zh-CN"/>
              <a:t>Q</a:t>
            </a:r>
            <a:r>
              <a:rPr lang="zh-CN" altLang="en-US"/>
              <a:t>行有</a:t>
            </a:r>
            <a:r>
              <a:rPr lang="en-US" altLang="zh-CN"/>
              <a:t>Q</a:t>
            </a:r>
            <a:r>
              <a:rPr lang="zh-CN" altLang="en-US"/>
              <a:t>个询问（</a:t>
            </a:r>
            <a:r>
              <a:rPr lang="en-US" altLang="zh-CN"/>
              <a:t>1≤Q≤1000 000</a:t>
            </a:r>
            <a:r>
              <a:rPr lang="zh-CN" altLang="en-US"/>
              <a:t>），每行为</a:t>
            </a:r>
            <a:r>
              <a:rPr lang="en-US" altLang="zh-CN"/>
              <a:t>ci</a:t>
            </a:r>
            <a:r>
              <a:rPr lang="zh-CN" altLang="en-US"/>
              <a:t>和</a:t>
            </a:r>
            <a:r>
              <a:rPr lang="en-US" altLang="zh-CN"/>
              <a:t>di</a:t>
            </a:r>
            <a:r>
              <a:rPr lang="zh-CN" altLang="en-US"/>
              <a:t>，表示询问</a:t>
            </a:r>
            <a:r>
              <a:rPr lang="en-US" altLang="zh-CN"/>
              <a:t>ci</a:t>
            </a:r>
            <a:r>
              <a:rPr lang="zh-CN" altLang="en-US"/>
              <a:t>和</a:t>
            </a:r>
            <a:r>
              <a:rPr lang="en-US" altLang="zh-CN"/>
              <a:t>di</a:t>
            </a:r>
            <a:r>
              <a:rPr lang="zh-CN" altLang="en-US"/>
              <a:t>是否为亲戚。</a:t>
            </a:r>
          </a:p>
          <a:p>
            <a:pPr>
              <a:lnSpc>
                <a:spcPct val="200000"/>
              </a:lnSpc>
            </a:pPr>
            <a:r>
              <a:rPr lang="zh-CN" altLang="en-US"/>
              <a:t>  </a:t>
            </a:r>
            <a:r>
              <a:rPr lang="zh-CN" altLang="en-US">
                <a:solidFill>
                  <a:srgbClr val="C0262E"/>
                </a:solidFill>
              </a:rPr>
              <a:t> 输出：</a:t>
            </a:r>
            <a:r>
              <a:rPr lang="zh-CN" altLang="en-US"/>
              <a:t>对于每个询问</a:t>
            </a:r>
            <a:r>
              <a:rPr lang="en-US" altLang="zh-CN"/>
              <a:t>ci</a:t>
            </a:r>
            <a:r>
              <a:rPr lang="zh-CN" altLang="en-US"/>
              <a:t>、</a:t>
            </a:r>
            <a:r>
              <a:rPr lang="en-US" altLang="zh-CN"/>
              <a:t>di</a:t>
            </a:r>
            <a:r>
              <a:rPr lang="zh-CN" altLang="en-US"/>
              <a:t>，输出一行：若</a:t>
            </a:r>
            <a:r>
              <a:rPr lang="en-US" altLang="zh-CN"/>
              <a:t>ci</a:t>
            </a:r>
            <a:r>
              <a:rPr lang="zh-CN" altLang="en-US"/>
              <a:t>和</a:t>
            </a:r>
            <a:r>
              <a:rPr lang="en-US" altLang="zh-CN"/>
              <a:t>di</a:t>
            </a:r>
            <a:r>
              <a:rPr lang="zh-CN" altLang="en-US"/>
              <a:t>为亲戚，则输出</a:t>
            </a:r>
            <a:r>
              <a:rPr lang="en-US" altLang="zh-CN"/>
              <a:t>"Yes"</a:t>
            </a:r>
            <a:r>
              <a:rPr lang="zh-CN" altLang="en-US"/>
              <a:t>，否则输出</a:t>
            </a:r>
            <a:r>
              <a:rPr lang="en-US" altLang="zh-CN"/>
              <a:t>"No"</a:t>
            </a:r>
            <a:r>
              <a:rPr lang="zh-CN" altLang="en-US"/>
              <a:t>。 </a:t>
            </a:r>
          </a:p>
        </p:txBody>
      </p:sp>
      <p:sp>
        <p:nvSpPr>
          <p:cNvPr id="3" name="AutoShape 6"/>
          <p:cNvSpPr>
            <a:spLocks noChangeArrowheads="1"/>
          </p:cNvSpPr>
          <p:nvPr/>
        </p:nvSpPr>
        <p:spPr bwMode="auto">
          <a:xfrm>
            <a:off x="5102086" y="5712508"/>
            <a:ext cx="1785732" cy="857256"/>
          </a:xfrm>
          <a:prstGeom prst="wedgeEllipseCallout">
            <a:avLst>
              <a:gd name="adj1" fmla="val -37604"/>
              <a:gd name="adj2" fmla="val -63712"/>
            </a:avLst>
          </a:prstGeom>
          <a:gradFill>
            <a:gsLst>
              <a:gs pos="0">
                <a:srgbClr val="C0262E"/>
              </a:gs>
              <a:gs pos="100000">
                <a:srgbClr val="CD5158"/>
              </a:gs>
            </a:gsLst>
          </a:gradFill>
          <a:ln>
            <a:noFill/>
            <a:headEnd/>
            <a:tailEnd type="none" w="med" len="lg"/>
          </a:ln>
        </p:spPr>
        <p:style>
          <a:lnRef idx="1">
            <a:schemeClr val="accent1"/>
          </a:lnRef>
          <a:fillRef idx="2">
            <a:schemeClr val="accent1"/>
          </a:fillRef>
          <a:effectRef idx="1">
            <a:schemeClr val="accent1"/>
          </a:effectRef>
          <a:fontRef idx="minor">
            <a:schemeClr val="dk1"/>
          </a:fontRef>
        </p:style>
        <p:txBody>
          <a:bodyPr/>
          <a:lstStyle/>
          <a:p>
            <a:pPr algn="ctr">
              <a:lnSpc>
                <a:spcPct val="100000"/>
              </a:lnSpc>
            </a:pPr>
            <a:r>
              <a:rPr lang="zh-CN" altLang="en-US" sz="2000" b="1">
                <a:solidFill>
                  <a:schemeClr val="bg1"/>
                </a:solidFill>
                <a:latin typeface="楷体" pitchFamily="49" charset="-122"/>
                <a:ea typeface="楷体" pitchFamily="49" charset="-122"/>
              </a:rPr>
              <a:t>解决分类问题</a:t>
            </a:r>
          </a:p>
        </p:txBody>
      </p:sp>
      <p:sp>
        <p:nvSpPr>
          <p:cNvPr id="5" name="文本框 4">
            <a:extLst>
              <a:ext uri="{FF2B5EF4-FFF2-40B4-BE49-F238E27FC236}">
                <a16:creationId xmlns:a16="http://schemas.microsoft.com/office/drawing/2014/main" id="{7B5091B3-BBBA-45C8-9616-E108CC9DADE0}"/>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6" name="Text Box 5">
            <a:extLst>
              <a:ext uri="{FF2B5EF4-FFF2-40B4-BE49-F238E27FC236}">
                <a16:creationId xmlns:a16="http://schemas.microsoft.com/office/drawing/2014/main" id="{46BD88B8-E2A4-4D3E-9E94-6BB6C7C653B1}"/>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3238646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2754"/>
                                        </p:tgtEl>
                                        <p:attrNameLst>
                                          <p:attrName>style.visibility</p:attrName>
                                        </p:attrNameLst>
                                      </p:cBhvr>
                                      <p:to>
                                        <p:strVal val="visible"/>
                                      </p:to>
                                    </p:set>
                                    <p:animEffect transition="in" filter="fade">
                                      <p:cBhvr>
                                        <p:cTn id="16" dur="500"/>
                                        <p:tgtEl>
                                          <p:spTgt spid="20275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nimBg="1"/>
      <p:bldP spid="3" grpId="0" animBg="1"/>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Text Box 4" descr="羊皮纸"/>
          <p:cNvSpPr txBox="1">
            <a:spLocks noChangeArrowheads="1"/>
          </p:cNvSpPr>
          <p:nvPr/>
        </p:nvSpPr>
        <p:spPr bwMode="auto">
          <a:xfrm>
            <a:off x="1431231" y="1489938"/>
            <a:ext cx="3024187" cy="4093428"/>
          </a:xfrm>
          <a:prstGeom prst="rect">
            <a:avLst/>
          </a:prstGeom>
          <a:noFill/>
          <a:ln w="25400">
            <a:solidFill>
              <a:srgbClr val="C0262E"/>
            </a:solidFill>
            <a:miter lim="800000"/>
            <a:headEnd/>
            <a:tailEnd/>
          </a:ln>
          <a:effectLst>
            <a:outerShdw dist="35921" dir="2700000" algn="ctr" rotWithShape="0">
              <a:schemeClr val="bg2"/>
            </a:outerShdw>
          </a:effectLst>
        </p:spPr>
        <p:txBody>
          <a:bodyPr>
            <a:spAutoFit/>
          </a:bodyPr>
          <a:lstStyle/>
          <a:p>
            <a:pPr algn="l">
              <a:lnSpc>
                <a:spcPct val="100000"/>
              </a:lnSpc>
              <a:defRPr/>
            </a:pPr>
            <a:r>
              <a:rPr lang="zh-CN" altLang="en-US" sz="2000">
                <a:solidFill>
                  <a:srgbClr val="C0262E"/>
                </a:solidFill>
                <a:latin typeface="思源黑体 CN Medium" panose="020B0600000000000000" pitchFamily="34" charset="-122"/>
                <a:ea typeface="思源黑体 CN Medium" panose="020B0600000000000000" pitchFamily="34" charset="-122"/>
                <a:cs typeface="Consolas" pitchFamily="49" charset="0"/>
              </a:rPr>
              <a:t>输入样例：</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10 7	//N=10</a:t>
            </a:r>
            <a:r>
              <a:rPr lang="zh-CN" altLang="en-US" sz="2000">
                <a:solidFill>
                  <a:srgbClr val="525252"/>
                </a:solidFill>
                <a:latin typeface="楷体" panose="02010609060101010101" pitchFamily="49" charset="-122"/>
                <a:ea typeface="楷体" panose="02010609060101010101" pitchFamily="49" charset="-122"/>
                <a:cs typeface="Consolas" pitchFamily="49" charset="0"/>
              </a:rPr>
              <a:t>，</a:t>
            </a:r>
            <a:r>
              <a:rPr lang="en-US" altLang="zh-CN" sz="2000">
                <a:solidFill>
                  <a:srgbClr val="525252"/>
                </a:solidFill>
                <a:latin typeface="楷体" panose="02010609060101010101" pitchFamily="49" charset="-122"/>
                <a:ea typeface="楷体" panose="02010609060101010101" pitchFamily="49" charset="-122"/>
                <a:cs typeface="Consolas" pitchFamily="49" charset="0"/>
              </a:rPr>
              <a:t>M=7</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2 4</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5 7</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1 3</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8 9</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1 2</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5 6</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2 3</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3	//Q=3</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3 4</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7 10</a:t>
            </a:r>
          </a:p>
          <a:p>
            <a:pPr algn="l">
              <a:lnSpc>
                <a:spcPct val="100000"/>
              </a:lnSpc>
              <a:defRPr/>
            </a:pPr>
            <a:r>
              <a:rPr lang="en-US" altLang="zh-CN" sz="2000">
                <a:solidFill>
                  <a:srgbClr val="525252"/>
                </a:solidFill>
                <a:latin typeface="楷体" panose="02010609060101010101" pitchFamily="49" charset="-122"/>
                <a:ea typeface="楷体" panose="02010609060101010101" pitchFamily="49" charset="-122"/>
                <a:cs typeface="Consolas" pitchFamily="49" charset="0"/>
              </a:rPr>
              <a:t>8 9 </a:t>
            </a:r>
          </a:p>
        </p:txBody>
      </p:sp>
      <p:grpSp>
        <p:nvGrpSpPr>
          <p:cNvPr id="7" name="组合 6">
            <a:extLst>
              <a:ext uri="{FF2B5EF4-FFF2-40B4-BE49-F238E27FC236}">
                <a16:creationId xmlns:a16="http://schemas.microsoft.com/office/drawing/2014/main" id="{C9C7C01A-01C9-4C4C-B39A-16C1E782346C}"/>
              </a:ext>
            </a:extLst>
          </p:cNvPr>
          <p:cNvGrpSpPr/>
          <p:nvPr/>
        </p:nvGrpSpPr>
        <p:grpSpPr>
          <a:xfrm>
            <a:off x="5347251" y="1247655"/>
            <a:ext cx="5877029" cy="5684765"/>
            <a:chOff x="5347251" y="1247655"/>
            <a:chExt cx="5877029" cy="5684765"/>
          </a:xfrm>
        </p:grpSpPr>
        <p:pic>
          <p:nvPicPr>
            <p:cNvPr id="3" name="图片 2" descr="图片包含 白板&#10;&#10;描述已自动生成">
              <a:extLst>
                <a:ext uri="{FF2B5EF4-FFF2-40B4-BE49-F238E27FC236}">
                  <a16:creationId xmlns:a16="http://schemas.microsoft.com/office/drawing/2014/main" id="{C8001088-E033-4C90-B3AB-521E6E1F4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47251" y="1247655"/>
              <a:ext cx="5877029" cy="5684765"/>
            </a:xfrm>
            <a:prstGeom prst="rect">
              <a:avLst/>
            </a:prstGeom>
          </p:spPr>
        </p:pic>
        <p:sp>
          <p:nvSpPr>
            <p:cNvPr id="203779" name="Text Box 5"/>
            <p:cNvSpPr txBox="1">
              <a:spLocks noChangeArrowheads="1"/>
            </p:cNvSpPr>
            <p:nvPr/>
          </p:nvSpPr>
          <p:spPr bwMode="auto">
            <a:xfrm>
              <a:off x="5804452" y="2048071"/>
              <a:ext cx="3818008" cy="2346668"/>
            </a:xfrm>
            <a:prstGeom prst="rect">
              <a:avLst/>
            </a:prstGeom>
            <a:solidFill>
              <a:schemeClr val="bg1"/>
            </a:solidFill>
            <a:ln w="9525" algn="ctr">
              <a:noFill/>
              <a:miter lim="800000"/>
              <a:headEnd/>
              <a:tailEnd type="none" w="med" len="lg"/>
            </a:ln>
          </p:spPr>
          <p:txBody>
            <a:bodyPr wrap="square">
              <a:spAutoFit/>
            </a:bodyPr>
            <a:lstStyle/>
            <a:p>
              <a:pPr>
                <a:lnSpc>
                  <a:spcPct val="250000"/>
                </a:lnSpc>
                <a:spcBef>
                  <a:spcPts val="600"/>
                </a:spcBef>
              </a:pPr>
              <a:r>
                <a:rPr lang="zh-CN" altLang="en-US" sz="2000">
                  <a:solidFill>
                    <a:srgbClr val="525252"/>
                  </a:solidFill>
                  <a:latin typeface="Consolas" pitchFamily="49" charset="0"/>
                  <a:ea typeface="楷体" pitchFamily="49" charset="-122"/>
                  <a:cs typeface="Consolas" pitchFamily="49" charset="0"/>
                </a:rPr>
                <a:t>类似于离散数学中的等价类问题：</a:t>
              </a:r>
            </a:p>
            <a:p>
              <a:pPr>
                <a:lnSpc>
                  <a:spcPct val="250000"/>
                </a:lnSpc>
                <a:spcBef>
                  <a:spcPts val="600"/>
                </a:spcBef>
              </a:pPr>
              <a:r>
                <a:rPr lang="zh-CN" altLang="en-US" sz="2000">
                  <a:solidFill>
                    <a:srgbClr val="525252"/>
                  </a:solidFill>
                  <a:latin typeface="Consolas" pitchFamily="49" charset="0"/>
                  <a:ea typeface="楷体" pitchFamily="49" charset="-122"/>
                  <a:cs typeface="Consolas" pitchFamily="49" charset="0"/>
                </a:rPr>
                <a:t>给定一个集合</a:t>
              </a:r>
              <a:r>
                <a:rPr lang="en-US" altLang="zh-CN" sz="2000">
                  <a:solidFill>
                    <a:srgbClr val="525252"/>
                  </a:solidFill>
                  <a:latin typeface="Consolas" pitchFamily="49" charset="0"/>
                  <a:ea typeface="楷体" pitchFamily="49" charset="-122"/>
                  <a:cs typeface="Consolas" pitchFamily="49" charset="0"/>
                </a:rPr>
                <a:t>U</a:t>
              </a:r>
              <a:r>
                <a:rPr lang="zh-CN" altLang="en-US" sz="2000">
                  <a:solidFill>
                    <a:srgbClr val="525252"/>
                  </a:solidFill>
                  <a:latin typeface="Consolas" pitchFamily="49" charset="0"/>
                  <a:ea typeface="楷体" pitchFamily="49" charset="-122"/>
                  <a:cs typeface="Consolas" pitchFamily="49" charset="0"/>
                </a:rPr>
                <a:t>和一个等价关系</a:t>
              </a:r>
              <a:r>
                <a:rPr lang="en-US" altLang="zh-CN" sz="2000">
                  <a:solidFill>
                    <a:srgbClr val="525252"/>
                  </a:solidFill>
                  <a:latin typeface="Consolas" pitchFamily="49" charset="0"/>
                  <a:ea typeface="楷体" pitchFamily="49" charset="-122"/>
                  <a:cs typeface="Consolas" pitchFamily="49" charset="0"/>
                </a:rPr>
                <a:t>R</a:t>
              </a:r>
              <a:r>
                <a:rPr lang="zh-CN" altLang="en-US" sz="2000">
                  <a:solidFill>
                    <a:srgbClr val="525252"/>
                  </a:solidFill>
                  <a:latin typeface="Consolas" pitchFamily="49" charset="0"/>
                  <a:ea typeface="楷体" pitchFamily="49" charset="-122"/>
                  <a:cs typeface="Consolas" pitchFamily="49" charset="0"/>
                </a:rPr>
                <a:t>，产生具有等价关系的等价类。</a:t>
              </a:r>
            </a:p>
          </p:txBody>
        </p:sp>
      </p:grpSp>
      <p:sp>
        <p:nvSpPr>
          <p:cNvPr id="5" name="文本框 4">
            <a:extLst>
              <a:ext uri="{FF2B5EF4-FFF2-40B4-BE49-F238E27FC236}">
                <a16:creationId xmlns:a16="http://schemas.microsoft.com/office/drawing/2014/main" id="{7F4C3111-F2A5-491C-A07D-7C0666159D86}"/>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6" name="Text Box 5">
            <a:extLst>
              <a:ext uri="{FF2B5EF4-FFF2-40B4-BE49-F238E27FC236}">
                <a16:creationId xmlns:a16="http://schemas.microsoft.com/office/drawing/2014/main" id="{03216556-FF9B-4002-BFEF-201FE145899F}"/>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964282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9204"/>
                                        </p:tgtEl>
                                        <p:attrNameLst>
                                          <p:attrName>style.visibility</p:attrName>
                                        </p:attrNameLst>
                                      </p:cBhvr>
                                      <p:to>
                                        <p:strVal val="visible"/>
                                      </p:to>
                                    </p:set>
                                    <p:animEffect transition="in" filter="fade">
                                      <p:cBhvr>
                                        <p:cTn id="16" dur="500"/>
                                        <p:tgtEl>
                                          <p:spTgt spid="17920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animBg="1"/>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4"/>
          <p:cNvSpPr txBox="1">
            <a:spLocks noChangeArrowheads="1"/>
          </p:cNvSpPr>
          <p:nvPr/>
        </p:nvSpPr>
        <p:spPr bwMode="auto">
          <a:xfrm>
            <a:off x="4769842" y="1013335"/>
            <a:ext cx="2652315" cy="400110"/>
          </a:xfrm>
          <a:prstGeom prst="rect">
            <a:avLst/>
          </a:prstGeom>
          <a:solidFill>
            <a:srgbClr val="C00000"/>
          </a:solidFill>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00000"/>
              </a:lnSpc>
              <a:spcBef>
                <a:spcPct val="50000"/>
              </a:spcBef>
            </a:pPr>
            <a:r>
              <a:rPr lang="zh-CN" altLang="en-US" sz="2000">
                <a:solidFill>
                  <a:schemeClr val="bg1"/>
                </a:solidFill>
                <a:latin typeface="Consolas" pitchFamily="49" charset="0"/>
                <a:ea typeface="楷体" panose="02010609060101010101" pitchFamily="49" charset="-122"/>
                <a:cs typeface="Consolas" pitchFamily="49" charset="0"/>
              </a:rPr>
              <a:t>采用集合的思路求解</a:t>
            </a:r>
          </a:p>
        </p:txBody>
      </p:sp>
      <p:sp>
        <p:nvSpPr>
          <p:cNvPr id="4" name="矩形 3"/>
          <p:cNvSpPr/>
          <p:nvPr/>
        </p:nvSpPr>
        <p:spPr>
          <a:xfrm>
            <a:off x="2168774" y="1642424"/>
            <a:ext cx="1500198" cy="428628"/>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a:solidFill>
                  <a:schemeClr val="bg1"/>
                </a:solidFill>
                <a:latin typeface="Consolas" pitchFamily="49" charset="0"/>
                <a:ea typeface="楷体" panose="02010609060101010101" pitchFamily="49" charset="-122"/>
                <a:cs typeface="Consolas" pitchFamily="49" charset="0"/>
              </a:rPr>
              <a:t>输入关系</a:t>
            </a:r>
          </a:p>
        </p:txBody>
      </p:sp>
      <p:sp>
        <p:nvSpPr>
          <p:cNvPr id="5" name="矩形 4"/>
          <p:cNvSpPr/>
          <p:nvPr/>
        </p:nvSpPr>
        <p:spPr>
          <a:xfrm>
            <a:off x="3811848" y="1642424"/>
            <a:ext cx="6215106" cy="428628"/>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a:solidFill>
                  <a:schemeClr val="bg1"/>
                </a:solidFill>
                <a:latin typeface="Consolas" pitchFamily="49" charset="0"/>
                <a:ea typeface="楷体" panose="02010609060101010101" pitchFamily="49" charset="-122"/>
                <a:cs typeface="Consolas" pitchFamily="49" charset="0"/>
              </a:rPr>
              <a:t>分离集合</a:t>
            </a:r>
          </a:p>
        </p:txBody>
      </p:sp>
      <p:sp>
        <p:nvSpPr>
          <p:cNvPr id="6" name="矩形 5"/>
          <p:cNvSpPr/>
          <p:nvPr/>
        </p:nvSpPr>
        <p:spPr>
          <a:xfrm>
            <a:off x="2168774" y="2142490"/>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初始状态</a:t>
            </a:r>
          </a:p>
        </p:txBody>
      </p:sp>
      <p:sp>
        <p:nvSpPr>
          <p:cNvPr id="7" name="矩形 6"/>
          <p:cNvSpPr/>
          <p:nvPr/>
        </p:nvSpPr>
        <p:spPr>
          <a:xfrm>
            <a:off x="3811848" y="2142490"/>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8" name="矩形 7"/>
          <p:cNvSpPr/>
          <p:nvPr/>
        </p:nvSpPr>
        <p:spPr>
          <a:xfrm>
            <a:off x="2168774" y="2713994"/>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9" name="矩形 8"/>
          <p:cNvSpPr/>
          <p:nvPr/>
        </p:nvSpPr>
        <p:spPr>
          <a:xfrm>
            <a:off x="3811848" y="2713994"/>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0" name="矩形 9"/>
          <p:cNvSpPr/>
          <p:nvPr/>
        </p:nvSpPr>
        <p:spPr>
          <a:xfrm>
            <a:off x="2168774" y="3285498"/>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11" name="矩形 10"/>
          <p:cNvSpPr/>
          <p:nvPr/>
        </p:nvSpPr>
        <p:spPr>
          <a:xfrm>
            <a:off x="3811848" y="3285498"/>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2" name="矩形 11"/>
          <p:cNvSpPr/>
          <p:nvPr/>
        </p:nvSpPr>
        <p:spPr>
          <a:xfrm>
            <a:off x="2168774" y="3857002"/>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13" name="矩形 12"/>
          <p:cNvSpPr/>
          <p:nvPr/>
        </p:nvSpPr>
        <p:spPr>
          <a:xfrm>
            <a:off x="3811848" y="3857002"/>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4" name="矩形 13"/>
          <p:cNvSpPr/>
          <p:nvPr/>
        </p:nvSpPr>
        <p:spPr>
          <a:xfrm>
            <a:off x="2168774" y="4428506"/>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15" name="矩形 14"/>
          <p:cNvSpPr/>
          <p:nvPr/>
        </p:nvSpPr>
        <p:spPr>
          <a:xfrm>
            <a:off x="3811848" y="4428506"/>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6" name="矩形 15"/>
          <p:cNvSpPr/>
          <p:nvPr/>
        </p:nvSpPr>
        <p:spPr>
          <a:xfrm>
            <a:off x="2168774" y="5000010"/>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17" name="矩形 16"/>
          <p:cNvSpPr/>
          <p:nvPr/>
        </p:nvSpPr>
        <p:spPr>
          <a:xfrm>
            <a:off x="3811848" y="5000010"/>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8" name="矩形 17"/>
          <p:cNvSpPr/>
          <p:nvPr/>
        </p:nvSpPr>
        <p:spPr>
          <a:xfrm>
            <a:off x="2168774" y="5611420"/>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19" name="矩形 18"/>
          <p:cNvSpPr/>
          <p:nvPr/>
        </p:nvSpPr>
        <p:spPr>
          <a:xfrm>
            <a:off x="3811848" y="5611420"/>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20" name="矩形 19"/>
          <p:cNvSpPr/>
          <p:nvPr/>
        </p:nvSpPr>
        <p:spPr>
          <a:xfrm>
            <a:off x="2168774" y="6214456"/>
            <a:ext cx="150019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21" name="矩形 20"/>
          <p:cNvSpPr/>
          <p:nvPr/>
        </p:nvSpPr>
        <p:spPr>
          <a:xfrm>
            <a:off x="3811848" y="6214456"/>
            <a:ext cx="6215106"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{5</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6</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7}</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{8</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9}</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{10}</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23" name="文本框 22">
            <a:extLst>
              <a:ext uri="{FF2B5EF4-FFF2-40B4-BE49-F238E27FC236}">
                <a16:creationId xmlns:a16="http://schemas.microsoft.com/office/drawing/2014/main" id="{A8F6C777-B2C9-4969-8FFA-68C3DD9F554D}"/>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24" name="Text Box 5">
            <a:extLst>
              <a:ext uri="{FF2B5EF4-FFF2-40B4-BE49-F238E27FC236}">
                <a16:creationId xmlns:a16="http://schemas.microsoft.com/office/drawing/2014/main" id="{8EE619E5-3EC5-444B-8D3F-765611E83122}"/>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2907775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0480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9"/>
                                        </p:tgtEl>
                                        <p:attrNameLst>
                                          <p:attrName>style.visibility</p:attrName>
                                        </p:attrNameLst>
                                      </p:cBhvr>
                                      <p:to>
                                        <p:strVal val="visible"/>
                                      </p:to>
                                    </p:set>
                                    <p:anim calcmode="discrete" valueType="clr">
                                      <p:cBhvr override="childStyle">
                                        <p:cTn id="36"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9"/>
                                        </p:tgtEl>
                                        <p:attrNameLst>
                                          <p:attrName>fillcolor</p:attrName>
                                        </p:attrNameLst>
                                      </p:cBhvr>
                                      <p:tavLst>
                                        <p:tav tm="0">
                                          <p:val>
                                            <p:clrVal>
                                              <a:schemeClr val="accent2"/>
                                            </p:clrVal>
                                          </p:val>
                                        </p:tav>
                                        <p:tav tm="50000">
                                          <p:val>
                                            <p:clrVal>
                                              <a:schemeClr val="hlink"/>
                                            </p:clrVal>
                                          </p:val>
                                        </p:tav>
                                      </p:tavLst>
                                    </p:anim>
                                    <p:set>
                                      <p:cBhvr>
                                        <p:cTn id="38" dur="80"/>
                                        <p:tgtEl>
                                          <p:spTgt spid="9"/>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11"/>
                                        </p:tgtEl>
                                        <p:attrNameLst>
                                          <p:attrName>style.visibility</p:attrName>
                                        </p:attrNameLst>
                                      </p:cBhvr>
                                      <p:to>
                                        <p:strVal val="visible"/>
                                      </p:to>
                                    </p:set>
                                    <p:anim calcmode="discrete" valueType="clr">
                                      <p:cBhvr override="childStyle">
                                        <p:cTn id="4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1"/>
                                        </p:tgtEl>
                                        <p:attrNameLst>
                                          <p:attrName>fillcolor</p:attrName>
                                        </p:attrNameLst>
                                      </p:cBhvr>
                                      <p:tavLst>
                                        <p:tav tm="0">
                                          <p:val>
                                            <p:clrVal>
                                              <a:schemeClr val="accent2"/>
                                            </p:clrVal>
                                          </p:val>
                                        </p:tav>
                                        <p:tav tm="50000">
                                          <p:val>
                                            <p:clrVal>
                                              <a:schemeClr val="hlink"/>
                                            </p:clrVal>
                                          </p:val>
                                        </p:tav>
                                      </p:tavLst>
                                    </p:anim>
                                    <p:set>
                                      <p:cBhvr>
                                        <p:cTn id="49" dur="80"/>
                                        <p:tgtEl>
                                          <p:spTgt spid="11"/>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13"/>
                                        </p:tgtEl>
                                        <p:attrNameLst>
                                          <p:attrName>style.visibility</p:attrName>
                                        </p:attrNameLst>
                                      </p:cBhvr>
                                      <p:to>
                                        <p:strVal val="visible"/>
                                      </p:to>
                                    </p:set>
                                    <p:anim calcmode="discrete" valueType="clr">
                                      <p:cBhvr override="childStyle">
                                        <p:cTn id="58"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13"/>
                                        </p:tgtEl>
                                        <p:attrNameLst>
                                          <p:attrName>fillcolor</p:attrName>
                                        </p:attrNameLst>
                                      </p:cBhvr>
                                      <p:tavLst>
                                        <p:tav tm="0">
                                          <p:val>
                                            <p:clrVal>
                                              <a:schemeClr val="accent2"/>
                                            </p:clrVal>
                                          </p:val>
                                        </p:tav>
                                        <p:tav tm="50000">
                                          <p:val>
                                            <p:clrVal>
                                              <a:schemeClr val="hlink"/>
                                            </p:clrVal>
                                          </p:val>
                                        </p:tav>
                                      </p:tavLst>
                                    </p:anim>
                                    <p:set>
                                      <p:cBhvr>
                                        <p:cTn id="60" dur="80"/>
                                        <p:tgtEl>
                                          <p:spTgt spid="13"/>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7" presetClass="entr" presetSubtype="0" fill="hold" grpId="0" nodeType="clickEffect">
                                  <p:stCondLst>
                                    <p:cond delay="0"/>
                                  </p:stCondLst>
                                  <p:iterate type="lt">
                                    <p:tmPct val="50000"/>
                                  </p:iterate>
                                  <p:childTnLst>
                                    <p:set>
                                      <p:cBhvr>
                                        <p:cTn id="68" dur="1" fill="hold">
                                          <p:stCondLst>
                                            <p:cond delay="0"/>
                                          </p:stCondLst>
                                        </p:cTn>
                                        <p:tgtEl>
                                          <p:spTgt spid="15"/>
                                        </p:tgtEl>
                                        <p:attrNameLst>
                                          <p:attrName>style.visibility</p:attrName>
                                        </p:attrNameLst>
                                      </p:cBhvr>
                                      <p:to>
                                        <p:strVal val="visible"/>
                                      </p:to>
                                    </p:set>
                                    <p:anim calcmode="discrete" valueType="clr">
                                      <p:cBhvr override="childStyle">
                                        <p:cTn id="69"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15"/>
                                        </p:tgtEl>
                                        <p:attrNameLst>
                                          <p:attrName>fillcolor</p:attrName>
                                        </p:attrNameLst>
                                      </p:cBhvr>
                                      <p:tavLst>
                                        <p:tav tm="0">
                                          <p:val>
                                            <p:clrVal>
                                              <a:schemeClr val="accent2"/>
                                            </p:clrVal>
                                          </p:val>
                                        </p:tav>
                                        <p:tav tm="50000">
                                          <p:val>
                                            <p:clrVal>
                                              <a:schemeClr val="hlink"/>
                                            </p:clrVal>
                                          </p:val>
                                        </p:tav>
                                      </p:tavLst>
                                    </p:anim>
                                    <p:set>
                                      <p:cBhvr>
                                        <p:cTn id="71" dur="80"/>
                                        <p:tgtEl>
                                          <p:spTgt spid="15"/>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17"/>
                                        </p:tgtEl>
                                        <p:attrNameLst>
                                          <p:attrName>style.visibility</p:attrName>
                                        </p:attrNameLst>
                                      </p:cBhvr>
                                      <p:to>
                                        <p:strVal val="visible"/>
                                      </p:to>
                                    </p:set>
                                    <p:anim calcmode="discrete" valueType="clr">
                                      <p:cBhvr override="childStyle">
                                        <p:cTn id="80"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7"/>
                                        </p:tgtEl>
                                        <p:attrNameLst>
                                          <p:attrName>fillcolor</p:attrName>
                                        </p:attrNameLst>
                                      </p:cBhvr>
                                      <p:tavLst>
                                        <p:tav tm="0">
                                          <p:val>
                                            <p:clrVal>
                                              <a:schemeClr val="accent2"/>
                                            </p:clrVal>
                                          </p:val>
                                        </p:tav>
                                        <p:tav tm="50000">
                                          <p:val>
                                            <p:clrVal>
                                              <a:schemeClr val="hlink"/>
                                            </p:clrVal>
                                          </p:val>
                                        </p:tav>
                                      </p:tavLst>
                                    </p:anim>
                                    <p:set>
                                      <p:cBhvr>
                                        <p:cTn id="82" dur="80"/>
                                        <p:tgtEl>
                                          <p:spTgt spid="17"/>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7" presetClass="entr" presetSubtype="0" fill="hold" grpId="0" nodeType="clickEffect">
                                  <p:stCondLst>
                                    <p:cond delay="0"/>
                                  </p:stCondLst>
                                  <p:iterate type="lt">
                                    <p:tmPct val="50000"/>
                                  </p:iterate>
                                  <p:childTnLst>
                                    <p:set>
                                      <p:cBhvr>
                                        <p:cTn id="90" dur="1" fill="hold">
                                          <p:stCondLst>
                                            <p:cond delay="0"/>
                                          </p:stCondLst>
                                        </p:cTn>
                                        <p:tgtEl>
                                          <p:spTgt spid="19"/>
                                        </p:tgtEl>
                                        <p:attrNameLst>
                                          <p:attrName>style.visibility</p:attrName>
                                        </p:attrNameLst>
                                      </p:cBhvr>
                                      <p:to>
                                        <p:strVal val="visible"/>
                                      </p:to>
                                    </p:set>
                                    <p:anim calcmode="discrete" valueType="clr">
                                      <p:cBhvr override="childStyle">
                                        <p:cTn id="91"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19"/>
                                        </p:tgtEl>
                                        <p:attrNameLst>
                                          <p:attrName>fillcolor</p:attrName>
                                        </p:attrNameLst>
                                      </p:cBhvr>
                                      <p:tavLst>
                                        <p:tav tm="0">
                                          <p:val>
                                            <p:clrVal>
                                              <a:schemeClr val="accent2"/>
                                            </p:clrVal>
                                          </p:val>
                                        </p:tav>
                                        <p:tav tm="50000">
                                          <p:val>
                                            <p:clrVal>
                                              <a:schemeClr val="hlink"/>
                                            </p:clrVal>
                                          </p:val>
                                        </p:tav>
                                      </p:tavLst>
                                    </p:anim>
                                    <p:set>
                                      <p:cBhvr>
                                        <p:cTn id="93" dur="80"/>
                                        <p:tgtEl>
                                          <p:spTgt spid="19"/>
                                        </p:tgtEl>
                                        <p:attrNameLst>
                                          <p:attrName>fill.type</p:attrName>
                                        </p:attrNameLst>
                                      </p:cBhvr>
                                      <p:to>
                                        <p:strVal val="solid"/>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7" presetClass="entr" presetSubtype="0" fill="hold" grpId="0" nodeType="clickEffect">
                                  <p:stCondLst>
                                    <p:cond delay="0"/>
                                  </p:stCondLst>
                                  <p:iterate type="lt">
                                    <p:tmPct val="50000"/>
                                  </p:iterate>
                                  <p:childTnLst>
                                    <p:set>
                                      <p:cBhvr>
                                        <p:cTn id="101" dur="1" fill="hold">
                                          <p:stCondLst>
                                            <p:cond delay="0"/>
                                          </p:stCondLst>
                                        </p:cTn>
                                        <p:tgtEl>
                                          <p:spTgt spid="21"/>
                                        </p:tgtEl>
                                        <p:attrNameLst>
                                          <p:attrName>style.visibility</p:attrName>
                                        </p:attrNameLst>
                                      </p:cBhvr>
                                      <p:to>
                                        <p:strVal val="visible"/>
                                      </p:to>
                                    </p:set>
                                    <p:anim calcmode="discrete" valueType="clr">
                                      <p:cBhvr override="childStyle">
                                        <p:cTn id="102"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103" dur="80"/>
                                        <p:tgtEl>
                                          <p:spTgt spid="21"/>
                                        </p:tgtEl>
                                        <p:attrNameLst>
                                          <p:attrName>fillcolor</p:attrName>
                                        </p:attrNameLst>
                                      </p:cBhvr>
                                      <p:tavLst>
                                        <p:tav tm="0">
                                          <p:val>
                                            <p:clrVal>
                                              <a:schemeClr val="accent2"/>
                                            </p:clrVal>
                                          </p:val>
                                        </p:tav>
                                        <p:tav tm="50000">
                                          <p:val>
                                            <p:clrVal>
                                              <a:schemeClr val="hlink"/>
                                            </p:clrVal>
                                          </p:val>
                                        </p:tav>
                                      </p:tavLst>
                                    </p:anim>
                                    <p:set>
                                      <p:cBhvr>
                                        <p:cTn id="104" dur="80"/>
                                        <p:tgtEl>
                                          <p:spTgt spid="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558035" y="2000907"/>
            <a:ext cx="5357850" cy="428628"/>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a:solidFill>
                  <a:schemeClr val="bg1"/>
                </a:solidFill>
                <a:latin typeface="Consolas" pitchFamily="49" charset="0"/>
                <a:ea typeface="楷体" panose="02010609060101010101" pitchFamily="49" charset="-122"/>
              </a:rPr>
              <a:t>{1</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2</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3</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4}</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{5</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6</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7}</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{8</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9}</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{10}</a:t>
            </a:r>
            <a:endParaRPr lang="zh-CN" altLang="en-US" b="1">
              <a:solidFill>
                <a:schemeClr val="bg1"/>
              </a:solidFill>
              <a:latin typeface="Consolas" pitchFamily="49" charset="0"/>
              <a:ea typeface="楷体" panose="02010609060101010101" pitchFamily="49" charset="-122"/>
            </a:endParaRPr>
          </a:p>
        </p:txBody>
      </p:sp>
      <p:sp>
        <p:nvSpPr>
          <p:cNvPr id="22" name="TextBox 21"/>
          <p:cNvSpPr txBox="1"/>
          <p:nvPr/>
        </p:nvSpPr>
        <p:spPr>
          <a:xfrm>
            <a:off x="2430691" y="3604169"/>
            <a:ext cx="5143536" cy="400110"/>
          </a:xfrm>
          <a:prstGeom prst="rect">
            <a:avLst/>
          </a:prstGeom>
          <a:noFill/>
        </p:spPr>
        <p:txBody>
          <a:bodyPr wrap="square" rtlCol="0">
            <a:spAutoFit/>
          </a:bodyPr>
          <a:lstStyle/>
          <a:p>
            <a:pPr algn="l">
              <a:defRPr/>
            </a:pPr>
            <a:r>
              <a:rPr lang="en-US" altLang="zh-CN" sz="2000">
                <a:solidFill>
                  <a:srgbClr val="525252"/>
                </a:solidFill>
                <a:latin typeface="Consolas" pitchFamily="49" charset="0"/>
                <a:ea typeface="楷体" panose="02010609060101010101" pitchFamily="49" charset="-122"/>
                <a:cs typeface="Consolas" pitchFamily="49" charset="0"/>
              </a:rPr>
              <a:t>3 4  </a:t>
            </a:r>
            <a:r>
              <a:rPr lang="en-US" altLang="zh-CN" sz="2000">
                <a:solidFill>
                  <a:srgbClr val="525252"/>
                </a:solidFill>
                <a:latin typeface="Consolas" pitchFamily="49" charset="0"/>
                <a:ea typeface="楷体" panose="02010609060101010101" pitchFamily="49" charset="-122"/>
                <a:cs typeface="Consolas" pitchFamily="49" charset="0"/>
                <a:sym typeface="Wingdings"/>
              </a:rPr>
              <a:t>  3</a:t>
            </a:r>
            <a:r>
              <a:rPr lang="zh-CN" altLang="en-US" sz="2000">
                <a:solidFill>
                  <a:srgbClr val="525252"/>
                </a:solidFill>
                <a:latin typeface="Consolas" pitchFamily="49" charset="0"/>
                <a:ea typeface="楷体" panose="02010609060101010101" pitchFamily="49" charset="-122"/>
                <a:cs typeface="Consolas" pitchFamily="49" charset="0"/>
                <a:sym typeface="Wingdings"/>
              </a:rPr>
              <a:t>、</a:t>
            </a:r>
            <a:r>
              <a:rPr lang="en-US" altLang="zh-CN" sz="2000">
                <a:solidFill>
                  <a:srgbClr val="525252"/>
                </a:solidFill>
                <a:latin typeface="Consolas" pitchFamily="49" charset="0"/>
                <a:ea typeface="楷体" panose="02010609060101010101" pitchFamily="49" charset="-122"/>
                <a:cs typeface="Consolas" pitchFamily="49" charset="0"/>
                <a:sym typeface="Wingdings"/>
              </a:rPr>
              <a:t>4</a:t>
            </a:r>
            <a:r>
              <a:rPr lang="zh-CN" altLang="en-US" sz="2000">
                <a:solidFill>
                  <a:srgbClr val="525252"/>
                </a:solidFill>
                <a:latin typeface="Consolas" pitchFamily="49" charset="0"/>
                <a:ea typeface="楷体" panose="02010609060101010101" pitchFamily="49" charset="-122"/>
                <a:cs typeface="Consolas" pitchFamily="49" charset="0"/>
                <a:sym typeface="Wingdings"/>
              </a:rPr>
              <a:t>在同一个集合中  </a:t>
            </a:r>
            <a:r>
              <a:rPr lang="en-US" altLang="zh-CN" sz="2000">
                <a:solidFill>
                  <a:srgbClr val="006600"/>
                </a:solidFill>
                <a:latin typeface="Consolas" pitchFamily="49" charset="0"/>
                <a:ea typeface="楷体" panose="02010609060101010101" pitchFamily="49" charset="-122"/>
                <a:cs typeface="Consolas" pitchFamily="49" charset="0"/>
                <a:sym typeface="Wingdings"/>
              </a:rPr>
              <a:t>Yes</a:t>
            </a:r>
            <a:endParaRPr lang="en-US" altLang="zh-CN" sz="2000">
              <a:solidFill>
                <a:srgbClr val="006600"/>
              </a:solidFill>
              <a:latin typeface="Consolas" pitchFamily="49" charset="0"/>
              <a:ea typeface="楷体" panose="02010609060101010101" pitchFamily="49" charset="-122"/>
              <a:cs typeface="Consolas" pitchFamily="49" charset="0"/>
            </a:endParaRPr>
          </a:p>
        </p:txBody>
      </p:sp>
      <p:sp>
        <p:nvSpPr>
          <p:cNvPr id="24" name="TextBox 23"/>
          <p:cNvSpPr txBox="1"/>
          <p:nvPr/>
        </p:nvSpPr>
        <p:spPr>
          <a:xfrm>
            <a:off x="1216245" y="2835747"/>
            <a:ext cx="928694" cy="400110"/>
          </a:xfrm>
          <a:prstGeom prst="rect">
            <a:avLst/>
          </a:prstGeom>
          <a:noFill/>
        </p:spPr>
        <p:txBody>
          <a:bodyPr wrap="square" rtlCol="0">
            <a:spAutoFit/>
          </a:bodyPr>
          <a:lstStyle/>
          <a:p>
            <a:pPr algn="l"/>
            <a:r>
              <a:rPr lang="zh-CN" altLang="en-US" sz="2000">
                <a:solidFill>
                  <a:srgbClr val="C0262E"/>
                </a:solidFill>
                <a:latin typeface="思源黑体 CN Medium" panose="020B0600000000000000" pitchFamily="34" charset="-122"/>
                <a:ea typeface="思源黑体 CN Medium" panose="020B0600000000000000" pitchFamily="34" charset="-122"/>
                <a:cs typeface="Consolas" pitchFamily="49" charset="0"/>
              </a:rPr>
              <a:t>求解：</a:t>
            </a:r>
          </a:p>
        </p:txBody>
      </p:sp>
      <p:sp>
        <p:nvSpPr>
          <p:cNvPr id="25" name="TextBox 24"/>
          <p:cNvSpPr txBox="1"/>
          <p:nvPr/>
        </p:nvSpPr>
        <p:spPr>
          <a:xfrm>
            <a:off x="2430691" y="4104235"/>
            <a:ext cx="5715040" cy="400110"/>
          </a:xfrm>
          <a:prstGeom prst="rect">
            <a:avLst/>
          </a:prstGeom>
          <a:noFill/>
        </p:spPr>
        <p:txBody>
          <a:bodyPr wrap="square" rtlCol="0">
            <a:spAutoFit/>
          </a:bodyPr>
          <a:lstStyle/>
          <a:p>
            <a:pPr algn="l">
              <a:defRPr/>
            </a:pPr>
            <a:r>
              <a:rPr lang="en-US" altLang="zh-CN" sz="2000">
                <a:solidFill>
                  <a:srgbClr val="525252"/>
                </a:solidFill>
                <a:latin typeface="Consolas" pitchFamily="49" charset="0"/>
                <a:ea typeface="楷体" panose="02010609060101010101" pitchFamily="49" charset="-122"/>
                <a:cs typeface="Consolas" pitchFamily="49" charset="0"/>
              </a:rPr>
              <a:t>7 10  </a:t>
            </a:r>
            <a:r>
              <a:rPr lang="en-US" altLang="zh-CN" sz="2000">
                <a:solidFill>
                  <a:srgbClr val="525252"/>
                </a:solidFill>
                <a:latin typeface="Consolas" pitchFamily="49" charset="0"/>
                <a:ea typeface="楷体" panose="02010609060101010101" pitchFamily="49" charset="-122"/>
                <a:cs typeface="Consolas" pitchFamily="49" charset="0"/>
                <a:sym typeface="Wingdings"/>
              </a:rPr>
              <a:t>  7</a:t>
            </a:r>
            <a:r>
              <a:rPr lang="zh-CN" altLang="en-US" sz="2000">
                <a:solidFill>
                  <a:srgbClr val="525252"/>
                </a:solidFill>
                <a:latin typeface="Consolas" pitchFamily="49" charset="0"/>
                <a:ea typeface="楷体" panose="02010609060101010101" pitchFamily="49" charset="-122"/>
                <a:cs typeface="Consolas" pitchFamily="49" charset="0"/>
                <a:sym typeface="Wingdings"/>
              </a:rPr>
              <a:t>、</a:t>
            </a:r>
            <a:r>
              <a:rPr lang="en-US" altLang="zh-CN" sz="2000">
                <a:solidFill>
                  <a:srgbClr val="525252"/>
                </a:solidFill>
                <a:latin typeface="Consolas" pitchFamily="49" charset="0"/>
                <a:ea typeface="楷体" panose="02010609060101010101" pitchFamily="49" charset="-122"/>
                <a:cs typeface="Consolas" pitchFamily="49" charset="0"/>
                <a:sym typeface="Wingdings"/>
              </a:rPr>
              <a:t>10</a:t>
            </a:r>
            <a:r>
              <a:rPr lang="zh-CN" altLang="en-US" sz="2000">
                <a:solidFill>
                  <a:srgbClr val="525252"/>
                </a:solidFill>
                <a:latin typeface="Consolas" pitchFamily="49" charset="0"/>
                <a:ea typeface="楷体" panose="02010609060101010101" pitchFamily="49" charset="-122"/>
                <a:cs typeface="Consolas" pitchFamily="49" charset="0"/>
                <a:sym typeface="Wingdings"/>
              </a:rPr>
              <a:t>不在同一个集合中  </a:t>
            </a:r>
            <a:r>
              <a:rPr lang="en-US" altLang="zh-CN" sz="2000">
                <a:solidFill>
                  <a:srgbClr val="006600"/>
                </a:solidFill>
                <a:latin typeface="Consolas" pitchFamily="49" charset="0"/>
                <a:ea typeface="楷体" panose="02010609060101010101" pitchFamily="49" charset="-122"/>
                <a:cs typeface="Consolas" pitchFamily="49" charset="0"/>
                <a:sym typeface="Wingdings"/>
              </a:rPr>
              <a:t>No</a:t>
            </a:r>
            <a:endParaRPr lang="en-US" altLang="zh-CN" sz="2000">
              <a:solidFill>
                <a:srgbClr val="006600"/>
              </a:solidFill>
              <a:latin typeface="Consolas" pitchFamily="49" charset="0"/>
              <a:ea typeface="楷体" panose="02010609060101010101" pitchFamily="49" charset="-122"/>
              <a:cs typeface="Consolas" pitchFamily="49" charset="0"/>
            </a:endParaRPr>
          </a:p>
        </p:txBody>
      </p:sp>
      <p:sp>
        <p:nvSpPr>
          <p:cNvPr id="26" name="TextBox 25"/>
          <p:cNvSpPr txBox="1"/>
          <p:nvPr/>
        </p:nvSpPr>
        <p:spPr>
          <a:xfrm>
            <a:off x="2430691" y="4675739"/>
            <a:ext cx="5286412" cy="400110"/>
          </a:xfrm>
          <a:prstGeom prst="rect">
            <a:avLst/>
          </a:prstGeom>
          <a:noFill/>
        </p:spPr>
        <p:txBody>
          <a:bodyPr wrap="square" rtlCol="0">
            <a:spAutoFit/>
          </a:bodyPr>
          <a:lstStyle/>
          <a:p>
            <a:pPr algn="l">
              <a:defRPr/>
            </a:pPr>
            <a:r>
              <a:rPr lang="en-US" altLang="zh-CN" sz="2000">
                <a:solidFill>
                  <a:srgbClr val="525252"/>
                </a:solidFill>
                <a:latin typeface="Consolas" pitchFamily="49" charset="0"/>
                <a:ea typeface="楷体" panose="02010609060101010101" pitchFamily="49" charset="-122"/>
                <a:cs typeface="Consolas" pitchFamily="49" charset="0"/>
              </a:rPr>
              <a:t>8 9  </a:t>
            </a:r>
            <a:r>
              <a:rPr lang="en-US" altLang="zh-CN" sz="2000">
                <a:solidFill>
                  <a:srgbClr val="525252"/>
                </a:solidFill>
                <a:latin typeface="Consolas" pitchFamily="49" charset="0"/>
                <a:ea typeface="楷体" panose="02010609060101010101" pitchFamily="49" charset="-122"/>
                <a:cs typeface="Consolas" pitchFamily="49" charset="0"/>
                <a:sym typeface="Wingdings"/>
              </a:rPr>
              <a:t>  8</a:t>
            </a:r>
            <a:r>
              <a:rPr lang="zh-CN" altLang="en-US" sz="2000">
                <a:solidFill>
                  <a:srgbClr val="525252"/>
                </a:solidFill>
                <a:latin typeface="Consolas" pitchFamily="49" charset="0"/>
                <a:ea typeface="楷体" panose="02010609060101010101" pitchFamily="49" charset="-122"/>
                <a:cs typeface="Consolas" pitchFamily="49" charset="0"/>
                <a:sym typeface="Wingdings"/>
              </a:rPr>
              <a:t>、</a:t>
            </a:r>
            <a:r>
              <a:rPr lang="en-US" altLang="zh-CN" sz="2000">
                <a:solidFill>
                  <a:srgbClr val="525252"/>
                </a:solidFill>
                <a:latin typeface="Consolas" pitchFamily="49" charset="0"/>
                <a:ea typeface="楷体" panose="02010609060101010101" pitchFamily="49" charset="-122"/>
                <a:cs typeface="Consolas" pitchFamily="49" charset="0"/>
                <a:sym typeface="Wingdings"/>
              </a:rPr>
              <a:t>9</a:t>
            </a:r>
            <a:r>
              <a:rPr lang="zh-CN" altLang="en-US" sz="2000">
                <a:solidFill>
                  <a:srgbClr val="525252"/>
                </a:solidFill>
                <a:latin typeface="Consolas" pitchFamily="49" charset="0"/>
                <a:ea typeface="楷体" panose="02010609060101010101" pitchFamily="49" charset="-122"/>
                <a:cs typeface="Consolas" pitchFamily="49" charset="0"/>
                <a:sym typeface="Wingdings"/>
              </a:rPr>
              <a:t>在同一个集合中  </a:t>
            </a:r>
            <a:r>
              <a:rPr lang="en-US" altLang="zh-CN" sz="2000">
                <a:solidFill>
                  <a:srgbClr val="006600"/>
                </a:solidFill>
                <a:latin typeface="Consolas" pitchFamily="49" charset="0"/>
                <a:ea typeface="楷体" panose="02010609060101010101" pitchFamily="49" charset="-122"/>
                <a:cs typeface="Consolas" pitchFamily="49" charset="0"/>
                <a:sym typeface="Wingdings"/>
              </a:rPr>
              <a:t>Yes</a:t>
            </a:r>
            <a:endParaRPr lang="en-US" altLang="zh-CN" sz="2000">
              <a:solidFill>
                <a:srgbClr val="006600"/>
              </a:solidFill>
              <a:latin typeface="Consolas" pitchFamily="49" charset="0"/>
              <a:ea typeface="楷体" panose="02010609060101010101" pitchFamily="49" charset="-122"/>
              <a:cs typeface="Consolas" pitchFamily="49" charset="0"/>
            </a:endParaRPr>
          </a:p>
        </p:txBody>
      </p:sp>
      <p:sp>
        <p:nvSpPr>
          <p:cNvPr id="27" name="TextBox 26"/>
          <p:cNvSpPr txBox="1"/>
          <p:nvPr/>
        </p:nvSpPr>
        <p:spPr>
          <a:xfrm>
            <a:off x="1073369" y="1988016"/>
            <a:ext cx="1357322" cy="400110"/>
          </a:xfrm>
          <a:prstGeom prst="rect">
            <a:avLst/>
          </a:prstGeom>
          <a:noFill/>
        </p:spPr>
        <p:txBody>
          <a:bodyPr wrap="square" rtlCol="0">
            <a:spAutoFit/>
          </a:bodyPr>
          <a:lstStyle/>
          <a:p>
            <a:r>
              <a:rPr lang="zh-CN" altLang="en-US" sz="2000">
                <a:solidFill>
                  <a:srgbClr val="525252"/>
                </a:solidFill>
                <a:latin typeface="Consolas" pitchFamily="49" charset="0"/>
                <a:ea typeface="楷体" panose="02010609060101010101" pitchFamily="49" charset="-122"/>
                <a:cs typeface="Consolas" pitchFamily="49" charset="0"/>
              </a:rPr>
              <a:t>结果集合：</a:t>
            </a:r>
          </a:p>
        </p:txBody>
      </p:sp>
      <p:sp>
        <p:nvSpPr>
          <p:cNvPr id="9" name="文本框 8">
            <a:extLst>
              <a:ext uri="{FF2B5EF4-FFF2-40B4-BE49-F238E27FC236}">
                <a16:creationId xmlns:a16="http://schemas.microsoft.com/office/drawing/2014/main" id="{DCAC7E15-2D0E-4922-B55E-C4DB2BE29EB0}"/>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0" name="Text Box 5">
            <a:extLst>
              <a:ext uri="{FF2B5EF4-FFF2-40B4-BE49-F238E27FC236}">
                <a16:creationId xmlns:a16="http://schemas.microsoft.com/office/drawing/2014/main" id="{655DCA53-D641-4A2F-8D07-9F7FB8CCC6CF}"/>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pic>
        <p:nvPicPr>
          <p:cNvPr id="3" name="图片 2" descr="卡通人物&#10;&#10;描述已自动生成">
            <a:extLst>
              <a:ext uri="{FF2B5EF4-FFF2-40B4-BE49-F238E27FC236}">
                <a16:creationId xmlns:a16="http://schemas.microsoft.com/office/drawing/2014/main" id="{28C4A629-A6A6-4949-B509-1AB9A0FF5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150" y="1901479"/>
            <a:ext cx="3752850" cy="4029075"/>
          </a:xfrm>
          <a:prstGeom prst="rect">
            <a:avLst/>
          </a:prstGeom>
        </p:spPr>
      </p:pic>
    </p:spTree>
    <p:extLst>
      <p:ext uri="{BB962C8B-B14F-4D97-AF65-F5344CB8AC3E}">
        <p14:creationId xmlns:p14="http://schemas.microsoft.com/office/powerpoint/2010/main" val="3629213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4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55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P spid="25" grpId="0"/>
      <p:bldP spid="26" grpId="0"/>
      <p:bldP spid="27"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图示&#10;&#10;描述已自动生成">
            <a:extLst>
              <a:ext uri="{FF2B5EF4-FFF2-40B4-BE49-F238E27FC236}">
                <a16:creationId xmlns:a16="http://schemas.microsoft.com/office/drawing/2014/main" id="{B04C8DA9-9FC5-426F-A7EB-1F9A7B758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155"/>
            <a:ext cx="4557713" cy="4548188"/>
          </a:xfrm>
          <a:prstGeom prst="rect">
            <a:avLst/>
          </a:prstGeom>
        </p:spPr>
      </p:pic>
      <p:sp>
        <p:nvSpPr>
          <p:cNvPr id="205826" name="Text Box 4"/>
          <p:cNvSpPr txBox="1">
            <a:spLocks noChangeArrowheads="1"/>
          </p:cNvSpPr>
          <p:nvPr/>
        </p:nvSpPr>
        <p:spPr bwMode="auto">
          <a:xfrm>
            <a:off x="4968999" y="2806726"/>
            <a:ext cx="6292036" cy="3231526"/>
          </a:xfrm>
          <a:prstGeom prst="rect">
            <a:avLst/>
          </a:prstGeom>
          <a:noFill/>
          <a:ln w="25400">
            <a:solidFill>
              <a:schemeClr val="tx1"/>
            </a:solidFill>
            <a:prstDash val="dash"/>
            <a:headEnd/>
            <a:tailEnd/>
          </a:ln>
          <a:effectLst/>
          <a:scene3d>
            <a:camera prst="orthographicFront"/>
            <a:lightRig rig="threePt" dir="t"/>
          </a:scene3d>
          <a:sp3d prstMaterial="matte"/>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nSpc>
                <a:spcPct val="200000"/>
              </a:lnSpc>
              <a:spcBef>
                <a:spcPts val="1200"/>
              </a:spcBef>
              <a:buFont typeface="Wingdings" panose="05000000000000000000" pitchFamily="2" charset="2"/>
              <a:buChar char="n"/>
            </a:pPr>
            <a:r>
              <a:rPr lang="zh-CN" altLang="en-US" sz="2000">
                <a:solidFill>
                  <a:srgbClr val="525252"/>
                </a:solidFill>
                <a:latin typeface="Consolas" pitchFamily="49" charset="0"/>
                <a:ea typeface="楷体" panose="02010609060101010101" pitchFamily="49" charset="-122"/>
                <a:cs typeface="Consolas" pitchFamily="49" charset="0"/>
              </a:rPr>
              <a:t>并查集的数据结构记录了一组分离的动态集合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baseline="-25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baseline="-25000">
                <a:solidFill>
                  <a:srgbClr val="525252"/>
                </a:solidFill>
                <a:latin typeface="Consolas" pitchFamily="49" charset="0"/>
                <a:ea typeface="楷体" panose="02010609060101010101" pitchFamily="49" charset="-122"/>
                <a:cs typeface="Consolas" pitchFamily="49" charset="0"/>
              </a:rPr>
              <a:t>2</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mj-ea"/>
                <a:ea typeface="+mj-ea"/>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k</a:t>
            </a:r>
            <a:r>
              <a:rPr lang="en-US"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endParaRPr lang="en-US" altLang="zh-CN" sz="2000">
              <a:solidFill>
                <a:srgbClr val="525252"/>
              </a:solidFill>
              <a:latin typeface="Consolas" pitchFamily="49" charset="0"/>
              <a:ea typeface="楷体" panose="02010609060101010101" pitchFamily="49" charset="-122"/>
              <a:cs typeface="Consolas" pitchFamily="49" charset="0"/>
            </a:endParaRPr>
          </a:p>
          <a:p>
            <a:pPr marL="457200" indent="-457200">
              <a:lnSpc>
                <a:spcPct val="200000"/>
              </a:lnSpc>
              <a:spcBef>
                <a:spcPts val="1200"/>
              </a:spcBef>
              <a:buFont typeface="Wingdings" panose="05000000000000000000" pitchFamily="2" charset="2"/>
              <a:buChar char="n"/>
            </a:pPr>
            <a:r>
              <a:rPr lang="zh-CN" altLang="en-US" sz="2000">
                <a:solidFill>
                  <a:srgbClr val="525252"/>
                </a:solidFill>
                <a:latin typeface="Consolas" pitchFamily="49" charset="0"/>
                <a:ea typeface="楷体" panose="02010609060101010101" pitchFamily="49" charset="-122"/>
                <a:cs typeface="Consolas" pitchFamily="49" charset="0"/>
              </a:rPr>
              <a:t>每个动态集合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mn-ea"/>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mn-ea"/>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k</a:t>
            </a:r>
            <a:r>
              <a:rPr lang="zh-CN" altLang="en-US" sz="2000">
                <a:solidFill>
                  <a:srgbClr val="525252"/>
                </a:solidFill>
                <a:latin typeface="Consolas" pitchFamily="49" charset="0"/>
                <a:ea typeface="楷体" panose="02010609060101010101" pitchFamily="49" charset="-122"/>
                <a:cs typeface="Consolas" pitchFamily="49" charset="0"/>
              </a:rPr>
              <a:t>）通过一个“代表”加以标识，该代表即为所代表的集合中的某个元素。对于集合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Consolas" pitchFamily="49" charset="0"/>
                <a:ea typeface="楷体" panose="02010609060101010101" pitchFamily="49" charset="-122"/>
                <a:cs typeface="Consolas" pitchFamily="49" charset="0"/>
              </a:rPr>
              <a:t>，选取其中哪个元素作为代表是任意的。</a:t>
            </a:r>
          </a:p>
        </p:txBody>
      </p:sp>
      <p:sp>
        <p:nvSpPr>
          <p:cNvPr id="7" name="矩形 6"/>
          <p:cNvSpPr/>
          <p:nvPr/>
        </p:nvSpPr>
        <p:spPr>
          <a:xfrm>
            <a:off x="5002185" y="2006884"/>
            <a:ext cx="5857916" cy="428628"/>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a:solidFill>
                  <a:schemeClr val="bg1"/>
                </a:solidFill>
                <a:latin typeface="Consolas" pitchFamily="49" charset="0"/>
                <a:ea typeface="楷体" panose="02010609060101010101" pitchFamily="49" charset="-122"/>
              </a:rPr>
              <a:t>{ {1</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2</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3</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4}</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{5</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6</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7}</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{8</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9}</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{10} }</a:t>
            </a:r>
            <a:endParaRPr lang="zh-CN" altLang="en-US" b="1">
              <a:solidFill>
                <a:schemeClr val="bg1"/>
              </a:solidFill>
              <a:latin typeface="Consolas" pitchFamily="49" charset="0"/>
              <a:ea typeface="楷体" panose="02010609060101010101" pitchFamily="49" charset="-122"/>
            </a:endParaRPr>
          </a:p>
        </p:txBody>
      </p:sp>
      <p:sp>
        <p:nvSpPr>
          <p:cNvPr id="6" name="文本框 5">
            <a:extLst>
              <a:ext uri="{FF2B5EF4-FFF2-40B4-BE49-F238E27FC236}">
                <a16:creationId xmlns:a16="http://schemas.microsoft.com/office/drawing/2014/main" id="{BBF9E768-AFB0-4E3F-B926-5E5108DA19BC}"/>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8" name="Text Box 5">
            <a:extLst>
              <a:ext uri="{FF2B5EF4-FFF2-40B4-BE49-F238E27FC236}">
                <a16:creationId xmlns:a16="http://schemas.microsoft.com/office/drawing/2014/main" id="{A2A0B5C3-C26B-465A-8B07-EB02938A74FC}"/>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008079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05826"/>
                                        </p:tgtEl>
                                        <p:attrNameLst>
                                          <p:attrName>style.visibility</p:attrName>
                                        </p:attrNameLst>
                                      </p:cBhvr>
                                      <p:to>
                                        <p:strVal val="visible"/>
                                      </p:to>
                                    </p:set>
                                    <p:animEffect transition="in" filter="fade">
                                      <p:cBhvr>
                                        <p:cTn id="20"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animBg="1"/>
      <p:bldP spid="7" grpId="0" animBg="1"/>
      <p:bldP spid="6"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59159" y="2126585"/>
            <a:ext cx="10639805" cy="1230978"/>
          </a:xfrm>
          <a:prstGeom prst="rect">
            <a:avLst/>
          </a:prstGeom>
          <a:noFill/>
        </p:spPr>
        <p:txBody>
          <a:bodyPr wrap="square" rtlCol="0">
            <a:spAutoFit/>
          </a:bodyPr>
          <a:lstStyle/>
          <a:p>
            <a:pPr>
              <a:lnSpc>
                <a:spcPct val="200000"/>
              </a:lnSpc>
            </a:pPr>
            <a:r>
              <a:rPr lang="zh-CN" altLang="en-US" sz="2000">
                <a:solidFill>
                  <a:srgbClr val="525252"/>
                </a:solidFill>
                <a:latin typeface="Consolas" pitchFamily="49" charset="0"/>
                <a:ea typeface="楷体" panose="02010609060101010101" pitchFamily="49" charset="-122"/>
                <a:cs typeface="Consolas" pitchFamily="49" charset="0"/>
              </a:rPr>
              <a:t>    对于给定的编号为</a:t>
            </a:r>
            <a:r>
              <a:rPr lang="en-US" sz="2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n</a:t>
            </a:r>
            <a:r>
              <a:rPr lang="zh-CN" altLang="en-US" sz="2000">
                <a:solidFill>
                  <a:srgbClr val="525252"/>
                </a:solidFill>
                <a:latin typeface="Consolas" pitchFamily="49" charset="0"/>
                <a:ea typeface="楷体" panose="02010609060101010101" pitchFamily="49" charset="-122"/>
                <a:cs typeface="Consolas" pitchFamily="49" charset="0"/>
              </a:rPr>
              <a:t>的</a:t>
            </a:r>
            <a:r>
              <a:rPr lang="en-US" sz="2000" i="1">
                <a:solidFill>
                  <a:srgbClr val="525252"/>
                </a:solidFill>
                <a:latin typeface="Consolas" pitchFamily="49" charset="0"/>
                <a:ea typeface="楷体" panose="02010609060101010101" pitchFamily="49" charset="-122"/>
                <a:cs typeface="Consolas" pitchFamily="49" charset="0"/>
              </a:rPr>
              <a:t>n</a:t>
            </a:r>
            <a:r>
              <a:rPr lang="zh-CN" altLang="en-US" sz="2000">
                <a:solidFill>
                  <a:srgbClr val="525252"/>
                </a:solidFill>
                <a:latin typeface="Consolas" pitchFamily="49" charset="0"/>
                <a:ea typeface="楷体" panose="02010609060101010101" pitchFamily="49" charset="-122"/>
                <a:cs typeface="Consolas" pitchFamily="49" charset="0"/>
              </a:rPr>
              <a:t>个元素，</a:t>
            </a:r>
            <a:r>
              <a:rPr lang="en-US" sz="2000" i="1">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表示其中的一个元素，设并查集为</a:t>
            </a:r>
            <a:r>
              <a:rPr lang="en-US" sz="2000" i="1">
                <a:solidFill>
                  <a:srgbClr val="525252"/>
                </a:solidFill>
                <a:latin typeface="Consolas" pitchFamily="49" charset="0"/>
                <a:ea typeface="楷体" panose="02010609060101010101" pitchFamily="49" charset="-122"/>
                <a:cs typeface="Consolas" pitchFamily="49" charset="0"/>
              </a:rPr>
              <a:t>S</a:t>
            </a:r>
            <a:r>
              <a:rPr lang="zh-CN" altLang="en-US" sz="2000">
                <a:solidFill>
                  <a:srgbClr val="525252"/>
                </a:solidFill>
                <a:latin typeface="Consolas" pitchFamily="49" charset="0"/>
                <a:ea typeface="楷体" panose="02010609060101010101" pitchFamily="49" charset="-122"/>
                <a:cs typeface="Consolas" pitchFamily="49" charset="0"/>
              </a:rPr>
              <a:t>，并查集的实现需要支持如下运算： </a:t>
            </a:r>
          </a:p>
        </p:txBody>
      </p:sp>
      <p:sp>
        <p:nvSpPr>
          <p:cNvPr id="8" name="Text Box 2"/>
          <p:cNvSpPr txBox="1">
            <a:spLocks noChangeArrowheads="1"/>
          </p:cNvSpPr>
          <p:nvPr/>
        </p:nvSpPr>
        <p:spPr bwMode="auto">
          <a:xfrm>
            <a:off x="1038673" y="3357101"/>
            <a:ext cx="10639805" cy="3357302"/>
          </a:xfrm>
          <a:prstGeom prst="rect">
            <a:avLst/>
          </a:prstGeom>
          <a:noFill/>
          <a:ln w="25400">
            <a:solidFill>
              <a:schemeClr val="tx1"/>
            </a:solidFill>
            <a:prstDash val="sysDash"/>
            <a:headEnd/>
            <a:tailEnd/>
          </a:ln>
          <a:effectLst/>
          <a:scene3d>
            <a:camera prst="orthographicFront">
              <a:rot lat="0" lon="0" rev="0"/>
            </a:camera>
            <a:lightRig rig="threePt" dir="t"/>
          </a:scene3d>
          <a:sp3d prstMaterial="matte"/>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nSpc>
                <a:spcPct val="200000"/>
              </a:lnSpc>
              <a:spcBef>
                <a:spcPts val="600"/>
              </a:spcBef>
              <a:buFont typeface="Wingdings" panose="05000000000000000000" pitchFamily="2" charset="2"/>
              <a:buChar char="l"/>
            </a:pPr>
            <a:r>
              <a:rPr lang="en-US" sz="2000">
                <a:solidFill>
                  <a:srgbClr val="C0262E"/>
                </a:solidFill>
                <a:latin typeface="Consolas" pitchFamily="49" charset="0"/>
                <a:ea typeface="楷体" panose="02010609060101010101" pitchFamily="49" charset="-122"/>
                <a:cs typeface="Consolas" pitchFamily="49" charset="0"/>
              </a:rPr>
              <a:t>Init(S</a:t>
            </a:r>
            <a:r>
              <a:rPr lang="zh-CN" altLang="en-US" sz="2000">
                <a:solidFill>
                  <a:srgbClr val="C0262E"/>
                </a:solidFill>
                <a:latin typeface="Consolas" pitchFamily="49" charset="0"/>
                <a:ea typeface="楷体" panose="02010609060101010101" pitchFamily="49" charset="-122"/>
                <a:cs typeface="Consolas" pitchFamily="49" charset="0"/>
              </a:rPr>
              <a:t>，</a:t>
            </a:r>
            <a:r>
              <a:rPr lang="en-US" sz="2000" i="1">
                <a:solidFill>
                  <a:srgbClr val="C0262E"/>
                </a:solidFill>
                <a:latin typeface="Consolas" pitchFamily="49" charset="0"/>
                <a:ea typeface="楷体" panose="02010609060101010101" pitchFamily="49" charset="-122"/>
                <a:cs typeface="Consolas" pitchFamily="49" charset="0"/>
              </a:rPr>
              <a:t>n</a:t>
            </a:r>
            <a:r>
              <a:rPr 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初始化并查集</a:t>
            </a:r>
            <a:r>
              <a:rPr lang="en-US" sz="2000" i="1">
                <a:solidFill>
                  <a:srgbClr val="525252"/>
                </a:solidFill>
                <a:latin typeface="Consolas" pitchFamily="49" charset="0"/>
                <a:ea typeface="楷体" panose="02010609060101010101" pitchFamily="49" charset="-122"/>
                <a:cs typeface="Consolas" pitchFamily="49" charset="0"/>
              </a:rPr>
              <a:t>S</a:t>
            </a:r>
            <a:r>
              <a:rPr lang="zh-CN" altLang="en-US" sz="2000">
                <a:solidFill>
                  <a:srgbClr val="525252"/>
                </a:solidFill>
                <a:latin typeface="Consolas" pitchFamily="49" charset="0"/>
                <a:ea typeface="楷体" panose="02010609060101010101" pitchFamily="49" charset="-122"/>
                <a:cs typeface="Consolas" pitchFamily="49" charset="0"/>
              </a:rPr>
              <a:t>，即</a:t>
            </a:r>
            <a:r>
              <a:rPr lang="en-US" sz="2000" i="1">
                <a:solidFill>
                  <a:srgbClr val="525252"/>
                </a:solidFill>
                <a:latin typeface="Consolas" pitchFamily="49" charset="0"/>
                <a:ea typeface="楷体" panose="02010609060101010101" pitchFamily="49" charset="-122"/>
                <a:cs typeface="Consolas" pitchFamily="49" charset="0"/>
              </a:rPr>
              <a:t>S</a:t>
            </a:r>
            <a:r>
              <a:rPr 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baseline="-25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baseline="-25000">
                <a:solidFill>
                  <a:srgbClr val="525252"/>
                </a:solidFill>
                <a:latin typeface="Consolas" pitchFamily="49" charset="0"/>
                <a:ea typeface="楷体" panose="02010609060101010101" pitchFamily="49" charset="-122"/>
                <a:cs typeface="Consolas" pitchFamily="49" charset="0"/>
              </a:rPr>
              <a:t>2</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mn-ea"/>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n</a:t>
            </a:r>
            <a:r>
              <a:rPr lang="en-US"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，每个动态集合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mj-ea"/>
                <a:ea typeface="+mj-ea"/>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mj-ea"/>
                <a:ea typeface="+mj-ea"/>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n</a:t>
            </a:r>
            <a:r>
              <a:rPr lang="zh-CN" altLang="en-US" sz="2000">
                <a:solidFill>
                  <a:srgbClr val="525252"/>
                </a:solidFill>
                <a:latin typeface="Consolas" pitchFamily="49" charset="0"/>
                <a:ea typeface="楷体" panose="02010609060101010101" pitchFamily="49" charset="-122"/>
                <a:cs typeface="Consolas" pitchFamily="49" charset="0"/>
              </a:rPr>
              <a:t>）仅仅包含一个编号为</a:t>
            </a:r>
            <a:r>
              <a:rPr lang="en-US" sz="2000" i="1">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Consolas" pitchFamily="49" charset="0"/>
                <a:ea typeface="楷体" panose="02010609060101010101" pitchFamily="49" charset="-122"/>
                <a:cs typeface="Consolas" pitchFamily="49" charset="0"/>
              </a:rPr>
              <a:t>的元素，该元素作为集合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i</a:t>
            </a:r>
            <a:r>
              <a:rPr lang="zh-CN" altLang="en-US" sz="2000">
                <a:solidFill>
                  <a:srgbClr val="525252"/>
                </a:solidFill>
                <a:latin typeface="Consolas" pitchFamily="49" charset="0"/>
                <a:ea typeface="楷体" panose="02010609060101010101" pitchFamily="49" charset="-122"/>
                <a:cs typeface="Consolas" pitchFamily="49" charset="0"/>
              </a:rPr>
              <a:t>的“代表”。</a:t>
            </a:r>
            <a:endParaRPr kumimoji="1" lang="en-US" altLang="zh-CN" sz="2000">
              <a:solidFill>
                <a:srgbClr val="525252"/>
              </a:solidFill>
              <a:latin typeface="Consolas" pitchFamily="49" charset="0"/>
              <a:ea typeface="楷体" panose="02010609060101010101" pitchFamily="49" charset="-122"/>
              <a:cs typeface="Consolas" pitchFamily="49" charset="0"/>
            </a:endParaRPr>
          </a:p>
          <a:p>
            <a:pPr marL="457200" indent="-457200">
              <a:lnSpc>
                <a:spcPct val="200000"/>
              </a:lnSpc>
              <a:spcBef>
                <a:spcPts val="600"/>
              </a:spcBef>
              <a:buFont typeface="Wingdings" panose="05000000000000000000" pitchFamily="2" charset="2"/>
              <a:buChar char="l"/>
            </a:pPr>
            <a:r>
              <a:rPr lang="en-US" sz="2000">
                <a:solidFill>
                  <a:srgbClr val="C0262E"/>
                </a:solidFill>
                <a:latin typeface="Consolas" pitchFamily="49" charset="0"/>
                <a:ea typeface="楷体" panose="02010609060101010101" pitchFamily="49" charset="-122"/>
                <a:cs typeface="Consolas" pitchFamily="49" charset="0"/>
              </a:rPr>
              <a:t>FIND(S</a:t>
            </a:r>
            <a:r>
              <a:rPr lang="zh-CN" altLang="en-US" sz="2000">
                <a:solidFill>
                  <a:srgbClr val="C0262E"/>
                </a:solidFill>
                <a:latin typeface="Consolas" pitchFamily="49" charset="0"/>
                <a:ea typeface="楷体" panose="02010609060101010101" pitchFamily="49" charset="-122"/>
                <a:cs typeface="Consolas" pitchFamily="49" charset="0"/>
              </a:rPr>
              <a:t>，</a:t>
            </a:r>
            <a:r>
              <a:rPr lang="en-US" sz="2000" i="1">
                <a:solidFill>
                  <a:srgbClr val="C0262E"/>
                </a:solidFill>
                <a:latin typeface="Consolas" pitchFamily="49" charset="0"/>
                <a:ea typeface="楷体" panose="02010609060101010101" pitchFamily="49" charset="-122"/>
                <a:cs typeface="Consolas" pitchFamily="49" charset="0"/>
              </a:rPr>
              <a:t>x</a:t>
            </a:r>
            <a:r>
              <a:rPr 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返回并查集</a:t>
            </a:r>
            <a:r>
              <a:rPr lang="en-US" sz="2000" i="1">
                <a:solidFill>
                  <a:srgbClr val="525252"/>
                </a:solidFill>
                <a:latin typeface="Consolas" pitchFamily="49" charset="0"/>
                <a:ea typeface="楷体" panose="02010609060101010101" pitchFamily="49" charset="-122"/>
                <a:cs typeface="Consolas" pitchFamily="49" charset="0"/>
              </a:rPr>
              <a:t>S</a:t>
            </a:r>
            <a:r>
              <a:rPr lang="zh-CN" altLang="en-US" sz="2000">
                <a:solidFill>
                  <a:srgbClr val="525252"/>
                </a:solidFill>
                <a:latin typeface="Consolas" pitchFamily="49" charset="0"/>
                <a:ea typeface="楷体" panose="02010609060101010101" pitchFamily="49" charset="-122"/>
                <a:cs typeface="Consolas" pitchFamily="49" charset="0"/>
              </a:rPr>
              <a:t>中</a:t>
            </a:r>
            <a:r>
              <a:rPr lang="en-US" sz="2000" i="1">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元素所在集合的代表。 </a:t>
            </a:r>
            <a:endParaRPr lang="en-US" altLang="zh-CN" sz="2000">
              <a:solidFill>
                <a:srgbClr val="525252"/>
              </a:solidFill>
              <a:latin typeface="Consolas" pitchFamily="49" charset="0"/>
              <a:ea typeface="楷体" panose="02010609060101010101" pitchFamily="49" charset="-122"/>
              <a:cs typeface="Consolas" pitchFamily="49" charset="0"/>
            </a:endParaRPr>
          </a:p>
          <a:p>
            <a:pPr marL="457200" indent="-457200">
              <a:lnSpc>
                <a:spcPct val="200000"/>
              </a:lnSpc>
              <a:spcBef>
                <a:spcPts val="600"/>
              </a:spcBef>
              <a:buFont typeface="Wingdings" panose="05000000000000000000" pitchFamily="2" charset="2"/>
              <a:buChar char="l"/>
            </a:pPr>
            <a:r>
              <a:rPr lang="en-US" sz="2000">
                <a:solidFill>
                  <a:srgbClr val="C0262E"/>
                </a:solidFill>
                <a:latin typeface="Consolas" pitchFamily="49" charset="0"/>
                <a:ea typeface="楷体" panose="02010609060101010101" pitchFamily="49" charset="-122"/>
                <a:cs typeface="Consolas" pitchFamily="49" charset="0"/>
              </a:rPr>
              <a:t>UNION(S</a:t>
            </a:r>
            <a:r>
              <a:rPr lang="zh-CN" altLang="en-US" sz="2000">
                <a:solidFill>
                  <a:srgbClr val="C0262E"/>
                </a:solidFill>
                <a:latin typeface="Consolas" pitchFamily="49" charset="0"/>
                <a:ea typeface="楷体" panose="02010609060101010101" pitchFamily="49" charset="-122"/>
                <a:cs typeface="Consolas" pitchFamily="49" charset="0"/>
              </a:rPr>
              <a:t>，</a:t>
            </a:r>
            <a:r>
              <a:rPr lang="en-US" sz="2000" i="1">
                <a:solidFill>
                  <a:srgbClr val="C0262E"/>
                </a:solidFill>
                <a:latin typeface="Consolas" pitchFamily="49" charset="0"/>
                <a:ea typeface="楷体" panose="02010609060101010101" pitchFamily="49" charset="-122"/>
                <a:cs typeface="Consolas" pitchFamily="49" charset="0"/>
              </a:rPr>
              <a:t>x</a:t>
            </a:r>
            <a:r>
              <a:rPr lang="zh-CN" altLang="en-US" sz="2000">
                <a:solidFill>
                  <a:srgbClr val="C0262E"/>
                </a:solidFill>
                <a:latin typeface="Consolas" pitchFamily="49" charset="0"/>
                <a:ea typeface="楷体" panose="02010609060101010101" pitchFamily="49" charset="-122"/>
                <a:cs typeface="Consolas" pitchFamily="49" charset="0"/>
              </a:rPr>
              <a:t>，</a:t>
            </a:r>
            <a:r>
              <a:rPr lang="en-US" sz="2000" i="1">
                <a:solidFill>
                  <a:srgbClr val="C0262E"/>
                </a:solidFill>
                <a:latin typeface="Consolas" pitchFamily="49" charset="0"/>
                <a:ea typeface="楷体" panose="02010609060101010101" pitchFamily="49" charset="-122"/>
                <a:cs typeface="Consolas" pitchFamily="49" charset="0"/>
              </a:rPr>
              <a:t>y</a:t>
            </a:r>
            <a:r>
              <a:rPr 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C0262E"/>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在并查集</a:t>
            </a:r>
            <a:r>
              <a:rPr lang="en-US" sz="2000" i="1">
                <a:solidFill>
                  <a:srgbClr val="525252"/>
                </a:solidFill>
                <a:latin typeface="Consolas" pitchFamily="49" charset="0"/>
                <a:ea typeface="楷体" panose="02010609060101010101" pitchFamily="49" charset="-122"/>
                <a:cs typeface="Consolas" pitchFamily="49" charset="0"/>
              </a:rPr>
              <a:t>S</a:t>
            </a:r>
            <a:r>
              <a:rPr lang="zh-CN" altLang="en-US" sz="2000">
                <a:solidFill>
                  <a:srgbClr val="525252"/>
                </a:solidFill>
                <a:latin typeface="Consolas" pitchFamily="49" charset="0"/>
                <a:ea typeface="楷体" panose="02010609060101010101" pitchFamily="49" charset="-122"/>
                <a:cs typeface="Consolas" pitchFamily="49" charset="0"/>
              </a:rPr>
              <a:t>中将</a:t>
            </a:r>
            <a:r>
              <a:rPr lang="en-US" sz="2000" i="1">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和</a:t>
            </a:r>
            <a:r>
              <a:rPr lang="en-US" sz="2000" i="1">
                <a:solidFill>
                  <a:srgbClr val="525252"/>
                </a:solidFill>
                <a:latin typeface="Consolas" pitchFamily="49" charset="0"/>
                <a:ea typeface="楷体" panose="02010609060101010101" pitchFamily="49" charset="-122"/>
                <a:cs typeface="Consolas" pitchFamily="49" charset="0"/>
              </a:rPr>
              <a:t>y</a:t>
            </a:r>
            <a:r>
              <a:rPr lang="zh-CN" altLang="en-US" sz="2000">
                <a:solidFill>
                  <a:srgbClr val="525252"/>
                </a:solidFill>
                <a:latin typeface="Consolas" pitchFamily="49" charset="0"/>
                <a:ea typeface="楷体" panose="02010609060101010101" pitchFamily="49" charset="-122"/>
                <a:cs typeface="Consolas" pitchFamily="49" charset="0"/>
              </a:rPr>
              <a:t>两个元素所在的动态集合（例如</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和</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y</a:t>
            </a:r>
            <a:r>
              <a:rPr lang="zh-CN" altLang="en-US" sz="2000">
                <a:solidFill>
                  <a:srgbClr val="525252"/>
                </a:solidFill>
                <a:latin typeface="Consolas" pitchFamily="49" charset="0"/>
                <a:ea typeface="楷体" panose="02010609060101010101" pitchFamily="49" charset="-122"/>
                <a:cs typeface="Consolas" pitchFamily="49" charset="0"/>
              </a:rPr>
              <a:t>）合并为一个新的集合</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a:t>
            </a:r>
            <a:r>
              <a:rPr lang="en-US" sz="2000" i="1">
                <a:solidFill>
                  <a:srgbClr val="525252"/>
                </a:solidFill>
                <a:latin typeface="Consolas" pitchFamily="49" charset="0"/>
                <a:ea typeface="楷体" panose="02010609060101010101" pitchFamily="49" charset="-122"/>
                <a:cs typeface="Consolas" pitchFamily="49" charset="0"/>
              </a:rPr>
              <a:t>S</a:t>
            </a:r>
            <a:r>
              <a:rPr lang="en-US" sz="2000" i="1" baseline="-25000">
                <a:solidFill>
                  <a:srgbClr val="525252"/>
                </a:solidFill>
                <a:latin typeface="Consolas" pitchFamily="49" charset="0"/>
                <a:ea typeface="楷体" panose="02010609060101010101" pitchFamily="49" charset="-122"/>
                <a:cs typeface="Consolas" pitchFamily="49" charset="0"/>
              </a:rPr>
              <a:t>y</a:t>
            </a:r>
            <a:r>
              <a:rPr lang="zh-CN" altLang="en-US" sz="2000">
                <a:solidFill>
                  <a:srgbClr val="525252"/>
                </a:solidFill>
                <a:latin typeface="Consolas" pitchFamily="49" charset="0"/>
                <a:ea typeface="楷体" panose="02010609060101010101" pitchFamily="49" charset="-122"/>
                <a:cs typeface="Consolas" pitchFamily="49" charset="0"/>
              </a:rPr>
              <a:t>。</a:t>
            </a:r>
            <a:endParaRPr kumimoji="1" lang="zh-CN" altLang="en-US" sz="2000" dirty="0">
              <a:solidFill>
                <a:srgbClr val="525252"/>
              </a:solidFill>
              <a:latin typeface="Consolas" pitchFamily="49" charset="0"/>
              <a:ea typeface="楷体" panose="02010609060101010101" pitchFamily="49" charset="-122"/>
              <a:cs typeface="Consolas" pitchFamily="49" charset="0"/>
            </a:endParaRPr>
          </a:p>
        </p:txBody>
      </p:sp>
      <p:sp>
        <p:nvSpPr>
          <p:cNvPr id="17" name="矩形 16"/>
          <p:cNvSpPr/>
          <p:nvPr/>
        </p:nvSpPr>
        <p:spPr>
          <a:xfrm>
            <a:off x="3095604" y="1531425"/>
            <a:ext cx="6000792" cy="428628"/>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a:solidFill>
                  <a:schemeClr val="bg1"/>
                </a:solidFill>
                <a:latin typeface="Consolas" pitchFamily="49" charset="0"/>
                <a:ea typeface="楷体" panose="02010609060101010101" pitchFamily="49" charset="-122"/>
              </a:rPr>
              <a:t>{ {1</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2</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3</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4}</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{5</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6</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7}</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{8</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9}</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{10} }</a:t>
            </a:r>
            <a:endParaRPr lang="zh-CN" altLang="en-US" b="1">
              <a:solidFill>
                <a:schemeClr val="bg1"/>
              </a:solidFill>
              <a:latin typeface="Consolas" pitchFamily="49" charset="0"/>
              <a:ea typeface="楷体" panose="02010609060101010101" pitchFamily="49" charset="-122"/>
            </a:endParaRPr>
          </a:p>
        </p:txBody>
      </p:sp>
      <p:sp>
        <p:nvSpPr>
          <p:cNvPr id="7" name="文本框 6">
            <a:extLst>
              <a:ext uri="{FF2B5EF4-FFF2-40B4-BE49-F238E27FC236}">
                <a16:creationId xmlns:a16="http://schemas.microsoft.com/office/drawing/2014/main" id="{3CF07858-84DA-43D1-86D6-D0463BF836A1}"/>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9" name="Text Box 5">
            <a:extLst>
              <a:ext uri="{FF2B5EF4-FFF2-40B4-BE49-F238E27FC236}">
                <a16:creationId xmlns:a16="http://schemas.microsoft.com/office/drawing/2014/main" id="{3442D9C8-0649-4659-919D-3ADFB72F752A}"/>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2990932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7" grpId="0" animBg="1"/>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Text Box 5"/>
          <p:cNvSpPr txBox="1">
            <a:spLocks noChangeArrowheads="1"/>
          </p:cNvSpPr>
          <p:nvPr/>
        </p:nvSpPr>
        <p:spPr bwMode="auto">
          <a:xfrm>
            <a:off x="1154247" y="2159967"/>
            <a:ext cx="6990718" cy="3154582"/>
          </a:xfrm>
          <a:prstGeom prst="rect">
            <a:avLst/>
          </a:prstGeom>
          <a:noFill/>
          <a:ln w="25400">
            <a:solidFill>
              <a:schemeClr val="tx1"/>
            </a:solidFill>
            <a:prstDash val="dash"/>
            <a:headEnd/>
            <a:tailEnd/>
          </a:ln>
          <a:effectLst/>
          <a:scene3d>
            <a:camera prst="orthographicFront"/>
            <a:lightRig rig="threePt" dir="t"/>
          </a:scene3d>
          <a:sp3d prstMaterial="matte"/>
        </p:spPr>
        <p:style>
          <a:lnRef idx="2">
            <a:schemeClr val="accent6"/>
          </a:lnRef>
          <a:fillRef idx="1">
            <a:schemeClr val="lt1"/>
          </a:fillRef>
          <a:effectRef idx="0">
            <a:schemeClr val="accent6"/>
          </a:effectRef>
          <a:fontRef idx="minor">
            <a:schemeClr val="dk1"/>
          </a:fontRef>
        </p:style>
        <p:txBody>
          <a:bodyPr wrap="square">
            <a:spAutoFit/>
          </a:bodyPr>
          <a:lstStyle>
            <a:defPPr>
              <a:defRPr lang="zh-CN"/>
            </a:defPPr>
            <a:lvl1pPr marL="457200" indent="-457200">
              <a:lnSpc>
                <a:spcPct val="200000"/>
              </a:lnSpc>
              <a:spcBef>
                <a:spcPts val="1200"/>
              </a:spcBef>
              <a:buFont typeface="Wingdings" panose="05000000000000000000" pitchFamily="2" charset="2"/>
              <a:buChar char="n"/>
              <a:defRPr sz="2000">
                <a:solidFill>
                  <a:srgbClr val="525252"/>
                </a:solidFill>
                <a:latin typeface="Consolas" pitchFamily="49" charset="0"/>
                <a:ea typeface="楷体" panose="02010609060101010101" pitchFamily="49" charset="-122"/>
                <a:cs typeface="Consolas"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altLang="zh-CN"/>
              <a:t>    </a:t>
            </a:r>
            <a:r>
              <a:rPr lang="zh-CN" altLang="en-US"/>
              <a:t>用有根树来表示集合，树中的每个结点包含集合的一个成员，每棵树表示一个集合。</a:t>
            </a:r>
          </a:p>
          <a:p>
            <a:pPr marL="0" indent="0">
              <a:buNone/>
            </a:pPr>
            <a:r>
              <a:rPr lang="zh-CN" altLang="en-US"/>
              <a:t>　　多个集合形成一个森林，以每棵树的树根作为集合的代表，并且根结点的父结点指向其自身，树上的其他结点都用一个父指针表示它的附属关系。       </a:t>
            </a:r>
          </a:p>
        </p:txBody>
      </p:sp>
      <p:sp>
        <p:nvSpPr>
          <p:cNvPr id="13" name="TextBox 12"/>
          <p:cNvSpPr txBox="1"/>
          <p:nvPr/>
        </p:nvSpPr>
        <p:spPr>
          <a:xfrm>
            <a:off x="8703487" y="4904036"/>
            <a:ext cx="2143140" cy="369332"/>
          </a:xfrm>
          <a:prstGeom prst="rect">
            <a:avLst/>
          </a:prstGeom>
          <a:noFill/>
        </p:spPr>
        <p:txBody>
          <a:bodyPr wrap="square" rtlCol="0">
            <a:spAutoFit/>
          </a:bodyPr>
          <a:lstStyle/>
          <a:p>
            <a:pPr algn="l"/>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集合</a:t>
            </a:r>
          </a:p>
        </p:txBody>
      </p:sp>
      <p:grpSp>
        <p:nvGrpSpPr>
          <p:cNvPr id="18" name="组合 17"/>
          <p:cNvGrpSpPr/>
          <p:nvPr/>
        </p:nvGrpSpPr>
        <p:grpSpPr>
          <a:xfrm>
            <a:off x="8703487" y="2464588"/>
            <a:ext cx="1714512" cy="1785950"/>
            <a:chOff x="3286116" y="2500306"/>
            <a:chExt cx="2000264" cy="2361391"/>
          </a:xfrm>
        </p:grpSpPr>
        <p:sp>
          <p:nvSpPr>
            <p:cNvPr id="9" name="椭圆 8"/>
            <p:cNvSpPr/>
            <p:nvPr/>
          </p:nvSpPr>
          <p:spPr>
            <a:xfrm>
              <a:off x="4143372" y="2718557"/>
              <a:ext cx="428628" cy="500066"/>
            </a:xfrm>
            <a:prstGeom prst="ellipse">
              <a:avLst/>
            </a:prstGeom>
            <a:gradFill>
              <a:gsLst>
                <a:gs pos="0">
                  <a:srgbClr val="FFC000"/>
                </a:gs>
                <a:gs pos="50000">
                  <a:schemeClr val="accent4">
                    <a:satMod val="110000"/>
                    <a:lumMod val="100000"/>
                    <a:shade val="100000"/>
                  </a:schemeClr>
                </a:gs>
                <a:gs pos="100000">
                  <a:schemeClr val="accent4">
                    <a:lumMod val="99000"/>
                    <a:satMod val="120000"/>
                    <a:shade val="78000"/>
                  </a:schemeClr>
                </a:gs>
              </a:gsLst>
              <a:lin ang="5400000" scaled="0"/>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a:solidFill>
                    <a:schemeClr val="bg1"/>
                  </a:solidFill>
                  <a:latin typeface="Consolas" pitchFamily="49" charset="0"/>
                  <a:ea typeface="楷体" panose="02010609060101010101" pitchFamily="49" charset="-122"/>
                  <a:cs typeface="Consolas" pitchFamily="49" charset="0"/>
                </a:rPr>
                <a:t>4</a:t>
              </a:r>
              <a:endParaRPr lang="zh-CN" altLang="en-US">
                <a:solidFill>
                  <a:schemeClr val="bg1"/>
                </a:solidFill>
                <a:latin typeface="Consolas" pitchFamily="49" charset="0"/>
                <a:ea typeface="楷体" panose="02010609060101010101" pitchFamily="49" charset="-122"/>
                <a:cs typeface="Consolas" pitchFamily="49" charset="0"/>
              </a:endParaRPr>
            </a:p>
          </p:txBody>
        </p:sp>
        <p:sp>
          <p:nvSpPr>
            <p:cNvPr id="10" name="椭圆 9"/>
            <p:cNvSpPr/>
            <p:nvPr/>
          </p:nvSpPr>
          <p:spPr>
            <a:xfrm>
              <a:off x="3500430"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3</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1" name="椭圆 10"/>
            <p:cNvSpPr/>
            <p:nvPr/>
          </p:nvSpPr>
          <p:spPr>
            <a:xfrm>
              <a:off x="4857752"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2</a:t>
              </a: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2" name="椭圆 11"/>
            <p:cNvSpPr/>
            <p:nvPr/>
          </p:nvSpPr>
          <p:spPr>
            <a:xfrm>
              <a:off x="3286116" y="4361631"/>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solidFill>
                    <a:srgbClr val="525252"/>
                  </a:solidFill>
                  <a:latin typeface="Consolas" pitchFamily="49" charset="0"/>
                  <a:ea typeface="楷体" panose="02010609060101010101" pitchFamily="49" charset="-122"/>
                  <a:cs typeface="Consolas" pitchFamily="49" charset="0"/>
                </a:rPr>
                <a:t>1</a:t>
              </a:r>
              <a:endParaRPr lang="zh-CN" altLang="en-US">
                <a:solidFill>
                  <a:srgbClr val="525252"/>
                </a:solidFill>
                <a:latin typeface="Consolas" pitchFamily="49" charset="0"/>
                <a:ea typeface="楷体" panose="02010609060101010101" pitchFamily="49" charset="-122"/>
                <a:cs typeface="Consolas" pitchFamily="49" charset="0"/>
              </a:endParaRPr>
            </a:p>
          </p:txBody>
        </p:sp>
        <p:cxnSp>
          <p:nvCxnSpPr>
            <p:cNvPr id="14" name="直接箭头连接符 13"/>
            <p:cNvCxnSpPr>
              <a:stCxn id="10" idx="7"/>
              <a:endCxn id="9" idx="3"/>
            </p:cNvCxnSpPr>
            <p:nvPr/>
          </p:nvCxnSpPr>
          <p:spPr>
            <a:xfrm rot="5400000" flipH="1" flipV="1">
              <a:off x="3820106" y="3191571"/>
              <a:ext cx="432218" cy="33985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1" idx="1"/>
              <a:endCxn id="9" idx="5"/>
            </p:cNvCxnSpPr>
            <p:nvPr/>
          </p:nvCxnSpPr>
          <p:spPr>
            <a:xfrm rot="16200000" flipV="1">
              <a:off x="4498767" y="3155852"/>
              <a:ext cx="432218" cy="411294"/>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2" idx="0"/>
              <a:endCxn id="10" idx="4"/>
            </p:cNvCxnSpPr>
            <p:nvPr/>
          </p:nvCxnSpPr>
          <p:spPr>
            <a:xfrm rot="5400000" flipH="1" flipV="1">
              <a:off x="3428992" y="4075879"/>
              <a:ext cx="357190" cy="214314"/>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4298585" y="2500306"/>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itchFamily="49" charset="0"/>
                <a:ea typeface="楷体" panose="02010609060101010101" pitchFamily="49" charset="-122"/>
                <a:cs typeface="Consolas" pitchFamily="49" charset="0"/>
              </a:endParaRPr>
            </a:p>
          </p:txBody>
        </p:sp>
      </p:grpSp>
      <p:sp>
        <p:nvSpPr>
          <p:cNvPr id="20" name="文本框 19">
            <a:extLst>
              <a:ext uri="{FF2B5EF4-FFF2-40B4-BE49-F238E27FC236}">
                <a16:creationId xmlns:a16="http://schemas.microsoft.com/office/drawing/2014/main" id="{B7E142FE-19F9-4D5D-82AC-1CB4ED53D783}"/>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21" name="Text Box 5">
            <a:extLst>
              <a:ext uri="{FF2B5EF4-FFF2-40B4-BE49-F238E27FC236}">
                <a16:creationId xmlns:a16="http://schemas.microsoft.com/office/drawing/2014/main" id="{23303D4C-1639-4021-BB70-9C028269CFAC}"/>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96622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6851"/>
                                        </p:tgtEl>
                                        <p:attrNameLst>
                                          <p:attrName>style.visibility</p:attrName>
                                        </p:attrNameLst>
                                      </p:cBhvr>
                                      <p:to>
                                        <p:strVal val="visible"/>
                                      </p:to>
                                    </p:set>
                                    <p:animEffect transition="in" filter="fade">
                                      <p:cBhvr>
                                        <p:cTn id="16" dur="500"/>
                                        <p:tgtEl>
                                          <p:spTgt spid="206851"/>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13" grpId="0"/>
      <p:bldP spid="20"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a:spLocks noChangeArrowheads="1"/>
          </p:cNvSpPr>
          <p:nvPr/>
        </p:nvSpPr>
        <p:spPr bwMode="auto">
          <a:xfrm>
            <a:off x="1215888" y="3607734"/>
            <a:ext cx="184731" cy="369332"/>
          </a:xfrm>
          <a:prstGeom prst="rect">
            <a:avLst/>
          </a:prstGeom>
          <a:noFill/>
          <a:ln w="9525">
            <a:noFill/>
            <a:miter lim="800000"/>
            <a:headEnd/>
            <a:tailEnd/>
          </a:ln>
        </p:spPr>
        <p:txBody>
          <a:bodyPr wrap="none" anchor="ctr">
            <a:spAutoFit/>
          </a:bodyPr>
          <a:lstStyle/>
          <a:p>
            <a:endParaRPr lang="zh-CN" altLang="en-US"/>
          </a:p>
        </p:txBody>
      </p:sp>
      <p:sp>
        <p:nvSpPr>
          <p:cNvPr id="20484" name="Text Box 6"/>
          <p:cNvSpPr txBox="1">
            <a:spLocks noChangeArrowheads="1"/>
          </p:cNvSpPr>
          <p:nvPr/>
        </p:nvSpPr>
        <p:spPr bwMode="auto">
          <a:xfrm>
            <a:off x="1110348" y="1154649"/>
            <a:ext cx="10704501" cy="2539028"/>
          </a:xfrm>
          <a:prstGeom prst="rect">
            <a:avLst/>
          </a:prstGeom>
          <a:noFill/>
          <a:ln w="9525">
            <a:noFill/>
            <a:miter lim="800000"/>
            <a:headEnd/>
            <a:tailEnd/>
          </a:ln>
        </p:spPr>
        <p:txBody>
          <a:bodyPr wrap="square">
            <a:spAutoFit/>
          </a:bodyPr>
          <a:lstStyle/>
          <a:p>
            <a:pPr>
              <a:lnSpc>
                <a:spcPct val="200000"/>
              </a:lnSpc>
              <a:spcBef>
                <a:spcPts val="600"/>
              </a:spcBef>
            </a:pPr>
            <a:r>
              <a:rPr lang="zh-CN" altLang="en-US" sz="2000">
                <a:solidFill>
                  <a:srgbClr val="525252"/>
                </a:solidFill>
                <a:latin typeface="Consolas" pitchFamily="49" charset="0"/>
                <a:ea typeface="楷体" panose="02010609060101010101" pitchFamily="49" charset="-122"/>
                <a:cs typeface="Consolas" pitchFamily="49" charset="0"/>
              </a:rPr>
              <a:t>　　在并查集中，每个分离集合对应的一棵树，称为分离集合树。整个并查集也就是一棵分离集合森林。</a:t>
            </a:r>
          </a:p>
          <a:p>
            <a:pPr>
              <a:lnSpc>
                <a:spcPct val="200000"/>
              </a:lnSpc>
              <a:spcBef>
                <a:spcPts val="600"/>
              </a:spcBef>
            </a:pPr>
            <a:r>
              <a:rPr lang="zh-CN" altLang="en-US" sz="2000">
                <a:solidFill>
                  <a:srgbClr val="525252"/>
                </a:solidFill>
                <a:latin typeface="Consolas" pitchFamily="49" charset="0"/>
                <a:ea typeface="楷体" panose="02010609060101010101" pitchFamily="49" charset="-122"/>
                <a:cs typeface="Consolas" pitchFamily="49" charset="0"/>
              </a:rPr>
              <a:t>　　</a:t>
            </a:r>
            <a:r>
              <a:rPr lang="en-US" altLang="zh-CN" sz="2000">
                <a:solidFill>
                  <a:srgbClr val="525252"/>
                </a:solidFill>
                <a:latin typeface="Consolas" pitchFamily="49" charset="0"/>
                <a:ea typeface="楷体" panose="02010609060101010101" pitchFamily="49" charset="-122"/>
                <a:cs typeface="Consolas" pitchFamily="49" charset="0"/>
              </a:rPr>
              <a:t>4</a:t>
            </a:r>
            <a:r>
              <a:rPr lang="zh-CN" altLang="en-US" sz="2000">
                <a:solidFill>
                  <a:srgbClr val="525252"/>
                </a:solidFill>
                <a:latin typeface="Consolas" pitchFamily="49" charset="0"/>
                <a:ea typeface="楷体" panose="02010609060101010101" pitchFamily="49" charset="-122"/>
                <a:cs typeface="Consolas" pitchFamily="49" charset="0"/>
              </a:rPr>
              <a:t>个集合</a:t>
            </a:r>
            <a:r>
              <a:rPr lang="en-US" altLang="zh-CN" sz="2000">
                <a:solidFill>
                  <a:srgbClr val="525252"/>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2</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3</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4}</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{5</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6</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7}</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{8</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9}</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{10}</a:t>
            </a:r>
            <a:r>
              <a:rPr lang="zh-CN" altLang="en-US" sz="2000">
                <a:solidFill>
                  <a:srgbClr val="525252"/>
                </a:solidFill>
                <a:latin typeface="Consolas" pitchFamily="49" charset="0"/>
                <a:ea typeface="楷体" panose="02010609060101010101" pitchFamily="49" charset="-122"/>
                <a:cs typeface="Consolas" pitchFamily="49" charset="0"/>
              </a:rPr>
              <a:t>，分别以</a:t>
            </a:r>
            <a:r>
              <a:rPr lang="en-US" altLang="zh-CN" sz="2000">
                <a:solidFill>
                  <a:srgbClr val="525252"/>
                </a:solidFill>
                <a:latin typeface="Consolas" pitchFamily="49" charset="0"/>
                <a:ea typeface="楷体" panose="02010609060101010101" pitchFamily="49" charset="-122"/>
                <a:cs typeface="Consolas" pitchFamily="49" charset="0"/>
              </a:rPr>
              <a:t>4</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7</a:t>
            </a:r>
            <a:r>
              <a:rPr lang="zh-CN" altLang="en-US" sz="2000">
                <a:solidFill>
                  <a:srgbClr val="525252"/>
                </a:solidFill>
                <a:latin typeface="Consolas" pitchFamily="49" charset="0"/>
                <a:ea typeface="楷体" panose="02010609060101010101" pitchFamily="49" charset="-122"/>
                <a:cs typeface="Consolas" pitchFamily="49" charset="0"/>
              </a:rPr>
              <a:t>、</a:t>
            </a:r>
            <a:r>
              <a:rPr lang="en-US" altLang="zh-CN" sz="2000">
                <a:solidFill>
                  <a:srgbClr val="525252"/>
                </a:solidFill>
                <a:latin typeface="Consolas" pitchFamily="49" charset="0"/>
                <a:ea typeface="楷体" panose="02010609060101010101" pitchFamily="49" charset="-122"/>
                <a:cs typeface="Consolas" pitchFamily="49" charset="0"/>
              </a:rPr>
              <a:t>9</a:t>
            </a:r>
            <a:r>
              <a:rPr lang="zh-CN" altLang="en-US" sz="2000">
                <a:solidFill>
                  <a:srgbClr val="525252"/>
                </a:solidFill>
                <a:latin typeface="Consolas" pitchFamily="49" charset="0"/>
                <a:ea typeface="楷体" panose="02010609060101010101" pitchFamily="49" charset="-122"/>
                <a:cs typeface="Consolas" pitchFamily="49" charset="0"/>
              </a:rPr>
              <a:t>和</a:t>
            </a:r>
            <a:r>
              <a:rPr lang="en-US" altLang="zh-CN" sz="2000">
                <a:solidFill>
                  <a:srgbClr val="525252"/>
                </a:solidFill>
                <a:latin typeface="Consolas" pitchFamily="49" charset="0"/>
                <a:ea typeface="楷体" panose="02010609060101010101" pitchFamily="49" charset="-122"/>
                <a:cs typeface="Consolas" pitchFamily="49" charset="0"/>
              </a:rPr>
              <a:t>10</a:t>
            </a:r>
            <a:r>
              <a:rPr lang="zh-CN" altLang="en-US" sz="2000">
                <a:solidFill>
                  <a:srgbClr val="525252"/>
                </a:solidFill>
                <a:latin typeface="Consolas" pitchFamily="49" charset="0"/>
                <a:ea typeface="楷体" panose="02010609060101010101" pitchFamily="49" charset="-122"/>
                <a:cs typeface="Consolas" pitchFamily="49" charset="0"/>
              </a:rPr>
              <a:t>表示对应集合的编号。 </a:t>
            </a:r>
          </a:p>
        </p:txBody>
      </p:sp>
      <p:grpSp>
        <p:nvGrpSpPr>
          <p:cNvPr id="2" name="组合 37"/>
          <p:cNvGrpSpPr/>
          <p:nvPr/>
        </p:nvGrpSpPr>
        <p:grpSpPr>
          <a:xfrm>
            <a:off x="1501608" y="3652724"/>
            <a:ext cx="2083609" cy="2532208"/>
            <a:chOff x="357158" y="2500306"/>
            <a:chExt cx="2500330" cy="3055685"/>
          </a:xfrm>
        </p:grpSpPr>
        <p:sp>
          <p:nvSpPr>
            <p:cNvPr id="5" name="椭圆 4"/>
            <p:cNvSpPr/>
            <p:nvPr/>
          </p:nvSpPr>
          <p:spPr>
            <a:xfrm>
              <a:off x="1214414" y="2718557"/>
              <a:ext cx="428628" cy="5000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4</a:t>
              </a:r>
              <a:endParaRPr lang="zh-CN" altLang="en-US" sz="1600">
                <a:latin typeface="Consolas" pitchFamily="49" charset="0"/>
                <a:ea typeface="楷体" panose="02010609060101010101" pitchFamily="49" charset="-122"/>
                <a:cs typeface="Consolas" pitchFamily="49" charset="0"/>
              </a:endParaRPr>
            </a:p>
          </p:txBody>
        </p:sp>
        <p:sp>
          <p:nvSpPr>
            <p:cNvPr id="6" name="椭圆 5"/>
            <p:cNvSpPr/>
            <p:nvPr/>
          </p:nvSpPr>
          <p:spPr>
            <a:xfrm>
              <a:off x="571472"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3</a:t>
              </a:r>
              <a:endParaRPr lang="zh-CN" altLang="en-US" sz="1600">
                <a:latin typeface="Consolas" pitchFamily="49" charset="0"/>
                <a:ea typeface="楷体" panose="02010609060101010101" pitchFamily="49" charset="-122"/>
                <a:cs typeface="Consolas" pitchFamily="49" charset="0"/>
              </a:endParaRPr>
            </a:p>
          </p:txBody>
        </p:sp>
        <p:sp>
          <p:nvSpPr>
            <p:cNvPr id="7" name="椭圆 6"/>
            <p:cNvSpPr/>
            <p:nvPr/>
          </p:nvSpPr>
          <p:spPr>
            <a:xfrm>
              <a:off x="1928794"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2</a:t>
              </a:r>
              <a:endParaRPr lang="zh-CN" altLang="en-US" sz="1600">
                <a:latin typeface="Consolas" pitchFamily="49" charset="0"/>
                <a:ea typeface="楷体" panose="02010609060101010101" pitchFamily="49" charset="-122"/>
                <a:cs typeface="Consolas" pitchFamily="49" charset="0"/>
              </a:endParaRPr>
            </a:p>
          </p:txBody>
        </p:sp>
        <p:sp>
          <p:nvSpPr>
            <p:cNvPr id="8" name="椭圆 7"/>
            <p:cNvSpPr/>
            <p:nvPr/>
          </p:nvSpPr>
          <p:spPr>
            <a:xfrm>
              <a:off x="357158" y="4361631"/>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1</a:t>
              </a:r>
              <a:endParaRPr lang="zh-CN" altLang="en-US" sz="1600">
                <a:latin typeface="Consolas" pitchFamily="49" charset="0"/>
                <a:ea typeface="楷体" panose="02010609060101010101" pitchFamily="49" charset="-122"/>
                <a:cs typeface="Consolas" pitchFamily="49" charset="0"/>
              </a:endParaRPr>
            </a:p>
          </p:txBody>
        </p:sp>
        <p:sp>
          <p:nvSpPr>
            <p:cNvPr id="9" name="TextBox 8"/>
            <p:cNvSpPr txBox="1"/>
            <p:nvPr/>
          </p:nvSpPr>
          <p:spPr>
            <a:xfrm>
              <a:off x="357158" y="5147449"/>
              <a:ext cx="2500330" cy="408542"/>
            </a:xfrm>
            <a:prstGeom prst="rect">
              <a:avLst/>
            </a:prstGeom>
            <a:noFill/>
          </p:spPr>
          <p:txBody>
            <a:bodyPr wrap="square" rtlCol="0">
              <a:spAutoFit/>
            </a:bodyPr>
            <a:lstStyle/>
            <a:p>
              <a:pPr algn="l"/>
              <a:r>
                <a:rPr lang="en-US" altLang="zh-CN" sz="1600">
                  <a:solidFill>
                    <a:srgbClr val="525252"/>
                  </a:solidFill>
                  <a:latin typeface="Consolas" pitchFamily="49" charset="0"/>
                  <a:ea typeface="楷体" panose="02010609060101010101" pitchFamily="49" charset="-122"/>
                  <a:cs typeface="Consolas" pitchFamily="49" charset="0"/>
                </a:rPr>
                <a:t>{1</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2</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3</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4}</a:t>
              </a:r>
              <a:r>
                <a:rPr lang="zh-CN" altLang="en-US" sz="1600">
                  <a:solidFill>
                    <a:srgbClr val="525252"/>
                  </a:solidFill>
                  <a:latin typeface="Consolas" pitchFamily="49" charset="0"/>
                  <a:ea typeface="楷体" panose="02010609060101010101" pitchFamily="49" charset="-122"/>
                  <a:cs typeface="Consolas" pitchFamily="49" charset="0"/>
                </a:rPr>
                <a:t>集合</a:t>
              </a:r>
            </a:p>
          </p:txBody>
        </p:sp>
        <p:cxnSp>
          <p:nvCxnSpPr>
            <p:cNvPr id="11" name="直接箭头连接符 10"/>
            <p:cNvCxnSpPr>
              <a:stCxn id="6" idx="7"/>
              <a:endCxn id="5" idx="3"/>
            </p:cNvCxnSpPr>
            <p:nvPr/>
          </p:nvCxnSpPr>
          <p:spPr>
            <a:xfrm rot="5400000" flipH="1" flipV="1">
              <a:off x="891148" y="3191571"/>
              <a:ext cx="432218" cy="33985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1"/>
              <a:endCxn id="5" idx="5"/>
            </p:cNvCxnSpPr>
            <p:nvPr/>
          </p:nvCxnSpPr>
          <p:spPr>
            <a:xfrm rot="16200000" flipV="1">
              <a:off x="1569809" y="3155852"/>
              <a:ext cx="432218" cy="411294"/>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a:endCxn id="6" idx="4"/>
            </p:cNvCxnSpPr>
            <p:nvPr/>
          </p:nvCxnSpPr>
          <p:spPr>
            <a:xfrm rot="5400000" flipH="1" flipV="1">
              <a:off x="500034" y="4075879"/>
              <a:ext cx="357190" cy="214314"/>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369627" y="2500306"/>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3" name="组合 38"/>
          <p:cNvGrpSpPr/>
          <p:nvPr/>
        </p:nvGrpSpPr>
        <p:grpSpPr>
          <a:xfrm>
            <a:off x="4458722" y="4063860"/>
            <a:ext cx="1666886" cy="2121072"/>
            <a:chOff x="3214678" y="3000372"/>
            <a:chExt cx="2000264" cy="2559556"/>
          </a:xfrm>
        </p:grpSpPr>
        <p:sp>
          <p:nvSpPr>
            <p:cNvPr id="17" name="椭圆 16"/>
            <p:cNvSpPr/>
            <p:nvPr/>
          </p:nvSpPr>
          <p:spPr>
            <a:xfrm>
              <a:off x="3857620" y="3218623"/>
              <a:ext cx="428628" cy="5000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7</a:t>
              </a:r>
              <a:endParaRPr lang="zh-CN" altLang="en-US" sz="1600">
                <a:latin typeface="Consolas" pitchFamily="49" charset="0"/>
                <a:ea typeface="楷体" panose="02010609060101010101" pitchFamily="49" charset="-122"/>
                <a:cs typeface="Consolas" pitchFamily="49" charset="0"/>
              </a:endParaRPr>
            </a:p>
          </p:txBody>
        </p:sp>
        <p:sp>
          <p:nvSpPr>
            <p:cNvPr id="18" name="椭圆 17"/>
            <p:cNvSpPr/>
            <p:nvPr/>
          </p:nvSpPr>
          <p:spPr>
            <a:xfrm>
              <a:off x="3214678" y="4004441"/>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5</a:t>
              </a:r>
              <a:endParaRPr lang="zh-CN" altLang="en-US" sz="1600">
                <a:latin typeface="Consolas" pitchFamily="49" charset="0"/>
                <a:ea typeface="楷体" panose="02010609060101010101" pitchFamily="49" charset="-122"/>
                <a:cs typeface="Consolas" pitchFamily="49" charset="0"/>
              </a:endParaRPr>
            </a:p>
          </p:txBody>
        </p:sp>
        <p:sp>
          <p:nvSpPr>
            <p:cNvPr id="19" name="椭圆 18"/>
            <p:cNvSpPr/>
            <p:nvPr/>
          </p:nvSpPr>
          <p:spPr>
            <a:xfrm>
              <a:off x="4572000" y="4004441"/>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6</a:t>
              </a:r>
              <a:endParaRPr lang="zh-CN" altLang="en-US" sz="1600">
                <a:latin typeface="Consolas" pitchFamily="49" charset="0"/>
                <a:ea typeface="楷体" panose="02010609060101010101" pitchFamily="49" charset="-122"/>
                <a:cs typeface="Consolas" pitchFamily="49" charset="0"/>
              </a:endParaRPr>
            </a:p>
          </p:txBody>
        </p:sp>
        <p:sp>
          <p:nvSpPr>
            <p:cNvPr id="21" name="TextBox 20"/>
            <p:cNvSpPr txBox="1"/>
            <p:nvPr/>
          </p:nvSpPr>
          <p:spPr>
            <a:xfrm>
              <a:off x="3214678" y="5151386"/>
              <a:ext cx="2000264" cy="408542"/>
            </a:xfrm>
            <a:prstGeom prst="rect">
              <a:avLst/>
            </a:prstGeom>
            <a:noFill/>
          </p:spPr>
          <p:txBody>
            <a:bodyPr wrap="square" rtlCol="0">
              <a:spAutoFit/>
            </a:bodyPr>
            <a:lstStyle/>
            <a:p>
              <a:pPr algn="l"/>
              <a:r>
                <a:rPr lang="en-US" altLang="zh-CN" sz="1600">
                  <a:solidFill>
                    <a:srgbClr val="525252"/>
                  </a:solidFill>
                  <a:latin typeface="Consolas" pitchFamily="49" charset="0"/>
                  <a:ea typeface="楷体" panose="02010609060101010101" pitchFamily="49" charset="-122"/>
                  <a:cs typeface="Consolas" pitchFamily="49" charset="0"/>
                </a:rPr>
                <a:t>{5</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6</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7}</a:t>
              </a:r>
              <a:r>
                <a:rPr lang="zh-CN" altLang="en-US" sz="1600">
                  <a:solidFill>
                    <a:srgbClr val="525252"/>
                  </a:solidFill>
                  <a:latin typeface="Consolas" pitchFamily="49" charset="0"/>
                  <a:ea typeface="楷体" panose="02010609060101010101" pitchFamily="49" charset="-122"/>
                  <a:cs typeface="Consolas" pitchFamily="49" charset="0"/>
                </a:rPr>
                <a:t>集合</a:t>
              </a:r>
            </a:p>
          </p:txBody>
        </p:sp>
        <p:cxnSp>
          <p:nvCxnSpPr>
            <p:cNvPr id="22" name="直接箭头连接符 21"/>
            <p:cNvCxnSpPr>
              <a:stCxn id="18" idx="7"/>
              <a:endCxn id="17" idx="3"/>
            </p:cNvCxnSpPr>
            <p:nvPr/>
          </p:nvCxnSpPr>
          <p:spPr>
            <a:xfrm rot="5400000" flipH="1" flipV="1">
              <a:off x="3534354" y="3691637"/>
              <a:ext cx="432218" cy="33985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1"/>
              <a:endCxn id="17" idx="5"/>
            </p:cNvCxnSpPr>
            <p:nvPr/>
          </p:nvCxnSpPr>
          <p:spPr>
            <a:xfrm rot="16200000" flipV="1">
              <a:off x="4213015" y="3655918"/>
              <a:ext cx="432218" cy="411294"/>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4012833" y="3000372"/>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4" name="组合 39"/>
          <p:cNvGrpSpPr/>
          <p:nvPr/>
        </p:nvGrpSpPr>
        <p:grpSpPr>
          <a:xfrm>
            <a:off x="6999113" y="4063860"/>
            <a:ext cx="1369229" cy="2121072"/>
            <a:chOff x="5643570" y="2994176"/>
            <a:chExt cx="1643074" cy="2559556"/>
          </a:xfrm>
        </p:grpSpPr>
        <p:sp>
          <p:nvSpPr>
            <p:cNvPr id="26" name="椭圆 25"/>
            <p:cNvSpPr/>
            <p:nvPr/>
          </p:nvSpPr>
          <p:spPr>
            <a:xfrm>
              <a:off x="6286512" y="3212427"/>
              <a:ext cx="428628" cy="5000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9</a:t>
              </a:r>
              <a:endParaRPr lang="zh-CN" altLang="en-US" sz="1600">
                <a:latin typeface="Consolas" pitchFamily="49" charset="0"/>
                <a:ea typeface="楷体" panose="02010609060101010101" pitchFamily="49" charset="-122"/>
                <a:cs typeface="Consolas" pitchFamily="49" charset="0"/>
              </a:endParaRPr>
            </a:p>
          </p:txBody>
        </p:sp>
        <p:sp>
          <p:nvSpPr>
            <p:cNvPr id="27" name="椭圆 26"/>
            <p:cNvSpPr/>
            <p:nvPr/>
          </p:nvSpPr>
          <p:spPr>
            <a:xfrm>
              <a:off x="5643570" y="399824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latin typeface="Consolas" pitchFamily="49" charset="0"/>
                  <a:ea typeface="楷体" panose="02010609060101010101" pitchFamily="49" charset="-122"/>
                  <a:cs typeface="Consolas" pitchFamily="49" charset="0"/>
                </a:rPr>
                <a:t>8</a:t>
              </a:r>
              <a:endParaRPr lang="zh-CN" altLang="en-US" sz="1600">
                <a:latin typeface="Consolas" pitchFamily="49" charset="0"/>
                <a:ea typeface="楷体" panose="02010609060101010101" pitchFamily="49" charset="-122"/>
                <a:cs typeface="Consolas" pitchFamily="49" charset="0"/>
              </a:endParaRPr>
            </a:p>
          </p:txBody>
        </p:sp>
        <p:sp>
          <p:nvSpPr>
            <p:cNvPr id="29" name="TextBox 28"/>
            <p:cNvSpPr txBox="1"/>
            <p:nvPr/>
          </p:nvSpPr>
          <p:spPr>
            <a:xfrm>
              <a:off x="5643570" y="5145190"/>
              <a:ext cx="1643074" cy="408542"/>
            </a:xfrm>
            <a:prstGeom prst="rect">
              <a:avLst/>
            </a:prstGeom>
            <a:noFill/>
          </p:spPr>
          <p:txBody>
            <a:bodyPr wrap="square" rtlCol="0">
              <a:spAutoFit/>
            </a:bodyPr>
            <a:lstStyle/>
            <a:p>
              <a:pPr algn="l"/>
              <a:r>
                <a:rPr lang="en-US" altLang="zh-CN" sz="1600">
                  <a:solidFill>
                    <a:srgbClr val="525252"/>
                  </a:solidFill>
                  <a:latin typeface="Consolas" pitchFamily="49" charset="0"/>
                  <a:ea typeface="楷体" panose="02010609060101010101" pitchFamily="49" charset="-122"/>
                  <a:cs typeface="Consolas" pitchFamily="49" charset="0"/>
                </a:rPr>
                <a:t>{8</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9}</a:t>
              </a:r>
              <a:r>
                <a:rPr lang="zh-CN" altLang="en-US" sz="1600">
                  <a:solidFill>
                    <a:srgbClr val="525252"/>
                  </a:solidFill>
                  <a:latin typeface="Consolas" pitchFamily="49" charset="0"/>
                  <a:ea typeface="楷体" panose="02010609060101010101" pitchFamily="49" charset="-122"/>
                  <a:cs typeface="Consolas" pitchFamily="49" charset="0"/>
                </a:rPr>
                <a:t>集合</a:t>
              </a:r>
            </a:p>
          </p:txBody>
        </p:sp>
        <p:cxnSp>
          <p:nvCxnSpPr>
            <p:cNvPr id="30" name="直接箭头连接符 29"/>
            <p:cNvCxnSpPr>
              <a:stCxn id="27" idx="7"/>
              <a:endCxn id="26" idx="3"/>
            </p:cNvCxnSpPr>
            <p:nvPr/>
          </p:nvCxnSpPr>
          <p:spPr>
            <a:xfrm rot="5400000" flipH="1" flipV="1">
              <a:off x="5963246" y="3685441"/>
              <a:ext cx="432218" cy="33985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32" name="任意多边形 31"/>
            <p:cNvSpPr/>
            <p:nvPr/>
          </p:nvSpPr>
          <p:spPr>
            <a:xfrm>
              <a:off x="6441725" y="2994176"/>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10" name="组合 40"/>
          <p:cNvGrpSpPr/>
          <p:nvPr/>
        </p:nvGrpSpPr>
        <p:grpSpPr>
          <a:xfrm>
            <a:off x="9241847" y="4530933"/>
            <a:ext cx="1071570" cy="1653999"/>
            <a:chOff x="7643834" y="3567939"/>
            <a:chExt cx="1285884" cy="1995926"/>
          </a:xfrm>
        </p:grpSpPr>
        <p:sp>
          <p:nvSpPr>
            <p:cNvPr id="33" name="椭圆 32"/>
            <p:cNvSpPr/>
            <p:nvPr/>
          </p:nvSpPr>
          <p:spPr>
            <a:xfrm>
              <a:off x="7952232" y="3786190"/>
              <a:ext cx="428628" cy="500066"/>
            </a:xfrm>
            <a:prstGeom prst="ellipse">
              <a:avLst/>
            </a:prstGeom>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10</a:t>
              </a:r>
              <a:endParaRPr lang="zh-CN" altLang="en-US" sz="1600">
                <a:latin typeface="Consolas" pitchFamily="49" charset="0"/>
                <a:ea typeface="楷体" panose="02010609060101010101" pitchFamily="49" charset="-122"/>
                <a:cs typeface="Consolas" pitchFamily="49" charset="0"/>
              </a:endParaRPr>
            </a:p>
          </p:txBody>
        </p:sp>
        <p:sp>
          <p:nvSpPr>
            <p:cNvPr id="35" name="TextBox 34"/>
            <p:cNvSpPr txBox="1"/>
            <p:nvPr/>
          </p:nvSpPr>
          <p:spPr>
            <a:xfrm>
              <a:off x="7643834" y="5155323"/>
              <a:ext cx="1285884" cy="408542"/>
            </a:xfrm>
            <a:prstGeom prst="rect">
              <a:avLst/>
            </a:prstGeom>
            <a:noFill/>
          </p:spPr>
          <p:txBody>
            <a:bodyPr wrap="square" rtlCol="0">
              <a:spAutoFit/>
            </a:bodyPr>
            <a:lstStyle/>
            <a:p>
              <a:pPr algn="l"/>
              <a:r>
                <a:rPr lang="en-US" altLang="zh-CN" sz="1600">
                  <a:solidFill>
                    <a:srgbClr val="525252"/>
                  </a:solidFill>
                  <a:latin typeface="Consolas" pitchFamily="49" charset="0"/>
                  <a:ea typeface="楷体" panose="02010609060101010101" pitchFamily="49" charset="-122"/>
                  <a:cs typeface="Consolas" pitchFamily="49" charset="0"/>
                </a:rPr>
                <a:t>{10}</a:t>
              </a:r>
              <a:r>
                <a:rPr lang="zh-CN" altLang="en-US" sz="1600">
                  <a:solidFill>
                    <a:srgbClr val="525252"/>
                  </a:solidFill>
                  <a:latin typeface="Consolas" pitchFamily="49" charset="0"/>
                  <a:ea typeface="楷体" panose="02010609060101010101" pitchFamily="49" charset="-122"/>
                  <a:cs typeface="Consolas" pitchFamily="49" charset="0"/>
                </a:rPr>
                <a:t>集合</a:t>
              </a:r>
            </a:p>
          </p:txBody>
        </p:sp>
        <p:sp>
          <p:nvSpPr>
            <p:cNvPr id="37" name="任意多边形 36"/>
            <p:cNvSpPr/>
            <p:nvPr/>
          </p:nvSpPr>
          <p:spPr>
            <a:xfrm>
              <a:off x="8107445" y="3567939"/>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sp>
        <p:nvSpPr>
          <p:cNvPr id="36" name="文本框 35">
            <a:extLst>
              <a:ext uri="{FF2B5EF4-FFF2-40B4-BE49-F238E27FC236}">
                <a16:creationId xmlns:a16="http://schemas.microsoft.com/office/drawing/2014/main" id="{9761DFFF-9ECE-4C64-863E-5F19182506CD}"/>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38" name="Text Box 5">
            <a:extLst>
              <a:ext uri="{FF2B5EF4-FFF2-40B4-BE49-F238E27FC236}">
                <a16:creationId xmlns:a16="http://schemas.microsoft.com/office/drawing/2014/main" id="{86489A78-AB5E-439F-BFF3-909E932EAED7}"/>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373041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48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36" grpId="0"/>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7790609" y="2444282"/>
            <a:ext cx="1928826" cy="2291053"/>
            <a:chOff x="357158" y="2500306"/>
            <a:chExt cx="2500330" cy="3106145"/>
          </a:xfrm>
        </p:grpSpPr>
        <p:sp>
          <p:nvSpPr>
            <p:cNvPr id="6" name="椭圆 5"/>
            <p:cNvSpPr/>
            <p:nvPr/>
          </p:nvSpPr>
          <p:spPr>
            <a:xfrm>
              <a:off x="1214414" y="2718557"/>
              <a:ext cx="428628" cy="5000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solidFill>
                    <a:schemeClr val="bg1"/>
                  </a:solidFill>
                  <a:latin typeface="Consolas" pitchFamily="49" charset="0"/>
                  <a:ea typeface="楷体" panose="02010609060101010101" pitchFamily="49" charset="-122"/>
                  <a:cs typeface="Consolas" pitchFamily="49" charset="0"/>
                </a:rPr>
                <a:t>4</a:t>
              </a:r>
              <a:endParaRPr lang="zh-CN" altLang="en-US" sz="1600">
                <a:solidFill>
                  <a:schemeClr val="bg1"/>
                </a:solidFill>
                <a:latin typeface="Consolas" pitchFamily="49" charset="0"/>
                <a:ea typeface="楷体" panose="02010609060101010101" pitchFamily="49" charset="-122"/>
                <a:cs typeface="Consolas" pitchFamily="49" charset="0"/>
              </a:endParaRPr>
            </a:p>
          </p:txBody>
        </p:sp>
        <p:sp>
          <p:nvSpPr>
            <p:cNvPr id="7" name="椭圆 6"/>
            <p:cNvSpPr/>
            <p:nvPr/>
          </p:nvSpPr>
          <p:spPr>
            <a:xfrm>
              <a:off x="571472"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ea typeface="楷体" panose="02010609060101010101" pitchFamily="49" charset="-122"/>
                  <a:cs typeface="Consolas" pitchFamily="49" charset="0"/>
                </a:rPr>
                <a:t>3</a:t>
              </a: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8" name="椭圆 7"/>
            <p:cNvSpPr/>
            <p:nvPr/>
          </p:nvSpPr>
          <p:spPr>
            <a:xfrm>
              <a:off x="1928794" y="3504375"/>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ea typeface="楷体" panose="02010609060101010101" pitchFamily="49" charset="-122"/>
                  <a:cs typeface="Consolas" pitchFamily="49" charset="0"/>
                </a:rPr>
                <a:t>2</a:t>
              </a: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9" name="椭圆 8"/>
            <p:cNvSpPr/>
            <p:nvPr/>
          </p:nvSpPr>
          <p:spPr>
            <a:xfrm>
              <a:off x="357158" y="4361631"/>
              <a:ext cx="428628" cy="50006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ea typeface="楷体" panose="02010609060101010101" pitchFamily="49" charset="-122"/>
                  <a:cs typeface="Consolas" pitchFamily="49" charset="0"/>
                </a:rPr>
                <a:t>1</a:t>
              </a: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0" name="TextBox 9"/>
            <p:cNvSpPr txBox="1"/>
            <p:nvPr/>
          </p:nvSpPr>
          <p:spPr>
            <a:xfrm>
              <a:off x="357158" y="5147449"/>
              <a:ext cx="2500330" cy="459002"/>
            </a:xfrm>
            <a:prstGeom prst="rect">
              <a:avLst/>
            </a:prstGeom>
            <a:noFill/>
          </p:spPr>
          <p:txBody>
            <a:bodyPr wrap="square" rtlCol="0">
              <a:spAutoFit/>
            </a:bodyPr>
            <a:lstStyle/>
            <a:p>
              <a:pPr algn="l"/>
              <a:r>
                <a:rPr lang="en-US" altLang="zh-CN" sz="1600">
                  <a:solidFill>
                    <a:srgbClr val="525252"/>
                  </a:solidFill>
                  <a:latin typeface="Consolas" pitchFamily="49" charset="0"/>
                  <a:ea typeface="楷体" panose="02010609060101010101" pitchFamily="49" charset="-122"/>
                  <a:cs typeface="Consolas" pitchFamily="49" charset="0"/>
                </a:rPr>
                <a:t>{1</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2</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3</a:t>
              </a:r>
              <a:r>
                <a:rPr lang="zh-CN" altLang="en-US" sz="1600">
                  <a:solidFill>
                    <a:srgbClr val="525252"/>
                  </a:solidFill>
                  <a:latin typeface="Consolas" pitchFamily="49" charset="0"/>
                  <a:ea typeface="楷体" panose="02010609060101010101" pitchFamily="49" charset="-122"/>
                  <a:cs typeface="Consolas" pitchFamily="49" charset="0"/>
                </a:rPr>
                <a:t>，</a:t>
              </a:r>
              <a:r>
                <a:rPr lang="en-US" altLang="zh-CN" sz="1600">
                  <a:solidFill>
                    <a:srgbClr val="525252"/>
                  </a:solidFill>
                  <a:latin typeface="Consolas" pitchFamily="49" charset="0"/>
                  <a:ea typeface="楷体" panose="02010609060101010101" pitchFamily="49" charset="-122"/>
                  <a:cs typeface="Consolas" pitchFamily="49" charset="0"/>
                </a:rPr>
                <a:t>4}</a:t>
              </a:r>
              <a:r>
                <a:rPr lang="zh-CN" altLang="en-US" sz="1600">
                  <a:solidFill>
                    <a:srgbClr val="525252"/>
                  </a:solidFill>
                  <a:latin typeface="Consolas" pitchFamily="49" charset="0"/>
                  <a:ea typeface="楷体" panose="02010609060101010101" pitchFamily="49" charset="-122"/>
                  <a:cs typeface="Consolas" pitchFamily="49" charset="0"/>
                </a:rPr>
                <a:t>集合</a:t>
              </a:r>
            </a:p>
          </p:txBody>
        </p:sp>
        <p:cxnSp>
          <p:nvCxnSpPr>
            <p:cNvPr id="11" name="直接箭头连接符 10"/>
            <p:cNvCxnSpPr>
              <a:stCxn id="7" idx="7"/>
              <a:endCxn id="6" idx="3"/>
            </p:cNvCxnSpPr>
            <p:nvPr/>
          </p:nvCxnSpPr>
          <p:spPr>
            <a:xfrm rot="5400000" flipH="1" flipV="1">
              <a:off x="891148" y="3191571"/>
              <a:ext cx="432218" cy="339856"/>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8" idx="1"/>
              <a:endCxn id="6" idx="5"/>
            </p:cNvCxnSpPr>
            <p:nvPr/>
          </p:nvCxnSpPr>
          <p:spPr>
            <a:xfrm rot="16200000" flipV="1">
              <a:off x="1569809" y="3155852"/>
              <a:ext cx="432218" cy="411294"/>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3" name="直接箭头连接符 12"/>
            <p:cNvCxnSpPr>
              <a:stCxn id="9" idx="0"/>
              <a:endCxn id="7" idx="4"/>
            </p:cNvCxnSpPr>
            <p:nvPr/>
          </p:nvCxnSpPr>
          <p:spPr>
            <a:xfrm rot="5400000" flipH="1" flipV="1">
              <a:off x="500034" y="4075879"/>
              <a:ext cx="357190" cy="214314"/>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4" name="任意多边形 13"/>
            <p:cNvSpPr/>
            <p:nvPr/>
          </p:nvSpPr>
          <p:spPr>
            <a:xfrm>
              <a:off x="1369627" y="2500306"/>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srgbClr val="525252"/>
                </a:solidFill>
                <a:latin typeface="Consolas" pitchFamily="49" charset="0"/>
                <a:ea typeface="楷体" panose="02010609060101010101" pitchFamily="49" charset="-122"/>
                <a:cs typeface="Consolas" pitchFamily="49" charset="0"/>
              </a:endParaRPr>
            </a:p>
          </p:txBody>
        </p:sp>
      </p:grpSp>
      <p:sp>
        <p:nvSpPr>
          <p:cNvPr id="15" name="TextBox 14"/>
          <p:cNvSpPr txBox="1"/>
          <p:nvPr/>
        </p:nvSpPr>
        <p:spPr>
          <a:xfrm>
            <a:off x="7145626" y="5314944"/>
            <a:ext cx="3714776" cy="400110"/>
          </a:xfrm>
          <a:prstGeom prst="rect">
            <a:avLst/>
          </a:prstGeom>
          <a:noFill/>
        </p:spPr>
        <p:txBody>
          <a:bodyPr wrap="square" rtlCol="0">
            <a:spAutoFit/>
          </a:bodyPr>
          <a:lstStyle/>
          <a:p>
            <a:pPr algn="l">
              <a:lnSpc>
                <a:spcPct val="100000"/>
              </a:lnSpc>
            </a:pPr>
            <a:r>
              <a:rPr lang="zh-CN" altLang="en-US" sz="2000">
                <a:solidFill>
                  <a:srgbClr val="525252"/>
                </a:solidFill>
                <a:latin typeface="Consolas" pitchFamily="49" charset="0"/>
                <a:ea typeface="楷体" panose="02010609060101010101" pitchFamily="49" charset="-122"/>
                <a:cs typeface="Consolas" pitchFamily="49" charset="0"/>
              </a:rPr>
              <a:t>用数组存放：</a:t>
            </a:r>
            <a:r>
              <a:rPr lang="en-US" altLang="zh-CN" sz="2000">
                <a:solidFill>
                  <a:srgbClr val="525252"/>
                </a:solidFill>
                <a:latin typeface="Consolas" pitchFamily="49" charset="0"/>
                <a:ea typeface="楷体" panose="02010609060101010101" pitchFamily="49" charset="-122"/>
                <a:cs typeface="Consolas" pitchFamily="49" charset="0"/>
              </a:rPr>
              <a:t>t[</a:t>
            </a:r>
            <a:r>
              <a:rPr lang="en-US" altLang="zh-CN" sz="2000" i="1">
                <a:solidFill>
                  <a:srgbClr val="525252"/>
                </a:solidFill>
                <a:latin typeface="Consolas" pitchFamily="49" charset="0"/>
                <a:ea typeface="楷体" panose="02010609060101010101" pitchFamily="49" charset="-122"/>
                <a:cs typeface="Consolas" pitchFamily="49" charset="0"/>
              </a:rPr>
              <a:t>x</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对应</a:t>
            </a:r>
            <a:r>
              <a:rPr lang="en-US" altLang="zh-CN" sz="2000" i="1">
                <a:solidFill>
                  <a:srgbClr val="525252"/>
                </a:solidFill>
                <a:latin typeface="Consolas" pitchFamily="49" charset="0"/>
                <a:ea typeface="楷体" panose="02010609060101010101" pitchFamily="49" charset="-122"/>
                <a:cs typeface="Consolas" pitchFamily="49" charset="0"/>
              </a:rPr>
              <a:t>x</a:t>
            </a:r>
            <a:r>
              <a:rPr lang="zh-CN" altLang="en-US" sz="2000">
                <a:solidFill>
                  <a:srgbClr val="525252"/>
                </a:solidFill>
                <a:latin typeface="Consolas" pitchFamily="49" charset="0"/>
                <a:ea typeface="楷体" panose="02010609060101010101" pitchFamily="49" charset="-122"/>
                <a:cs typeface="Consolas" pitchFamily="49" charset="0"/>
              </a:rPr>
              <a:t>结点</a:t>
            </a:r>
          </a:p>
        </p:txBody>
      </p:sp>
      <p:sp>
        <p:nvSpPr>
          <p:cNvPr id="28" name="文本框 27">
            <a:extLst>
              <a:ext uri="{FF2B5EF4-FFF2-40B4-BE49-F238E27FC236}">
                <a16:creationId xmlns:a16="http://schemas.microsoft.com/office/drawing/2014/main" id="{BEA8D34D-84D4-422F-A4CC-F448200EB2C9}"/>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29" name="Text Box 5">
            <a:extLst>
              <a:ext uri="{FF2B5EF4-FFF2-40B4-BE49-F238E27FC236}">
                <a16:creationId xmlns:a16="http://schemas.microsoft.com/office/drawing/2014/main" id="{9AB0B00B-1FC4-4FC2-A671-6D421ADD526F}"/>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grpSp>
        <p:nvGrpSpPr>
          <p:cNvPr id="30" name="组合 29">
            <a:extLst>
              <a:ext uri="{FF2B5EF4-FFF2-40B4-BE49-F238E27FC236}">
                <a16:creationId xmlns:a16="http://schemas.microsoft.com/office/drawing/2014/main" id="{B9C7AE88-78B8-4EFC-A8AA-46EC2922DB55}"/>
              </a:ext>
            </a:extLst>
          </p:cNvPr>
          <p:cNvGrpSpPr/>
          <p:nvPr/>
        </p:nvGrpSpPr>
        <p:grpSpPr>
          <a:xfrm>
            <a:off x="1073369" y="1386980"/>
            <a:ext cx="1648906" cy="517274"/>
            <a:chOff x="1396240" y="2304668"/>
            <a:chExt cx="1890287" cy="480002"/>
          </a:xfrm>
        </p:grpSpPr>
        <p:sp>
          <p:nvSpPr>
            <p:cNvPr id="31" name="矩形: 圆角 30">
              <a:extLst>
                <a:ext uri="{FF2B5EF4-FFF2-40B4-BE49-F238E27FC236}">
                  <a16:creationId xmlns:a16="http://schemas.microsoft.com/office/drawing/2014/main" id="{09E5CD26-7D11-4EB8-83E3-D73C2E1A965F}"/>
                </a:ext>
              </a:extLst>
            </p:cNvPr>
            <p:cNvSpPr/>
            <p:nvPr/>
          </p:nvSpPr>
          <p:spPr>
            <a:xfrm>
              <a:off x="1396240" y="2304668"/>
              <a:ext cx="1890287"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文本框 31">
              <a:extLst>
                <a:ext uri="{FF2B5EF4-FFF2-40B4-BE49-F238E27FC236}">
                  <a16:creationId xmlns:a16="http://schemas.microsoft.com/office/drawing/2014/main" id="{DAB6D25B-8DF8-4E9D-BBA2-020880F19BCE}"/>
                </a:ext>
              </a:extLst>
            </p:cNvPr>
            <p:cNvSpPr txBox="1"/>
            <p:nvPr/>
          </p:nvSpPr>
          <p:spPr>
            <a:xfrm>
              <a:off x="1433295" y="2360437"/>
              <a:ext cx="1853232" cy="371280"/>
            </a:xfrm>
            <a:prstGeom prst="rect">
              <a:avLst/>
            </a:prstGeom>
            <a:noFill/>
          </p:spPr>
          <p:txBody>
            <a:bodyPr wrap="square" rtlCol="0">
              <a:spAutoFit/>
            </a:bodyPr>
            <a:lstStyle/>
            <a:p>
              <a:pPr algn="ctr"/>
              <a:r>
                <a:rPr lang="zh-CN" altLang="en-US" sz="2000" b="1">
                  <a:solidFill>
                    <a:schemeClr val="bg1"/>
                  </a:solidFill>
                  <a:latin typeface="思源黑体 CN Medium" panose="020B0600000000000000" pitchFamily="34" charset="-122"/>
                  <a:ea typeface="思源黑体 CN Medium" panose="020B0600000000000000" pitchFamily="34" charset="-122"/>
                </a:rPr>
                <a:t>几个问题</a:t>
              </a:r>
            </a:p>
          </p:txBody>
        </p:sp>
      </p:grpSp>
      <p:grpSp>
        <p:nvGrpSpPr>
          <p:cNvPr id="35" name="组合 34">
            <a:extLst>
              <a:ext uri="{FF2B5EF4-FFF2-40B4-BE49-F238E27FC236}">
                <a16:creationId xmlns:a16="http://schemas.microsoft.com/office/drawing/2014/main" id="{75F54B6A-25EB-4A03-B678-EF3F23C189F2}"/>
              </a:ext>
            </a:extLst>
          </p:cNvPr>
          <p:cNvGrpSpPr/>
          <p:nvPr/>
        </p:nvGrpSpPr>
        <p:grpSpPr>
          <a:xfrm>
            <a:off x="1259618" y="2043579"/>
            <a:ext cx="3733800" cy="3886200"/>
            <a:chOff x="1319253" y="2453681"/>
            <a:chExt cx="3733800" cy="3886200"/>
          </a:xfrm>
        </p:grpSpPr>
        <p:pic>
          <p:nvPicPr>
            <p:cNvPr id="34" name="图片 33" descr="卡通人物&#10;&#10;描述已自动生成">
              <a:extLst>
                <a:ext uri="{FF2B5EF4-FFF2-40B4-BE49-F238E27FC236}">
                  <a16:creationId xmlns:a16="http://schemas.microsoft.com/office/drawing/2014/main" id="{02C83109-F09C-433A-8C28-D44A446FD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253" y="2453681"/>
              <a:ext cx="3733800" cy="3886200"/>
            </a:xfrm>
            <a:prstGeom prst="rect">
              <a:avLst/>
            </a:prstGeom>
          </p:spPr>
        </p:pic>
        <p:sp>
          <p:nvSpPr>
            <p:cNvPr id="4" name="TextBox 3"/>
            <p:cNvSpPr txBox="1"/>
            <p:nvPr/>
          </p:nvSpPr>
          <p:spPr>
            <a:xfrm>
              <a:off x="3455164" y="3379231"/>
              <a:ext cx="1214446" cy="400110"/>
            </a:xfrm>
            <a:prstGeom prst="rect">
              <a:avLst/>
            </a:prstGeom>
            <a:noFill/>
          </p:spPr>
          <p:txBody>
            <a:bodyPr wrap="square" rtlCol="0">
              <a:spAutoFit/>
              <a:scene3d>
                <a:camera prst="orthographicFront"/>
                <a:lightRig rig="soft" dir="tl">
                  <a:rot lat="0" lon="0" rev="0"/>
                </a:lightRig>
              </a:scene3d>
              <a:sp3d prstMaterial="matte">
                <a:contourClr>
                  <a:schemeClr val="accent2">
                    <a:tint val="20000"/>
                  </a:schemeClr>
                </a:contourClr>
              </a:sp3d>
            </a:bodyPr>
            <a:lstStyle/>
            <a:p>
              <a:pPr marL="457200" indent="-457200"/>
              <a:r>
                <a:rPr lang="zh-CN" altLang="en-US" sz="2000" b="1" spc="50">
                  <a:ln w="11430"/>
                  <a:solidFill>
                    <a:srgbClr val="525252"/>
                  </a:solidFill>
                  <a:latin typeface="Consolas" pitchFamily="49" charset="0"/>
                  <a:ea typeface="楷体" pitchFamily="49" charset="-122"/>
                  <a:cs typeface="Consolas" pitchFamily="49" charset="0"/>
                </a:rPr>
                <a:t>查找</a:t>
              </a:r>
              <a:r>
                <a:rPr lang="en-US" altLang="zh-CN" sz="2000" b="1" i="1" spc="50">
                  <a:ln w="11430"/>
                  <a:solidFill>
                    <a:srgbClr val="525252"/>
                  </a:solidFill>
                  <a:latin typeface="Consolas" pitchFamily="49" charset="0"/>
                  <a:ea typeface="楷体" pitchFamily="49" charset="-122"/>
                  <a:cs typeface="Consolas" pitchFamily="49" charset="0"/>
                </a:rPr>
                <a:t>x</a:t>
              </a:r>
              <a:endParaRPr lang="zh-CN" altLang="en-US" sz="2000" b="1" spc="50">
                <a:ln w="11430"/>
                <a:solidFill>
                  <a:srgbClr val="525252"/>
                </a:solidFill>
                <a:latin typeface="Consolas" pitchFamily="49" charset="0"/>
                <a:ea typeface="楷体" pitchFamily="49" charset="-122"/>
                <a:cs typeface="Consolas" pitchFamily="49" charset="0"/>
              </a:endParaRPr>
            </a:p>
          </p:txBody>
        </p:sp>
        <p:grpSp>
          <p:nvGrpSpPr>
            <p:cNvPr id="18" name="组合 17">
              <a:extLst>
                <a:ext uri="{FF2B5EF4-FFF2-40B4-BE49-F238E27FC236}">
                  <a16:creationId xmlns:a16="http://schemas.microsoft.com/office/drawing/2014/main" id="{EBD5F39A-B7CD-4CEA-B440-FE5638FE8154}"/>
                </a:ext>
              </a:extLst>
            </p:cNvPr>
            <p:cNvGrpSpPr/>
            <p:nvPr/>
          </p:nvGrpSpPr>
          <p:grpSpPr>
            <a:xfrm>
              <a:off x="2858834" y="3274257"/>
              <a:ext cx="604669" cy="604669"/>
              <a:chOff x="2353661" y="2634217"/>
              <a:chExt cx="604669" cy="604669"/>
            </a:xfrm>
          </p:grpSpPr>
          <p:sp>
            <p:nvSpPr>
              <p:cNvPr id="16" name="椭圆 15">
                <a:extLst>
                  <a:ext uri="{FF2B5EF4-FFF2-40B4-BE49-F238E27FC236}">
                    <a16:creationId xmlns:a16="http://schemas.microsoft.com/office/drawing/2014/main" id="{DABAEB86-E399-412D-9B1C-D8ED9795244D}"/>
                  </a:ext>
                </a:extLst>
              </p:cNvPr>
              <p:cNvSpPr/>
              <p:nvPr/>
            </p:nvSpPr>
            <p:spPr>
              <a:xfrm>
                <a:off x="2353661" y="2634217"/>
                <a:ext cx="604669" cy="604669"/>
              </a:xfrm>
              <a:prstGeom prst="ellipse">
                <a:avLst/>
              </a:prstGeom>
              <a:solidFill>
                <a:srgbClr val="CD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楷体" panose="02010609060101010101" pitchFamily="49" charset="-122"/>
                  <a:ea typeface="楷体" panose="02010609060101010101" pitchFamily="49" charset="-122"/>
                </a:endParaRPr>
              </a:p>
            </p:txBody>
          </p:sp>
          <p:sp>
            <p:nvSpPr>
              <p:cNvPr id="33" name="文本框 32">
                <a:extLst>
                  <a:ext uri="{FF2B5EF4-FFF2-40B4-BE49-F238E27FC236}">
                    <a16:creationId xmlns:a16="http://schemas.microsoft.com/office/drawing/2014/main" id="{3AAFACF2-7111-424B-AD08-47B0E6E844F7}"/>
                  </a:ext>
                </a:extLst>
              </p:cNvPr>
              <p:cNvSpPr txBox="1"/>
              <p:nvPr/>
            </p:nvSpPr>
            <p:spPr>
              <a:xfrm>
                <a:off x="2431046" y="2677825"/>
                <a:ext cx="511232" cy="461665"/>
              </a:xfrm>
              <a:prstGeom prst="rect">
                <a:avLst/>
              </a:prstGeom>
              <a:noFill/>
            </p:spPr>
            <p:txBody>
              <a:bodyPr wrap="square">
                <a:spAutoFit/>
              </a:bodyPr>
              <a:lstStyle/>
              <a:p>
                <a:r>
                  <a:rPr lang="en-US" altLang="zh-CN" sz="2400" b="1">
                    <a:solidFill>
                      <a:schemeClr val="bg1"/>
                    </a:solidFill>
                    <a:latin typeface="楷体" panose="02010609060101010101" pitchFamily="49" charset="-122"/>
                    <a:ea typeface="楷体" panose="02010609060101010101" pitchFamily="49" charset="-122"/>
                  </a:rPr>
                  <a:t>01</a:t>
                </a:r>
                <a:endParaRPr lang="zh-CN" altLang="en-US" sz="2400" b="1">
                  <a:solidFill>
                    <a:schemeClr val="bg1"/>
                  </a:solidFill>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4020242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72" cstate="print">
            <a:extLst>
              <a:ext uri="{BEBA8EAE-BF5A-486C-A8C5-ECC9F3942E4B}">
                <a14:imgProps xmlns:a14="http://schemas.microsoft.com/office/drawing/2010/main">
                  <a14:imgLayer r:embed="rId73">
                    <a14:imgEffect>
                      <a14:artisticLineDrawing/>
                    </a14:imgEffect>
                  </a14:imgLayer>
                </a14:imgProps>
              </a:ext>
              <a:ext uri="{28A0092B-C50C-407E-A947-70E740481C1C}">
                <a14:useLocalDpi xmlns:a14="http://schemas.microsoft.com/office/drawing/2010/main" val="0"/>
              </a:ext>
            </a:extLst>
          </a:blip>
          <a:srcRect r="7351" b="-600"/>
          <a:stretch>
            <a:fillRect/>
          </a:stretch>
        </p:blipFill>
        <p:spPr>
          <a:xfrm flipH="1">
            <a:off x="8299958" y="2832407"/>
            <a:ext cx="3754304" cy="4025593"/>
          </a:xfrm>
          <a:prstGeom prst="rect">
            <a:avLst/>
          </a:prstGeom>
        </p:spPr>
      </p:pic>
      <p:grpSp>
        <p:nvGrpSpPr>
          <p:cNvPr id="2" name="组合 1"/>
          <p:cNvGrpSpPr/>
          <p:nvPr/>
        </p:nvGrpSpPr>
        <p:grpSpPr>
          <a:xfrm>
            <a:off x="792301" y="2957506"/>
            <a:ext cx="1900083" cy="1925032"/>
            <a:chOff x="1150124" y="3032607"/>
            <a:chExt cx="1900083" cy="1925032"/>
          </a:xfrm>
        </p:grpSpPr>
        <p:sp>
          <p:nvSpPr>
            <p:cNvPr id="3" name="Line 34"/>
            <p:cNvSpPr>
              <a:spLocks noChangeShapeType="1"/>
            </p:cNvSpPr>
            <p:nvPr>
              <p:custDataLst>
                <p:tags r:id="rId58"/>
              </p:custDataLst>
            </p:nvPr>
          </p:nvSpPr>
          <p:spPr bwMode="auto">
            <a:xfrm>
              <a:off x="2214546" y="3286124"/>
              <a:ext cx="201626" cy="255318"/>
            </a:xfrm>
            <a:prstGeom prst="line">
              <a:avLst/>
            </a:pr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 name="Freeform 45"/>
            <p:cNvSpPr/>
            <p:nvPr>
              <p:custDataLst>
                <p:tags r:id="rId59"/>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Line 44"/>
            <p:cNvSpPr>
              <a:spLocks noChangeShapeType="1"/>
            </p:cNvSpPr>
            <p:nvPr>
              <p:custDataLst>
                <p:tags r:id="rId60"/>
              </p:custDataLst>
            </p:nvPr>
          </p:nvSpPr>
          <p:spPr bwMode="auto">
            <a:xfrm>
              <a:off x="1369024" y="4327825"/>
              <a:ext cx="308248" cy="334084"/>
            </a:xfrm>
            <a:prstGeom prst="line">
              <a:avLst/>
            </a:pr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43"/>
            <p:cNvSpPr/>
            <p:nvPr>
              <p:custDataLst>
                <p:tags r:id="rId61"/>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Line 42"/>
            <p:cNvSpPr>
              <a:spLocks noChangeShapeType="1"/>
            </p:cNvSpPr>
            <p:nvPr>
              <p:custDataLst>
                <p:tags r:id="rId62"/>
              </p:custDataLst>
            </p:nvPr>
          </p:nvSpPr>
          <p:spPr bwMode="auto">
            <a:xfrm flipH="1">
              <a:off x="1296653" y="3705059"/>
              <a:ext cx="285911" cy="406897"/>
            </a:xfrm>
            <a:prstGeom prst="line">
              <a:avLst/>
            </a:pr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Line 41"/>
            <p:cNvSpPr>
              <a:spLocks noChangeShapeType="1"/>
            </p:cNvSpPr>
            <p:nvPr>
              <p:custDataLst>
                <p:tags r:id="rId63"/>
              </p:custDataLst>
            </p:nvPr>
          </p:nvSpPr>
          <p:spPr bwMode="auto">
            <a:xfrm flipH="1">
              <a:off x="1632598" y="3155105"/>
              <a:ext cx="477114" cy="409467"/>
            </a:xfrm>
            <a:prstGeom prst="line">
              <a:avLst/>
            </a:prstGeom>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Oval 40"/>
            <p:cNvSpPr>
              <a:spLocks noChangeArrowheads="1"/>
            </p:cNvSpPr>
            <p:nvPr>
              <p:custDataLst>
                <p:tags r:id="rId64"/>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dirty="0">
                  <a:ln>
                    <a:noFill/>
                  </a:ln>
                  <a:solidFill>
                    <a:srgbClr val="FFFFFF"/>
                  </a:solidFill>
                  <a:effectLst/>
                  <a:latin typeface="微软雅黑" panose="020B0503020204020204" charset="-122"/>
                  <a:ea typeface="微软雅黑" panose="020B0503020204020204" charset="-122"/>
                  <a:cs typeface="Consolas" panose="020B0609020204030204" pitchFamily="49" charset="0"/>
                </a:rPr>
                <a:t>A</a:t>
              </a:r>
            </a:p>
          </p:txBody>
        </p:sp>
        <p:sp>
          <p:nvSpPr>
            <p:cNvPr id="18" name="Oval 39"/>
            <p:cNvSpPr>
              <a:spLocks noChangeArrowheads="1"/>
            </p:cNvSpPr>
            <p:nvPr>
              <p:custDataLst>
                <p:tags r:id="rId65"/>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B</a:t>
              </a:r>
            </a:p>
          </p:txBody>
        </p:sp>
        <p:sp>
          <p:nvSpPr>
            <p:cNvPr id="19" name="Oval 38"/>
            <p:cNvSpPr>
              <a:spLocks noChangeArrowheads="1"/>
            </p:cNvSpPr>
            <p:nvPr>
              <p:custDataLst>
                <p:tags r:id="rId66"/>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C</a:t>
              </a:r>
            </a:p>
          </p:txBody>
        </p:sp>
        <p:sp>
          <p:nvSpPr>
            <p:cNvPr id="20" name="Oval 37"/>
            <p:cNvSpPr>
              <a:spLocks noChangeArrowheads="1"/>
            </p:cNvSpPr>
            <p:nvPr>
              <p:custDataLst>
                <p:tags r:id="rId67"/>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E</a:t>
              </a:r>
            </a:p>
          </p:txBody>
        </p:sp>
        <p:sp>
          <p:nvSpPr>
            <p:cNvPr id="21" name="Oval 36"/>
            <p:cNvSpPr>
              <a:spLocks noChangeArrowheads="1"/>
            </p:cNvSpPr>
            <p:nvPr>
              <p:custDataLst>
                <p:tags r:id="rId68"/>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F</a:t>
              </a:r>
            </a:p>
          </p:txBody>
        </p:sp>
        <p:sp>
          <p:nvSpPr>
            <p:cNvPr id="22" name="Oval 35"/>
            <p:cNvSpPr>
              <a:spLocks noChangeArrowheads="1"/>
            </p:cNvSpPr>
            <p:nvPr>
              <p:custDataLst>
                <p:tags r:id="rId69"/>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D</a:t>
              </a:r>
            </a:p>
          </p:txBody>
        </p:sp>
        <p:sp>
          <p:nvSpPr>
            <p:cNvPr id="23" name="Oval 33"/>
            <p:cNvSpPr>
              <a:spLocks noChangeArrowheads="1"/>
            </p:cNvSpPr>
            <p:nvPr>
              <p:custDataLst>
                <p:tags r:id="rId70"/>
              </p:custDataLst>
            </p:nvPr>
          </p:nvSpPr>
          <p:spPr bwMode="auto">
            <a:xfrm>
              <a:off x="1568268" y="463363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G</a:t>
              </a:r>
            </a:p>
          </p:txBody>
        </p:sp>
      </p:grpSp>
      <p:sp>
        <p:nvSpPr>
          <p:cNvPr id="24" name="TextBox 17"/>
          <p:cNvSpPr txBox="1"/>
          <p:nvPr/>
        </p:nvSpPr>
        <p:spPr>
          <a:xfrm>
            <a:off x="692120" y="1314432"/>
            <a:ext cx="2928958" cy="368300"/>
          </a:xfrm>
          <a:prstGeom prst="rect">
            <a:avLst/>
          </a:prstGeom>
          <a:noFill/>
        </p:spPr>
        <p:txBody>
          <a:bodyPr wrap="square" rtlCol="0">
            <a:spAutoFit/>
          </a:bodyPr>
          <a:lstStyle/>
          <a:p>
            <a:pPr algn="l">
              <a:lnSpc>
                <a:spcPct val="100000"/>
              </a:lnSpc>
              <a:spcBef>
                <a:spcPts val="0"/>
              </a:spcBef>
            </a:pPr>
            <a:r>
              <a:rPr lang="zh-CN" altLang="zh-CN" dirty="0">
                <a:solidFill>
                  <a:srgbClr val="000000"/>
                </a:solidFill>
                <a:latin typeface="微软雅黑" panose="020B0503020204020204" charset="-122"/>
                <a:ea typeface="微软雅黑" panose="020B0503020204020204" charset="-122"/>
              </a:rPr>
              <a:t>以中序线索二叉树为例</a:t>
            </a:r>
          </a:p>
        </p:txBody>
      </p:sp>
      <p:sp>
        <p:nvSpPr>
          <p:cNvPr id="25" name="右箭头 152"/>
          <p:cNvSpPr/>
          <p:nvPr>
            <p:custDataLst>
              <p:tags r:id="rId1"/>
            </p:custDataLst>
          </p:nvPr>
        </p:nvSpPr>
        <p:spPr>
          <a:xfrm>
            <a:off x="2906698" y="3600448"/>
            <a:ext cx="57150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6" name="组合 25"/>
          <p:cNvGrpSpPr/>
          <p:nvPr/>
        </p:nvGrpSpPr>
        <p:grpSpPr>
          <a:xfrm>
            <a:off x="3419500" y="885804"/>
            <a:ext cx="5059362" cy="5916634"/>
            <a:chOff x="3013100" y="428604"/>
            <a:chExt cx="5059362" cy="5916634"/>
          </a:xfrm>
        </p:grpSpPr>
        <p:grpSp>
          <p:nvGrpSpPr>
            <p:cNvPr id="31" name="组合 82"/>
            <p:cNvGrpSpPr/>
            <p:nvPr/>
          </p:nvGrpSpPr>
          <p:grpSpPr>
            <a:xfrm>
              <a:off x="4928556" y="2071678"/>
              <a:ext cx="1004628" cy="714380"/>
              <a:chOff x="5212694" y="2071678"/>
              <a:chExt cx="1004628" cy="714380"/>
            </a:xfrm>
          </p:grpSpPr>
          <p:sp>
            <p:nvSpPr>
              <p:cNvPr id="93" name="矩形 92"/>
              <p:cNvSpPr/>
              <p:nvPr>
                <p:custDataLst>
                  <p:tags r:id="rId53"/>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A</a:t>
                </a:r>
              </a:p>
            </p:txBody>
          </p:sp>
          <p:sp>
            <p:nvSpPr>
              <p:cNvPr id="94" name="矩形 93"/>
              <p:cNvSpPr/>
              <p:nvPr>
                <p:custDataLst>
                  <p:tags r:id="rId54"/>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95" name="矩形 94"/>
              <p:cNvSpPr/>
              <p:nvPr>
                <p:custDataLst>
                  <p:tags r:id="rId55"/>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96" name="矩形 95"/>
              <p:cNvSpPr/>
              <p:nvPr>
                <p:custDataLst>
                  <p:tags r:id="rId56"/>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7" name="矩形 96"/>
              <p:cNvSpPr/>
              <p:nvPr>
                <p:custDataLst>
                  <p:tags r:id="rId57"/>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2" name="组合 83"/>
            <p:cNvGrpSpPr/>
            <p:nvPr/>
          </p:nvGrpSpPr>
          <p:grpSpPr>
            <a:xfrm>
              <a:off x="3930672" y="3214686"/>
              <a:ext cx="1004628" cy="714380"/>
              <a:chOff x="5212694" y="2071678"/>
              <a:chExt cx="1004628" cy="714380"/>
            </a:xfrm>
          </p:grpSpPr>
          <p:sp>
            <p:nvSpPr>
              <p:cNvPr id="88" name="矩形 87"/>
              <p:cNvSpPr/>
              <p:nvPr>
                <p:custDataLst>
                  <p:tags r:id="rId48"/>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B</a:t>
                </a:r>
              </a:p>
            </p:txBody>
          </p:sp>
          <p:sp>
            <p:nvSpPr>
              <p:cNvPr id="89" name="矩形 88"/>
              <p:cNvSpPr/>
              <p:nvPr>
                <p:custDataLst>
                  <p:tags r:id="rId49"/>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90" name="矩形 89"/>
              <p:cNvSpPr/>
              <p:nvPr>
                <p:custDataLst>
                  <p:tags r:id="rId50"/>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91" name="矩形 90"/>
              <p:cNvSpPr/>
              <p:nvPr>
                <p:custDataLst>
                  <p:tags r:id="rId51"/>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2" name="矩形 91"/>
              <p:cNvSpPr/>
              <p:nvPr>
                <p:custDataLst>
                  <p:tags r:id="rId52"/>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3" name="组合 89"/>
            <p:cNvGrpSpPr/>
            <p:nvPr/>
          </p:nvGrpSpPr>
          <p:grpSpPr>
            <a:xfrm>
              <a:off x="6216688" y="3214686"/>
              <a:ext cx="1004628" cy="714380"/>
              <a:chOff x="5212694" y="2071678"/>
              <a:chExt cx="1004628" cy="714380"/>
            </a:xfrm>
          </p:grpSpPr>
          <p:sp>
            <p:nvSpPr>
              <p:cNvPr id="83" name="矩形 82"/>
              <p:cNvSpPr/>
              <p:nvPr>
                <p:custDataLst>
                  <p:tags r:id="rId43"/>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C</a:t>
                </a:r>
              </a:p>
            </p:txBody>
          </p:sp>
          <p:sp>
            <p:nvSpPr>
              <p:cNvPr id="84" name="矩形 83"/>
              <p:cNvSpPr/>
              <p:nvPr>
                <p:custDataLst>
                  <p:tags r:id="rId44"/>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85" name="矩形 84"/>
              <p:cNvSpPr/>
              <p:nvPr>
                <p:custDataLst>
                  <p:tags r:id="rId45"/>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86" name="矩形 85"/>
              <p:cNvSpPr/>
              <p:nvPr>
                <p:custDataLst>
                  <p:tags r:id="rId46"/>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7" name="矩形 86"/>
              <p:cNvSpPr/>
              <p:nvPr>
                <p:custDataLst>
                  <p:tags r:id="rId47"/>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4" name="组合 95"/>
            <p:cNvGrpSpPr/>
            <p:nvPr/>
          </p:nvGrpSpPr>
          <p:grpSpPr>
            <a:xfrm>
              <a:off x="3287730" y="4357694"/>
              <a:ext cx="1004628" cy="714380"/>
              <a:chOff x="5212694" y="2071678"/>
              <a:chExt cx="1004628" cy="714380"/>
            </a:xfrm>
          </p:grpSpPr>
          <p:sp>
            <p:nvSpPr>
              <p:cNvPr id="78" name="矩形 77"/>
              <p:cNvSpPr/>
              <p:nvPr>
                <p:custDataLst>
                  <p:tags r:id="rId38"/>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D</a:t>
                </a:r>
              </a:p>
            </p:txBody>
          </p:sp>
          <p:sp>
            <p:nvSpPr>
              <p:cNvPr id="79" name="矩形 78"/>
              <p:cNvSpPr/>
              <p:nvPr>
                <p:custDataLst>
                  <p:tags r:id="rId39"/>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80" name="矩形 79"/>
              <p:cNvSpPr/>
              <p:nvPr>
                <p:custDataLst>
                  <p:tags r:id="rId40"/>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81" name="矩形 80"/>
              <p:cNvSpPr/>
              <p:nvPr>
                <p:custDataLst>
                  <p:tags r:id="rId41"/>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2" name="矩形 81"/>
              <p:cNvSpPr/>
              <p:nvPr>
                <p:custDataLst>
                  <p:tags r:id="rId42"/>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5" name="组合 101"/>
            <p:cNvGrpSpPr/>
            <p:nvPr/>
          </p:nvGrpSpPr>
          <p:grpSpPr>
            <a:xfrm>
              <a:off x="4359300" y="5429264"/>
              <a:ext cx="1004628" cy="714380"/>
              <a:chOff x="5212694" y="2071678"/>
              <a:chExt cx="1004628" cy="714380"/>
            </a:xfrm>
          </p:grpSpPr>
          <p:sp>
            <p:nvSpPr>
              <p:cNvPr id="73" name="矩形 72"/>
              <p:cNvSpPr/>
              <p:nvPr>
                <p:custDataLst>
                  <p:tags r:id="rId33"/>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G</a:t>
                </a:r>
              </a:p>
            </p:txBody>
          </p:sp>
          <p:sp>
            <p:nvSpPr>
              <p:cNvPr id="74" name="矩形 73"/>
              <p:cNvSpPr/>
              <p:nvPr>
                <p:custDataLst>
                  <p:tags r:id="rId34"/>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75" name="矩形 74"/>
              <p:cNvSpPr/>
              <p:nvPr>
                <p:custDataLst>
                  <p:tags r:id="rId35"/>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76" name="矩形 75"/>
              <p:cNvSpPr/>
              <p:nvPr>
                <p:custDataLst>
                  <p:tags r:id="rId36"/>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7" name="矩形 76"/>
              <p:cNvSpPr/>
              <p:nvPr>
                <p:custDataLst>
                  <p:tags r:id="rId37"/>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6" name="组合 107"/>
            <p:cNvGrpSpPr/>
            <p:nvPr/>
          </p:nvGrpSpPr>
          <p:grpSpPr>
            <a:xfrm>
              <a:off x="5359432" y="4357694"/>
              <a:ext cx="1004628" cy="714380"/>
              <a:chOff x="5212694" y="2071678"/>
              <a:chExt cx="1004628" cy="714380"/>
            </a:xfrm>
          </p:grpSpPr>
          <p:sp>
            <p:nvSpPr>
              <p:cNvPr id="68" name="矩形 67"/>
              <p:cNvSpPr/>
              <p:nvPr>
                <p:custDataLst>
                  <p:tags r:id="rId28"/>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E</a:t>
                </a:r>
              </a:p>
            </p:txBody>
          </p:sp>
          <p:sp>
            <p:nvSpPr>
              <p:cNvPr id="69" name="矩形 68"/>
              <p:cNvSpPr/>
              <p:nvPr>
                <p:custDataLst>
                  <p:tags r:id="rId29"/>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70" name="矩形 69"/>
              <p:cNvSpPr/>
              <p:nvPr>
                <p:custDataLst>
                  <p:tags r:id="rId30"/>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71" name="矩形 70"/>
              <p:cNvSpPr/>
              <p:nvPr>
                <p:custDataLst>
                  <p:tags r:id="rId31"/>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2" name="矩形 71"/>
              <p:cNvSpPr/>
              <p:nvPr>
                <p:custDataLst>
                  <p:tags r:id="rId32"/>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7" name="组合 113"/>
            <p:cNvGrpSpPr/>
            <p:nvPr/>
          </p:nvGrpSpPr>
          <p:grpSpPr>
            <a:xfrm>
              <a:off x="6859630" y="4357694"/>
              <a:ext cx="1004628" cy="714380"/>
              <a:chOff x="5212694" y="2071678"/>
              <a:chExt cx="1004628" cy="714380"/>
            </a:xfrm>
          </p:grpSpPr>
          <p:sp>
            <p:nvSpPr>
              <p:cNvPr id="63" name="矩形 62"/>
              <p:cNvSpPr/>
              <p:nvPr>
                <p:custDataLst>
                  <p:tags r:id="rId23"/>
                </p:custDataLst>
              </p:nvPr>
            </p:nvSpPr>
            <p:spPr>
              <a:xfrm>
                <a:off x="5500694" y="2071678"/>
                <a:ext cx="432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F</a:t>
                </a:r>
              </a:p>
            </p:txBody>
          </p:sp>
          <p:sp>
            <p:nvSpPr>
              <p:cNvPr id="64" name="矩形 63"/>
              <p:cNvSpPr/>
              <p:nvPr>
                <p:custDataLst>
                  <p:tags r:id="rId24"/>
                </p:custDataLst>
              </p:nvPr>
            </p:nvSpPr>
            <p:spPr>
              <a:xfrm>
                <a:off x="5929322"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65" name="矩形 64"/>
              <p:cNvSpPr/>
              <p:nvPr>
                <p:custDataLst>
                  <p:tags r:id="rId25"/>
                </p:custDataLst>
              </p:nvPr>
            </p:nvSpPr>
            <p:spPr>
              <a:xfrm>
                <a:off x="5212694" y="2071678"/>
                <a:ext cx="288000" cy="35719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66" name="矩形 65"/>
              <p:cNvSpPr/>
              <p:nvPr>
                <p:custDataLst>
                  <p:tags r:id="rId26"/>
                </p:custDataLst>
              </p:nvPr>
            </p:nvSpPr>
            <p:spPr>
              <a:xfrm>
                <a:off x="5212694"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矩形 66"/>
              <p:cNvSpPr/>
              <p:nvPr>
                <p:custDataLst>
                  <p:tags r:id="rId27"/>
                </p:custDataLst>
              </p:nvPr>
            </p:nvSpPr>
            <p:spPr>
              <a:xfrm>
                <a:off x="5713322" y="2428868"/>
                <a:ext cx="504000" cy="35719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arrow"/>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cxnSp>
          <p:nvCxnSpPr>
            <p:cNvPr id="38" name="直接连接符 37"/>
            <p:cNvCxnSpPr/>
            <p:nvPr>
              <p:custDataLst>
                <p:tags r:id="rId2"/>
              </p:custDataLst>
            </p:nvPr>
          </p:nvCxnSpPr>
          <p:spPr>
            <a:xfrm rot="5400000">
              <a:off x="4609333" y="2678901"/>
              <a:ext cx="571504" cy="500066"/>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直接连接符 38"/>
            <p:cNvCxnSpPr>
              <a:endCxn id="78" idx="0"/>
            </p:cNvCxnSpPr>
            <p:nvPr>
              <p:custDataLst>
                <p:tags r:id="rId3"/>
              </p:custDataLst>
            </p:nvPr>
          </p:nvCxnSpPr>
          <p:spPr>
            <a:xfrm rot="5400000">
              <a:off x="3718325" y="3859595"/>
              <a:ext cx="571504" cy="42469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0" name="直接连接符 39"/>
            <p:cNvCxnSpPr>
              <a:endCxn id="75" idx="0"/>
            </p:cNvCxnSpPr>
            <p:nvPr>
              <p:custDataLst>
                <p:tags r:id="rId4"/>
              </p:custDataLst>
            </p:nvPr>
          </p:nvCxnSpPr>
          <p:spPr>
            <a:xfrm rot="16200000" flipH="1">
              <a:off x="4038391" y="4964355"/>
              <a:ext cx="500066" cy="42975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1" name="直接连接符 40"/>
            <p:cNvCxnSpPr>
              <a:endCxn id="85" idx="0"/>
            </p:cNvCxnSpPr>
            <p:nvPr>
              <p:custDataLst>
                <p:tags r:id="rId5"/>
              </p:custDataLst>
            </p:nvPr>
          </p:nvCxnSpPr>
          <p:spPr>
            <a:xfrm>
              <a:off x="5716622" y="2571744"/>
              <a:ext cx="644066" cy="64294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2" name="直接连接符 41"/>
            <p:cNvCxnSpPr>
              <a:endCxn id="68" idx="0"/>
            </p:cNvCxnSpPr>
            <p:nvPr>
              <p:custDataLst>
                <p:tags r:id="rId6"/>
              </p:custDataLst>
            </p:nvPr>
          </p:nvCxnSpPr>
          <p:spPr>
            <a:xfrm rot="5400000">
              <a:off x="5825746" y="3752438"/>
              <a:ext cx="642942" cy="5675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直接连接符 42"/>
            <p:cNvCxnSpPr>
              <a:endCxn id="63" idx="0"/>
            </p:cNvCxnSpPr>
            <p:nvPr>
              <p:custDataLst>
                <p:tags r:id="rId7"/>
              </p:custDataLst>
            </p:nvPr>
          </p:nvCxnSpPr>
          <p:spPr>
            <a:xfrm rot="16200000" flipH="1">
              <a:off x="6861597" y="3855661"/>
              <a:ext cx="642942" cy="3611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grpSp>
          <p:nvGrpSpPr>
            <p:cNvPr id="44" name="组合 131"/>
            <p:cNvGrpSpPr/>
            <p:nvPr/>
          </p:nvGrpSpPr>
          <p:grpSpPr>
            <a:xfrm>
              <a:off x="4930804" y="928670"/>
              <a:ext cx="1004628" cy="714380"/>
              <a:chOff x="5212694" y="2071678"/>
              <a:chExt cx="1004628" cy="714380"/>
            </a:xfrm>
          </p:grpSpPr>
          <p:sp>
            <p:nvSpPr>
              <p:cNvPr id="58" name="矩形 57"/>
              <p:cNvSpPr/>
              <p:nvPr>
                <p:custDataLst>
                  <p:tags r:id="rId18"/>
                </p:custDataLst>
              </p:nvPr>
            </p:nvSpPr>
            <p:spPr>
              <a:xfrm>
                <a:off x="5500694" y="2071678"/>
                <a:ext cx="432000" cy="35719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矩形 58"/>
              <p:cNvSpPr/>
              <p:nvPr>
                <p:custDataLst>
                  <p:tags r:id="rId19"/>
                </p:custDataLst>
              </p:nvPr>
            </p:nvSpPr>
            <p:spPr>
              <a:xfrm>
                <a:off x="5929322" y="2071678"/>
                <a:ext cx="288000" cy="35719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1</a:t>
                </a:r>
              </a:p>
            </p:txBody>
          </p:sp>
          <p:sp>
            <p:nvSpPr>
              <p:cNvPr id="60" name="矩形 59"/>
              <p:cNvSpPr/>
              <p:nvPr>
                <p:custDataLst>
                  <p:tags r:id="rId20"/>
                </p:custDataLst>
              </p:nvPr>
            </p:nvSpPr>
            <p:spPr>
              <a:xfrm>
                <a:off x="5212694" y="2071678"/>
                <a:ext cx="288000" cy="35719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fontAlgn="base">
                  <a:lnSpc>
                    <a:spcPts val="2000"/>
                  </a:lnSpc>
                  <a:spcBef>
                    <a:spcPct val="0"/>
                  </a:spcBef>
                  <a:spcAft>
                    <a:spcPct val="0"/>
                  </a:spcAft>
                </a:pPr>
                <a:r>
                  <a:rPr lang="en-US" altLang="zh-CN" dirty="0">
                    <a:solidFill>
                      <a:srgbClr val="FFFFFF"/>
                    </a:solidFill>
                    <a:latin typeface="微软雅黑" panose="020B0503020204020204" charset="-122"/>
                    <a:ea typeface="微软雅黑" panose="020B0503020204020204" charset="-122"/>
                  </a:rPr>
                  <a:t>0</a:t>
                </a:r>
              </a:p>
            </p:txBody>
          </p:sp>
          <p:sp>
            <p:nvSpPr>
              <p:cNvPr id="61" name="矩形 60"/>
              <p:cNvSpPr/>
              <p:nvPr>
                <p:custDataLst>
                  <p:tags r:id="rId21"/>
                </p:custDataLst>
              </p:nvPr>
            </p:nvSpPr>
            <p:spPr>
              <a:xfrm>
                <a:off x="5212694" y="2428868"/>
                <a:ext cx="504000" cy="35719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2" name="矩形 61"/>
              <p:cNvSpPr/>
              <p:nvPr>
                <p:custDataLst>
                  <p:tags r:id="rId22"/>
                </p:custDataLst>
              </p:nvPr>
            </p:nvSpPr>
            <p:spPr>
              <a:xfrm>
                <a:off x="5713322" y="2428868"/>
                <a:ext cx="504000" cy="35719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arrow"/>
              </a:ln>
            </p:spPr>
            <p:style>
              <a:lnRef idx="1">
                <a:schemeClr val="accent2"/>
              </a:lnRef>
              <a:fillRef idx="2">
                <a:schemeClr val="accent2"/>
              </a:fillRef>
              <a:effectRef idx="1">
                <a:schemeClr val="accent2"/>
              </a:effectRef>
              <a:fontRef idx="minor">
                <a:schemeClr val="dk1"/>
              </a:fontRef>
            </p:style>
            <p:txBody>
              <a:bodyPr rtlCol="0" anchor="ctr"/>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cxnSp>
          <p:nvCxnSpPr>
            <p:cNvPr id="45" name="直接箭头连接符 44"/>
            <p:cNvCxnSpPr>
              <a:endCxn id="58" idx="0"/>
            </p:cNvCxnSpPr>
            <p:nvPr>
              <p:custDataLst>
                <p:tags r:id="rId8"/>
              </p:custDataLst>
            </p:nvPr>
          </p:nvCxnSpPr>
          <p:spPr>
            <a:xfrm rot="16200000" flipH="1">
              <a:off x="5182804" y="676670"/>
              <a:ext cx="285752" cy="21824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6" name="TextBox 162"/>
            <p:cNvSpPr txBox="1"/>
            <p:nvPr/>
          </p:nvSpPr>
          <p:spPr>
            <a:xfrm>
              <a:off x="4645052" y="428604"/>
              <a:ext cx="785818" cy="347345"/>
            </a:xfrm>
            <a:prstGeom prst="rect">
              <a:avLst/>
            </a:prstGeom>
            <a:noFill/>
          </p:spPr>
          <p:txBody>
            <a:bodyPr wrap="square" rtlCol="0">
              <a:spAutoFit/>
            </a:bodyPr>
            <a:lstStyle/>
            <a:p>
              <a:pPr algn="ctr" fontAlgn="base">
                <a:lnSpc>
                  <a:spcPts val="2000"/>
                </a:lnSpc>
                <a:spcBef>
                  <a:spcPct val="0"/>
                </a:spcBef>
                <a:spcAft>
                  <a:spcPct val="0"/>
                </a:spcAft>
              </a:pPr>
              <a:r>
                <a:rPr lang="en-US" altLang="zh-CN" dirty="0">
                  <a:solidFill>
                    <a:srgbClr val="000000"/>
                  </a:solidFill>
                  <a:latin typeface="微软雅黑" panose="020B0503020204020204" charset="-122"/>
                  <a:ea typeface="微软雅黑" panose="020B0503020204020204" charset="-122"/>
                </a:rPr>
                <a:t>root</a:t>
              </a:r>
            </a:p>
          </p:txBody>
        </p:sp>
        <p:cxnSp>
          <p:nvCxnSpPr>
            <p:cNvPr id="47" name="直接箭头连接符 46"/>
            <p:cNvCxnSpPr/>
            <p:nvPr>
              <p:custDataLst>
                <p:tags r:id="rId9"/>
              </p:custDataLst>
            </p:nvPr>
          </p:nvCxnSpPr>
          <p:spPr>
            <a:xfrm rot="5400000">
              <a:off x="4859366" y="1724013"/>
              <a:ext cx="57150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8" name="任意多边形 164"/>
            <p:cNvSpPr/>
            <p:nvPr>
              <p:custDataLst>
                <p:tags r:id="rId10"/>
              </p:custDataLst>
            </p:nvPr>
          </p:nvSpPr>
          <p:spPr>
            <a:xfrm>
              <a:off x="3013100" y="1381125"/>
              <a:ext cx="1912937" cy="3903662"/>
            </a:xfrm>
            <a:custGeom>
              <a:avLst/>
              <a:gdLst>
                <a:gd name="connsiteX0" fmla="*/ 503237 w 1912937"/>
                <a:gd name="connsiteY0" fmla="*/ 3524250 h 3903662"/>
                <a:gd name="connsiteX1" fmla="*/ 465137 w 1912937"/>
                <a:gd name="connsiteY1" fmla="*/ 3800475 h 3903662"/>
                <a:gd name="connsiteX2" fmla="*/ 160337 w 1912937"/>
                <a:gd name="connsiteY2" fmla="*/ 3848100 h 3903662"/>
                <a:gd name="connsiteX3" fmla="*/ 7937 w 1912937"/>
                <a:gd name="connsiteY3" fmla="*/ 3467100 h 3903662"/>
                <a:gd name="connsiteX4" fmla="*/ 207962 w 1912937"/>
                <a:gd name="connsiteY4" fmla="*/ 2628900 h 3903662"/>
                <a:gd name="connsiteX5" fmla="*/ 1055687 w 1912937"/>
                <a:gd name="connsiteY5" fmla="*/ 1038225 h 3903662"/>
                <a:gd name="connsiteX6" fmla="*/ 1912937 w 1912937"/>
                <a:gd name="connsiteY6" fmla="*/ 0 h 390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2937" h="3903662">
                  <a:moveTo>
                    <a:pt x="503237" y="3524250"/>
                  </a:moveTo>
                  <a:cubicBezTo>
                    <a:pt x="512762" y="3635375"/>
                    <a:pt x="522287" y="3746500"/>
                    <a:pt x="465137" y="3800475"/>
                  </a:cubicBezTo>
                  <a:cubicBezTo>
                    <a:pt x="407987" y="3854450"/>
                    <a:pt x="236537" y="3903662"/>
                    <a:pt x="160337" y="3848100"/>
                  </a:cubicBezTo>
                  <a:cubicBezTo>
                    <a:pt x="84137" y="3792538"/>
                    <a:pt x="0" y="3670300"/>
                    <a:pt x="7937" y="3467100"/>
                  </a:cubicBezTo>
                  <a:cubicBezTo>
                    <a:pt x="15874" y="3263900"/>
                    <a:pt x="33337" y="3033712"/>
                    <a:pt x="207962" y="2628900"/>
                  </a:cubicBezTo>
                  <a:cubicBezTo>
                    <a:pt x="382587" y="2224088"/>
                    <a:pt x="771525" y="1476375"/>
                    <a:pt x="1055687" y="1038225"/>
                  </a:cubicBezTo>
                  <a:cubicBezTo>
                    <a:pt x="1339849" y="600075"/>
                    <a:pt x="1626393" y="300037"/>
                    <a:pt x="1912937"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49" name="任意多边形 165"/>
            <p:cNvSpPr/>
            <p:nvPr>
              <p:custDataLst>
                <p:tags r:id="rId11"/>
              </p:custDataLst>
            </p:nvPr>
          </p:nvSpPr>
          <p:spPr>
            <a:xfrm>
              <a:off x="3878287" y="5105400"/>
              <a:ext cx="685800" cy="1239838"/>
            </a:xfrm>
            <a:custGeom>
              <a:avLst/>
              <a:gdLst>
                <a:gd name="connsiteX0" fmla="*/ 685800 w 685800"/>
                <a:gd name="connsiteY0" fmla="*/ 876300 h 1239838"/>
                <a:gd name="connsiteX1" fmla="*/ 628650 w 685800"/>
                <a:gd name="connsiteY1" fmla="*/ 1133475 h 1239838"/>
                <a:gd name="connsiteX2" fmla="*/ 400050 w 685800"/>
                <a:gd name="connsiteY2" fmla="*/ 1190625 h 1239838"/>
                <a:gd name="connsiteX3" fmla="*/ 228600 w 685800"/>
                <a:gd name="connsiteY3" fmla="*/ 838200 h 1239838"/>
                <a:gd name="connsiteX4" fmla="*/ 0 w 685800"/>
                <a:gd name="connsiteY4" fmla="*/ 0 h 1239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239838">
                  <a:moveTo>
                    <a:pt x="685800" y="876300"/>
                  </a:moveTo>
                  <a:cubicBezTo>
                    <a:pt x="681037" y="978694"/>
                    <a:pt x="676275" y="1081088"/>
                    <a:pt x="628650" y="1133475"/>
                  </a:cubicBezTo>
                  <a:cubicBezTo>
                    <a:pt x="581025" y="1185863"/>
                    <a:pt x="466725" y="1239838"/>
                    <a:pt x="400050" y="1190625"/>
                  </a:cubicBezTo>
                  <a:cubicBezTo>
                    <a:pt x="333375" y="1141413"/>
                    <a:pt x="295275" y="1036638"/>
                    <a:pt x="228600" y="838200"/>
                  </a:cubicBezTo>
                  <a:cubicBezTo>
                    <a:pt x="161925" y="639763"/>
                    <a:pt x="80962" y="319881"/>
                    <a:pt x="0"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0" name="任意多边形 166"/>
            <p:cNvSpPr/>
            <p:nvPr>
              <p:custDataLst>
                <p:tags r:id="rId12"/>
              </p:custDataLst>
            </p:nvPr>
          </p:nvSpPr>
          <p:spPr>
            <a:xfrm>
              <a:off x="4602187" y="3971925"/>
              <a:ext cx="879475" cy="2338387"/>
            </a:xfrm>
            <a:custGeom>
              <a:avLst/>
              <a:gdLst>
                <a:gd name="connsiteX0" fmla="*/ 542925 w 879475"/>
                <a:gd name="connsiteY0" fmla="*/ 2009775 h 2338387"/>
                <a:gd name="connsiteX1" fmla="*/ 581025 w 879475"/>
                <a:gd name="connsiteY1" fmla="*/ 2228850 h 2338387"/>
                <a:gd name="connsiteX2" fmla="*/ 790575 w 879475"/>
                <a:gd name="connsiteY2" fmla="*/ 2286000 h 2338387"/>
                <a:gd name="connsiteX3" fmla="*/ 876300 w 879475"/>
                <a:gd name="connsiteY3" fmla="*/ 1914525 h 2338387"/>
                <a:gd name="connsiteX4" fmla="*/ 771525 w 879475"/>
                <a:gd name="connsiteY4" fmla="*/ 1381125 h 2338387"/>
                <a:gd name="connsiteX5" fmla="*/ 504825 w 879475"/>
                <a:gd name="connsiteY5" fmla="*/ 1171575 h 2338387"/>
                <a:gd name="connsiteX6" fmla="*/ 0 w 879475"/>
                <a:gd name="connsiteY6" fmla="*/ 0 h 233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75" h="2338387">
                  <a:moveTo>
                    <a:pt x="542925" y="2009775"/>
                  </a:moveTo>
                  <a:cubicBezTo>
                    <a:pt x="541337" y="2096294"/>
                    <a:pt x="539750" y="2182813"/>
                    <a:pt x="581025" y="2228850"/>
                  </a:cubicBezTo>
                  <a:cubicBezTo>
                    <a:pt x="622300" y="2274887"/>
                    <a:pt x="741363" y="2338387"/>
                    <a:pt x="790575" y="2286000"/>
                  </a:cubicBezTo>
                  <a:cubicBezTo>
                    <a:pt x="839787" y="2233613"/>
                    <a:pt x="879475" y="2065337"/>
                    <a:pt x="876300" y="1914525"/>
                  </a:cubicBezTo>
                  <a:cubicBezTo>
                    <a:pt x="873125" y="1763713"/>
                    <a:pt x="833438" y="1504950"/>
                    <a:pt x="771525" y="1381125"/>
                  </a:cubicBezTo>
                  <a:cubicBezTo>
                    <a:pt x="709613" y="1257300"/>
                    <a:pt x="633413" y="1401763"/>
                    <a:pt x="504825" y="1171575"/>
                  </a:cubicBezTo>
                  <a:cubicBezTo>
                    <a:pt x="376238" y="941388"/>
                    <a:pt x="188119" y="470694"/>
                    <a:pt x="0"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1" name="任意多边形 167"/>
            <p:cNvSpPr/>
            <p:nvPr/>
          </p:nvSpPr>
          <p:spPr>
            <a:xfrm>
              <a:off x="5202511" y="2786057"/>
              <a:ext cx="380752" cy="2467773"/>
            </a:xfrm>
            <a:custGeom>
              <a:avLst/>
              <a:gdLst>
                <a:gd name="connsiteX0" fmla="*/ 800100 w 800100"/>
                <a:gd name="connsiteY0" fmla="*/ 952500 h 1235075"/>
                <a:gd name="connsiteX1" fmla="*/ 752475 w 800100"/>
                <a:gd name="connsiteY1" fmla="*/ 1171575 h 1235075"/>
                <a:gd name="connsiteX2" fmla="*/ 571500 w 800100"/>
                <a:gd name="connsiteY2" fmla="*/ 1209675 h 1235075"/>
                <a:gd name="connsiteX3" fmla="*/ 428625 w 800100"/>
                <a:gd name="connsiteY3" fmla="*/ 1019175 h 1235075"/>
                <a:gd name="connsiteX4" fmla="*/ 0 w 800100"/>
                <a:gd name="connsiteY4" fmla="*/ 0 h 1235075"/>
                <a:gd name="connsiteX0-1" fmla="*/ 372001 w 372001"/>
                <a:gd name="connsiteY0-2" fmla="*/ 2057404 h 2509842"/>
                <a:gd name="connsiteX1-3" fmla="*/ 324376 w 372001"/>
                <a:gd name="connsiteY1-4" fmla="*/ 2276479 h 2509842"/>
                <a:gd name="connsiteX2-5" fmla="*/ 143401 w 372001"/>
                <a:gd name="connsiteY2-6" fmla="*/ 2314579 h 2509842"/>
                <a:gd name="connsiteX3-7" fmla="*/ 526 w 372001"/>
                <a:gd name="connsiteY3-8" fmla="*/ 2124079 h 2509842"/>
                <a:gd name="connsiteX4-9" fmla="*/ 146557 w 372001"/>
                <a:gd name="connsiteY4-10" fmla="*/ 0 h 2509842"/>
                <a:gd name="connsiteX0-11" fmla="*/ 368846 w 368846"/>
                <a:gd name="connsiteY0-12" fmla="*/ 2057404 h 2396334"/>
                <a:gd name="connsiteX1-13" fmla="*/ 321221 w 368846"/>
                <a:gd name="connsiteY1-14" fmla="*/ 2276479 h 2396334"/>
                <a:gd name="connsiteX2-15" fmla="*/ 140246 w 368846"/>
                <a:gd name="connsiteY2-16" fmla="*/ 2314579 h 2396334"/>
                <a:gd name="connsiteX3-17" fmla="*/ 526 w 368846"/>
                <a:gd name="connsiteY3-18" fmla="*/ 1785949 h 2396334"/>
                <a:gd name="connsiteX4-19" fmla="*/ 143402 w 368846"/>
                <a:gd name="connsiteY4-20" fmla="*/ 0 h 2396334"/>
                <a:gd name="connsiteX0-21" fmla="*/ 392658 w 476776"/>
                <a:gd name="connsiteY0-22" fmla="*/ 2128843 h 2467773"/>
                <a:gd name="connsiteX1-23" fmla="*/ 345033 w 476776"/>
                <a:gd name="connsiteY1-24" fmla="*/ 2347918 h 2467773"/>
                <a:gd name="connsiteX2-25" fmla="*/ 164058 w 476776"/>
                <a:gd name="connsiteY2-26" fmla="*/ 2386018 h 2467773"/>
                <a:gd name="connsiteX3-27" fmla="*/ 24338 w 476776"/>
                <a:gd name="connsiteY3-28" fmla="*/ 1857388 h 2467773"/>
                <a:gd name="connsiteX4-29" fmla="*/ 310089 w 476776"/>
                <a:gd name="connsiteY4-30" fmla="*/ 0 h 2467773"/>
                <a:gd name="connsiteX0-31" fmla="*/ 380752 w 380752"/>
                <a:gd name="connsiteY0-32" fmla="*/ 2128843 h 2467773"/>
                <a:gd name="connsiteX1-33" fmla="*/ 333127 w 380752"/>
                <a:gd name="connsiteY1-34" fmla="*/ 2347918 h 2467773"/>
                <a:gd name="connsiteX2-35" fmla="*/ 152152 w 380752"/>
                <a:gd name="connsiteY2-36" fmla="*/ 2386018 h 2467773"/>
                <a:gd name="connsiteX3-37" fmla="*/ 12432 w 380752"/>
                <a:gd name="connsiteY3-38" fmla="*/ 1857388 h 2467773"/>
                <a:gd name="connsiteX4-39" fmla="*/ 226745 w 380752"/>
                <a:gd name="connsiteY4-40" fmla="*/ 714381 h 2467773"/>
                <a:gd name="connsiteX5" fmla="*/ 298183 w 380752"/>
                <a:gd name="connsiteY5" fmla="*/ 0 h 24677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80752" h="2467773">
                  <a:moveTo>
                    <a:pt x="380752" y="2128843"/>
                  </a:moveTo>
                  <a:cubicBezTo>
                    <a:pt x="375989" y="2216949"/>
                    <a:pt x="371227" y="2305056"/>
                    <a:pt x="333127" y="2347918"/>
                  </a:cubicBezTo>
                  <a:cubicBezTo>
                    <a:pt x="295027" y="2390780"/>
                    <a:pt x="205601" y="2467773"/>
                    <a:pt x="152152" y="2386018"/>
                  </a:cubicBezTo>
                  <a:cubicBezTo>
                    <a:pt x="98703" y="2304263"/>
                    <a:pt x="0" y="2135994"/>
                    <a:pt x="12432" y="1857388"/>
                  </a:cubicBezTo>
                  <a:cubicBezTo>
                    <a:pt x="24864" y="1578782"/>
                    <a:pt x="179120" y="1023946"/>
                    <a:pt x="226745" y="714381"/>
                  </a:cubicBezTo>
                  <a:cubicBezTo>
                    <a:pt x="274370" y="404816"/>
                    <a:pt x="298976" y="89695"/>
                    <a:pt x="298183"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FF00FF"/>
                </a:solidFill>
              </a:endParaRPr>
            </a:p>
          </p:txBody>
        </p:sp>
        <p:sp>
          <p:nvSpPr>
            <p:cNvPr id="52" name="任意多边形 168"/>
            <p:cNvSpPr/>
            <p:nvPr>
              <p:custDataLst>
                <p:tags r:id="rId13"/>
              </p:custDataLst>
            </p:nvPr>
          </p:nvSpPr>
          <p:spPr>
            <a:xfrm>
              <a:off x="6145237" y="3971925"/>
              <a:ext cx="330200" cy="1250950"/>
            </a:xfrm>
            <a:custGeom>
              <a:avLst/>
              <a:gdLst>
                <a:gd name="connsiteX0" fmla="*/ 0 w 330200"/>
                <a:gd name="connsiteY0" fmla="*/ 971550 h 1250950"/>
                <a:gd name="connsiteX1" fmla="*/ 142875 w 330200"/>
                <a:gd name="connsiteY1" fmla="*/ 1219200 h 1250950"/>
                <a:gd name="connsiteX2" fmla="*/ 285750 w 330200"/>
                <a:gd name="connsiteY2" fmla="*/ 1162050 h 1250950"/>
                <a:gd name="connsiteX3" fmla="*/ 323850 w 330200"/>
                <a:gd name="connsiteY3" fmla="*/ 790575 h 1250950"/>
                <a:gd name="connsiteX4" fmla="*/ 323850 w 330200"/>
                <a:gd name="connsiteY4" fmla="*/ 0 h 125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 h="1250950">
                  <a:moveTo>
                    <a:pt x="0" y="971550"/>
                  </a:moveTo>
                  <a:cubicBezTo>
                    <a:pt x="47625" y="1079500"/>
                    <a:pt x="95250" y="1187450"/>
                    <a:pt x="142875" y="1219200"/>
                  </a:cubicBezTo>
                  <a:cubicBezTo>
                    <a:pt x="190500" y="1250950"/>
                    <a:pt x="255588" y="1233488"/>
                    <a:pt x="285750" y="1162050"/>
                  </a:cubicBezTo>
                  <a:cubicBezTo>
                    <a:pt x="315913" y="1090613"/>
                    <a:pt x="317500" y="984250"/>
                    <a:pt x="323850" y="790575"/>
                  </a:cubicBezTo>
                  <a:cubicBezTo>
                    <a:pt x="330200" y="596900"/>
                    <a:pt x="327025" y="298450"/>
                    <a:pt x="323850"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3" name="任意多边形 169"/>
            <p:cNvSpPr/>
            <p:nvPr>
              <p:custDataLst>
                <p:tags r:id="rId14"/>
              </p:custDataLst>
            </p:nvPr>
          </p:nvSpPr>
          <p:spPr>
            <a:xfrm>
              <a:off x="5707087" y="1457325"/>
              <a:ext cx="1914525" cy="2876550"/>
            </a:xfrm>
            <a:custGeom>
              <a:avLst/>
              <a:gdLst>
                <a:gd name="connsiteX0" fmla="*/ 0 w 1914525"/>
                <a:gd name="connsiteY0" fmla="*/ 0 h 2876550"/>
                <a:gd name="connsiteX1" fmla="*/ 590550 w 1914525"/>
                <a:gd name="connsiteY1" fmla="*/ 781050 h 2876550"/>
                <a:gd name="connsiteX2" fmla="*/ 1314450 w 1914525"/>
                <a:gd name="connsiteY2" fmla="*/ 1495425 h 2876550"/>
                <a:gd name="connsiteX3" fmla="*/ 1771650 w 1914525"/>
                <a:gd name="connsiteY3" fmla="*/ 1800225 h 2876550"/>
                <a:gd name="connsiteX4" fmla="*/ 1914525 w 1914525"/>
                <a:gd name="connsiteY4" fmla="*/ 2876550 h 2876550"/>
                <a:gd name="connsiteX0-1" fmla="*/ 0 w 1914525"/>
                <a:gd name="connsiteY0-2" fmla="*/ 0 h 2876550"/>
                <a:gd name="connsiteX1-3" fmla="*/ 590550 w 1914525"/>
                <a:gd name="connsiteY1-4" fmla="*/ 781050 h 2876550"/>
                <a:gd name="connsiteX2-5" fmla="*/ 1314450 w 1914525"/>
                <a:gd name="connsiteY2-6" fmla="*/ 1495425 h 2876550"/>
                <a:gd name="connsiteX3-7" fmla="*/ 1652609 w 1914525"/>
                <a:gd name="connsiteY3-8" fmla="*/ 2043113 h 2876550"/>
                <a:gd name="connsiteX4-9" fmla="*/ 1914525 w 1914525"/>
                <a:gd name="connsiteY4-10" fmla="*/ 2876550 h 2876550"/>
                <a:gd name="connsiteX0-11" fmla="*/ 0 w 1914525"/>
                <a:gd name="connsiteY0-12" fmla="*/ 0 h 2876550"/>
                <a:gd name="connsiteX1-13" fmla="*/ 590550 w 1914525"/>
                <a:gd name="connsiteY1-14" fmla="*/ 781050 h 2876550"/>
                <a:gd name="connsiteX2-15" fmla="*/ 1314450 w 1914525"/>
                <a:gd name="connsiteY2-16" fmla="*/ 1495425 h 2876550"/>
                <a:gd name="connsiteX3-17" fmla="*/ 1652609 w 1914525"/>
                <a:gd name="connsiteY3-18" fmla="*/ 2043113 h 2876550"/>
                <a:gd name="connsiteX4-19" fmla="*/ 1914525 w 1914525"/>
                <a:gd name="connsiteY4-20" fmla="*/ 2876550 h 2876550"/>
                <a:gd name="connsiteX0-21" fmla="*/ 0 w 1914525"/>
                <a:gd name="connsiteY0-22" fmla="*/ 0 h 2876550"/>
                <a:gd name="connsiteX1-23" fmla="*/ 590550 w 1914525"/>
                <a:gd name="connsiteY1-24" fmla="*/ 781050 h 2876550"/>
                <a:gd name="connsiteX2-25" fmla="*/ 1295419 w 1914525"/>
                <a:gd name="connsiteY2-26" fmla="*/ 1471609 h 2876550"/>
                <a:gd name="connsiteX3-27" fmla="*/ 1652609 w 1914525"/>
                <a:gd name="connsiteY3-28" fmla="*/ 2043113 h 2876550"/>
                <a:gd name="connsiteX4-29" fmla="*/ 1914525 w 1914525"/>
                <a:gd name="connsiteY4-30" fmla="*/ 2876550 h 2876550"/>
                <a:gd name="connsiteX0-31" fmla="*/ 0 w 1914525"/>
                <a:gd name="connsiteY0-32" fmla="*/ 0 h 2876550"/>
                <a:gd name="connsiteX1-33" fmla="*/ 590550 w 1914525"/>
                <a:gd name="connsiteY1-34" fmla="*/ 781050 h 2876550"/>
                <a:gd name="connsiteX2-35" fmla="*/ 1295419 w 1914525"/>
                <a:gd name="connsiteY2-36" fmla="*/ 1471609 h 2876550"/>
                <a:gd name="connsiteX3-37" fmla="*/ 1724047 w 1914525"/>
                <a:gd name="connsiteY3-38" fmla="*/ 2043113 h 2876550"/>
                <a:gd name="connsiteX4-39" fmla="*/ 1914525 w 1914525"/>
                <a:gd name="connsiteY4-40" fmla="*/ 2876550 h 2876550"/>
                <a:gd name="connsiteX0-41" fmla="*/ 0 w 1914525"/>
                <a:gd name="connsiteY0-42" fmla="*/ 0 h 2876550"/>
                <a:gd name="connsiteX1-43" fmla="*/ 590550 w 1914525"/>
                <a:gd name="connsiteY1-44" fmla="*/ 781050 h 2876550"/>
                <a:gd name="connsiteX2-45" fmla="*/ 1295419 w 1914525"/>
                <a:gd name="connsiteY2-46" fmla="*/ 1471609 h 2876550"/>
                <a:gd name="connsiteX3-47" fmla="*/ 1795485 w 1914525"/>
                <a:gd name="connsiteY3-48" fmla="*/ 2114551 h 2876550"/>
                <a:gd name="connsiteX4-49" fmla="*/ 1914525 w 1914525"/>
                <a:gd name="connsiteY4-50" fmla="*/ 2876550 h 2876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14525" h="2876550">
                  <a:moveTo>
                    <a:pt x="0" y="0"/>
                  </a:moveTo>
                  <a:cubicBezTo>
                    <a:pt x="185737" y="265906"/>
                    <a:pt x="374647" y="535782"/>
                    <a:pt x="590550" y="781050"/>
                  </a:cubicBezTo>
                  <a:cubicBezTo>
                    <a:pt x="806453" y="1026318"/>
                    <a:pt x="1094597" y="1249359"/>
                    <a:pt x="1295419" y="1471609"/>
                  </a:cubicBezTo>
                  <a:cubicBezTo>
                    <a:pt x="1496241" y="1693859"/>
                    <a:pt x="1724027" y="1808165"/>
                    <a:pt x="1795485" y="2114551"/>
                  </a:cubicBezTo>
                  <a:cubicBezTo>
                    <a:pt x="1895497" y="2344738"/>
                    <a:pt x="1893093" y="2453481"/>
                    <a:pt x="1914525" y="287655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4" name="任意多边形 170"/>
            <p:cNvSpPr/>
            <p:nvPr>
              <p:custDataLst>
                <p:tags r:id="rId15"/>
              </p:custDataLst>
            </p:nvPr>
          </p:nvSpPr>
          <p:spPr>
            <a:xfrm>
              <a:off x="6729437" y="3971925"/>
              <a:ext cx="357187" cy="1300162"/>
            </a:xfrm>
            <a:custGeom>
              <a:avLst/>
              <a:gdLst>
                <a:gd name="connsiteX0" fmla="*/ 349250 w 357187"/>
                <a:gd name="connsiteY0" fmla="*/ 914400 h 1300162"/>
                <a:gd name="connsiteX1" fmla="*/ 320675 w 357187"/>
                <a:gd name="connsiteY1" fmla="*/ 1162050 h 1300162"/>
                <a:gd name="connsiteX2" fmla="*/ 130175 w 357187"/>
                <a:gd name="connsiteY2" fmla="*/ 1266825 h 1300162"/>
                <a:gd name="connsiteX3" fmla="*/ 15875 w 357187"/>
                <a:gd name="connsiteY3" fmla="*/ 962025 h 1300162"/>
                <a:gd name="connsiteX4" fmla="*/ 34925 w 357187"/>
                <a:gd name="connsiteY4" fmla="*/ 0 h 13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1300162">
                  <a:moveTo>
                    <a:pt x="349250" y="914400"/>
                  </a:moveTo>
                  <a:cubicBezTo>
                    <a:pt x="353218" y="1008856"/>
                    <a:pt x="357187" y="1103313"/>
                    <a:pt x="320675" y="1162050"/>
                  </a:cubicBezTo>
                  <a:cubicBezTo>
                    <a:pt x="284163" y="1220787"/>
                    <a:pt x="180975" y="1300162"/>
                    <a:pt x="130175" y="1266825"/>
                  </a:cubicBezTo>
                  <a:cubicBezTo>
                    <a:pt x="79375" y="1233488"/>
                    <a:pt x="31750" y="1173162"/>
                    <a:pt x="15875" y="962025"/>
                  </a:cubicBezTo>
                  <a:cubicBezTo>
                    <a:pt x="0" y="750888"/>
                    <a:pt x="17462" y="375444"/>
                    <a:pt x="34925"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5" name="任意多边形 171"/>
            <p:cNvSpPr/>
            <p:nvPr>
              <p:custDataLst>
                <p:tags r:id="rId16"/>
              </p:custDataLst>
            </p:nvPr>
          </p:nvSpPr>
          <p:spPr>
            <a:xfrm>
              <a:off x="5954737" y="1476375"/>
              <a:ext cx="2117725" cy="3844925"/>
            </a:xfrm>
            <a:custGeom>
              <a:avLst/>
              <a:gdLst>
                <a:gd name="connsiteX0" fmla="*/ 1638300 w 2117725"/>
                <a:gd name="connsiteY0" fmla="*/ 3438525 h 3844925"/>
                <a:gd name="connsiteX1" fmla="*/ 1819275 w 2117725"/>
                <a:gd name="connsiteY1" fmla="*/ 3695700 h 3844925"/>
                <a:gd name="connsiteX2" fmla="*/ 2085975 w 2117725"/>
                <a:gd name="connsiteY2" fmla="*/ 3733800 h 3844925"/>
                <a:gd name="connsiteX3" fmla="*/ 2009775 w 2117725"/>
                <a:gd name="connsiteY3" fmla="*/ 3028950 h 3844925"/>
                <a:gd name="connsiteX4" fmla="*/ 1781175 w 2117725"/>
                <a:gd name="connsiteY4" fmla="*/ 2028825 h 3844925"/>
                <a:gd name="connsiteX5" fmla="*/ 1714500 w 2117725"/>
                <a:gd name="connsiteY5" fmla="*/ 1485900 h 3844925"/>
                <a:gd name="connsiteX6" fmla="*/ 0 w 2117725"/>
                <a:gd name="connsiteY6" fmla="*/ 0 h 3844925"/>
                <a:gd name="connsiteX0-1" fmla="*/ 1638300 w 2117725"/>
                <a:gd name="connsiteY0-2" fmla="*/ 3438525 h 3844925"/>
                <a:gd name="connsiteX1-3" fmla="*/ 1819275 w 2117725"/>
                <a:gd name="connsiteY1-4" fmla="*/ 3695700 h 3844925"/>
                <a:gd name="connsiteX2-5" fmla="*/ 2085975 w 2117725"/>
                <a:gd name="connsiteY2-6" fmla="*/ 3733800 h 3844925"/>
                <a:gd name="connsiteX3-7" fmla="*/ 2009775 w 2117725"/>
                <a:gd name="connsiteY3-8" fmla="*/ 3028950 h 3844925"/>
                <a:gd name="connsiteX4-9" fmla="*/ 1781175 w 2117725"/>
                <a:gd name="connsiteY4-10" fmla="*/ 2028825 h 3844925"/>
                <a:gd name="connsiteX5-11" fmla="*/ 1333521 w 2117725"/>
                <a:gd name="connsiteY5-12" fmla="*/ 1238245 h 3844925"/>
                <a:gd name="connsiteX6-13" fmla="*/ 0 w 2117725"/>
                <a:gd name="connsiteY6-14" fmla="*/ 0 h 3844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17725" h="3844925">
                  <a:moveTo>
                    <a:pt x="1638300" y="3438525"/>
                  </a:moveTo>
                  <a:cubicBezTo>
                    <a:pt x="1691481" y="3542506"/>
                    <a:pt x="1744663" y="3646488"/>
                    <a:pt x="1819275" y="3695700"/>
                  </a:cubicBezTo>
                  <a:cubicBezTo>
                    <a:pt x="1893887" y="3744912"/>
                    <a:pt x="2054225" y="3844925"/>
                    <a:pt x="2085975" y="3733800"/>
                  </a:cubicBezTo>
                  <a:cubicBezTo>
                    <a:pt x="2117725" y="3622675"/>
                    <a:pt x="2060575" y="3313113"/>
                    <a:pt x="2009775" y="3028950"/>
                  </a:cubicBezTo>
                  <a:cubicBezTo>
                    <a:pt x="1958975" y="2744788"/>
                    <a:pt x="1893884" y="2327276"/>
                    <a:pt x="1781175" y="2028825"/>
                  </a:cubicBezTo>
                  <a:cubicBezTo>
                    <a:pt x="1668466" y="1730374"/>
                    <a:pt x="1630384" y="1576383"/>
                    <a:pt x="1333521" y="1238245"/>
                  </a:cubicBezTo>
                  <a:cubicBezTo>
                    <a:pt x="1036659" y="900108"/>
                    <a:pt x="708819" y="573881"/>
                    <a:pt x="0"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56" name="TextBox 172"/>
            <p:cNvSpPr txBox="1"/>
            <p:nvPr/>
          </p:nvSpPr>
          <p:spPr>
            <a:xfrm>
              <a:off x="5930936" y="928670"/>
              <a:ext cx="1071570" cy="347345"/>
            </a:xfrm>
            <a:prstGeom prst="rect">
              <a:avLst/>
            </a:prstGeom>
            <a:noFill/>
          </p:spPr>
          <p:txBody>
            <a:bodyPr wrap="square" rtlCol="0">
              <a:spAutoFit/>
            </a:bodyPr>
            <a:lstStyle/>
            <a:p>
              <a:pPr algn="ctr" fontAlgn="base">
                <a:lnSpc>
                  <a:spcPts val="2000"/>
                </a:lnSpc>
                <a:spcBef>
                  <a:spcPct val="0"/>
                </a:spcBef>
                <a:spcAft>
                  <a:spcPct val="0"/>
                </a:spcAft>
              </a:pPr>
              <a:r>
                <a:rPr lang="zh-CN" altLang="en-US" dirty="0">
                  <a:solidFill>
                    <a:srgbClr val="000000"/>
                  </a:solidFill>
                  <a:latin typeface="微软雅黑" panose="020B0503020204020204" charset="-122"/>
                  <a:ea typeface="微软雅黑" panose="020B0503020204020204" charset="-122"/>
                </a:rPr>
                <a:t>头结点</a:t>
              </a:r>
            </a:p>
          </p:txBody>
        </p:sp>
        <p:sp>
          <p:nvSpPr>
            <p:cNvPr id="57" name="任意多边形 173"/>
            <p:cNvSpPr/>
            <p:nvPr>
              <p:custDataLst>
                <p:tags r:id="rId17"/>
              </p:custDataLst>
            </p:nvPr>
          </p:nvSpPr>
          <p:spPr>
            <a:xfrm>
              <a:off x="4743450" y="2790825"/>
              <a:ext cx="552450" cy="1325563"/>
            </a:xfrm>
            <a:custGeom>
              <a:avLst/>
              <a:gdLst>
                <a:gd name="connsiteX0" fmla="*/ 0 w 552450"/>
                <a:gd name="connsiteY0" fmla="*/ 1009650 h 1325563"/>
                <a:gd name="connsiteX1" fmla="*/ 209550 w 552450"/>
                <a:gd name="connsiteY1" fmla="*/ 1314450 h 1325563"/>
                <a:gd name="connsiteX2" fmla="*/ 371475 w 552450"/>
                <a:gd name="connsiteY2" fmla="*/ 1076325 h 1325563"/>
                <a:gd name="connsiteX3" fmla="*/ 552450 w 552450"/>
                <a:gd name="connsiteY3" fmla="*/ 0 h 1325563"/>
              </a:gdLst>
              <a:ahLst/>
              <a:cxnLst>
                <a:cxn ang="0">
                  <a:pos x="connsiteX0" y="connsiteY0"/>
                </a:cxn>
                <a:cxn ang="0">
                  <a:pos x="connsiteX1" y="connsiteY1"/>
                </a:cxn>
                <a:cxn ang="0">
                  <a:pos x="connsiteX2" y="connsiteY2"/>
                </a:cxn>
                <a:cxn ang="0">
                  <a:pos x="connsiteX3" y="connsiteY3"/>
                </a:cxn>
              </a:cxnLst>
              <a:rect l="l" t="t" r="r" b="b"/>
              <a:pathLst>
                <a:path w="552450" h="1325563">
                  <a:moveTo>
                    <a:pt x="0" y="1009650"/>
                  </a:moveTo>
                  <a:cubicBezTo>
                    <a:pt x="73818" y="1156493"/>
                    <a:pt x="147637" y="1303337"/>
                    <a:pt x="209550" y="1314450"/>
                  </a:cubicBezTo>
                  <a:cubicBezTo>
                    <a:pt x="271463" y="1325563"/>
                    <a:pt x="314325" y="1295400"/>
                    <a:pt x="371475" y="1076325"/>
                  </a:cubicBezTo>
                  <a:cubicBezTo>
                    <a:pt x="428625" y="857250"/>
                    <a:pt x="490537" y="428625"/>
                    <a:pt x="552450" y="0"/>
                  </a:cubicBezTo>
                </a:path>
              </a:pathLst>
            </a:custGeom>
            <a:ln w="19050">
              <a:solidFill>
                <a:srgbClr val="C0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grpSp>
      <p:sp>
        <p:nvSpPr>
          <p:cNvPr id="100" name="文本框 99"/>
          <p:cNvSpPr txBox="1"/>
          <p:nvPr/>
        </p:nvSpPr>
        <p:spPr>
          <a:xfrm>
            <a:off x="1053074" y="178558"/>
            <a:ext cx="2859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6.6.1 </a:t>
            </a:r>
            <a:r>
              <a:rPr lang="zh-CN" altLang="en-US" sz="2000" dirty="0">
                <a:solidFill>
                  <a:schemeClr val="accent1"/>
                </a:solidFill>
                <a:latin typeface="微软雅黑" panose="020B0503020204020204" charset="-122"/>
                <a:ea typeface="微软雅黑" panose="020B0503020204020204" charset="-122"/>
              </a:rPr>
              <a:t>线索二叉树的定义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wipe(down)">
                                      <p:cBhvr>
                                        <p:cTn id="11" dur="500"/>
                                        <p:tgtEl>
                                          <p:spTgt spid="2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1000"/>
                                        <p:tgtEl>
                                          <p:spTgt spid="2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wipe(left)">
                                      <p:cBhvr>
                                        <p:cTn id="2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0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859657" y="2308500"/>
            <a:ext cx="2000264" cy="2241000"/>
            <a:chOff x="1500166" y="1549520"/>
            <a:chExt cx="2000264" cy="2241000"/>
          </a:xfrm>
        </p:grpSpPr>
        <p:sp>
          <p:nvSpPr>
            <p:cNvPr id="5" name="椭圆 4"/>
            <p:cNvSpPr/>
            <p:nvPr/>
          </p:nvSpPr>
          <p:spPr>
            <a:xfrm>
              <a:off x="2185971" y="1706372"/>
              <a:ext cx="342902" cy="35938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solidFill>
                    <a:schemeClr val="bg1"/>
                  </a:solidFill>
                  <a:latin typeface="Consolas" pitchFamily="49" charset="0"/>
                  <a:cs typeface="Consolas" pitchFamily="49" charset="0"/>
                </a:rPr>
                <a:t>4</a:t>
              </a:r>
              <a:endParaRPr lang="zh-CN" altLang="en-US" sz="1600">
                <a:solidFill>
                  <a:schemeClr val="bg1"/>
                </a:solidFill>
                <a:latin typeface="Consolas" pitchFamily="49" charset="0"/>
                <a:cs typeface="Consolas" pitchFamily="49" charset="0"/>
              </a:endParaRPr>
            </a:p>
          </p:txBody>
        </p:sp>
        <p:sp>
          <p:nvSpPr>
            <p:cNvPr id="6" name="椭圆 5"/>
            <p:cNvSpPr/>
            <p:nvPr/>
          </p:nvSpPr>
          <p:spPr>
            <a:xfrm>
              <a:off x="1671617" y="2271123"/>
              <a:ext cx="342902" cy="35938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3</a:t>
              </a:r>
              <a:endParaRPr lang="zh-CN" altLang="en-US" sz="1600">
                <a:solidFill>
                  <a:srgbClr val="525252"/>
                </a:solidFill>
                <a:latin typeface="Consolas" pitchFamily="49" charset="0"/>
                <a:cs typeface="Consolas" pitchFamily="49" charset="0"/>
              </a:endParaRPr>
            </a:p>
          </p:txBody>
        </p:sp>
        <p:sp>
          <p:nvSpPr>
            <p:cNvPr id="7" name="椭圆 6"/>
            <p:cNvSpPr/>
            <p:nvPr/>
          </p:nvSpPr>
          <p:spPr>
            <a:xfrm>
              <a:off x="2757475" y="2271123"/>
              <a:ext cx="342902" cy="35938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2</a:t>
              </a:r>
              <a:endParaRPr lang="zh-CN" altLang="en-US" sz="1600">
                <a:solidFill>
                  <a:srgbClr val="525252"/>
                </a:solidFill>
                <a:latin typeface="Consolas" pitchFamily="49" charset="0"/>
                <a:cs typeface="Consolas" pitchFamily="49" charset="0"/>
              </a:endParaRPr>
            </a:p>
          </p:txBody>
        </p:sp>
        <p:sp>
          <p:nvSpPr>
            <p:cNvPr id="8" name="椭圆 7"/>
            <p:cNvSpPr/>
            <p:nvPr/>
          </p:nvSpPr>
          <p:spPr>
            <a:xfrm>
              <a:off x="1500166" y="2887215"/>
              <a:ext cx="342902" cy="35938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1</a:t>
              </a:r>
              <a:endParaRPr lang="zh-CN" altLang="en-US" sz="1600">
                <a:solidFill>
                  <a:srgbClr val="525252"/>
                </a:solidFill>
                <a:latin typeface="Consolas" pitchFamily="49" charset="0"/>
                <a:cs typeface="Consolas" pitchFamily="49" charset="0"/>
              </a:endParaRPr>
            </a:p>
          </p:txBody>
        </p:sp>
        <p:sp>
          <p:nvSpPr>
            <p:cNvPr id="9" name="TextBox 8"/>
            <p:cNvSpPr txBox="1"/>
            <p:nvPr/>
          </p:nvSpPr>
          <p:spPr>
            <a:xfrm>
              <a:off x="1500166" y="3451966"/>
              <a:ext cx="2000264" cy="338554"/>
            </a:xfrm>
            <a:prstGeom prst="rect">
              <a:avLst/>
            </a:prstGeom>
            <a:noFill/>
          </p:spPr>
          <p:txBody>
            <a:bodyPr wrap="square" rtlCol="0">
              <a:spAutoFit/>
            </a:bodyPr>
            <a:lstStyle/>
            <a:p>
              <a:pPr algn="l"/>
              <a:r>
                <a:rPr lang="en-US" altLang="zh-CN" sz="1600">
                  <a:solidFill>
                    <a:srgbClr val="525252"/>
                  </a:solidFill>
                  <a:latin typeface="Consolas" pitchFamily="49" charset="0"/>
                  <a:ea typeface="楷体" pitchFamily="49" charset="-122"/>
                  <a:cs typeface="Consolas" pitchFamily="49" charset="0"/>
                </a:rPr>
                <a:t>{1</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2</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3</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4}</a:t>
              </a:r>
              <a:r>
                <a:rPr lang="zh-CN" altLang="en-US" sz="1600">
                  <a:solidFill>
                    <a:srgbClr val="525252"/>
                  </a:solidFill>
                  <a:latin typeface="Consolas" pitchFamily="49" charset="0"/>
                  <a:ea typeface="楷体" pitchFamily="49" charset="-122"/>
                  <a:cs typeface="Consolas" pitchFamily="49" charset="0"/>
                </a:rPr>
                <a:t>集合</a:t>
              </a:r>
              <a:endParaRPr lang="zh-CN" altLang="en-US" sz="1600">
                <a:solidFill>
                  <a:srgbClr val="525252"/>
                </a:solidFill>
                <a:latin typeface="Consolas" pitchFamily="49" charset="0"/>
                <a:cs typeface="Consolas" pitchFamily="49" charset="0"/>
              </a:endParaRPr>
            </a:p>
          </p:txBody>
        </p:sp>
        <p:cxnSp>
          <p:nvCxnSpPr>
            <p:cNvPr id="10" name="直接箭头连接符 9"/>
            <p:cNvCxnSpPr>
              <a:stCxn id="6" idx="7"/>
              <a:endCxn id="5" idx="3"/>
            </p:cNvCxnSpPr>
            <p:nvPr/>
          </p:nvCxnSpPr>
          <p:spPr>
            <a:xfrm rot="5400000" flipH="1" flipV="1">
              <a:off x="1944932" y="2032499"/>
              <a:ext cx="310626" cy="27188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7" idx="1"/>
              <a:endCxn id="5" idx="5"/>
            </p:cNvCxnSpPr>
            <p:nvPr/>
          </p:nvCxnSpPr>
          <p:spPr>
            <a:xfrm rot="16200000" flipV="1">
              <a:off x="2487861" y="2003924"/>
              <a:ext cx="310626" cy="32903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8" idx="0"/>
              <a:endCxn id="6" idx="4"/>
            </p:cNvCxnSpPr>
            <p:nvPr/>
          </p:nvCxnSpPr>
          <p:spPr>
            <a:xfrm rot="5400000" flipH="1" flipV="1">
              <a:off x="1628990" y="2673137"/>
              <a:ext cx="256705" cy="17145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3" name="任意多边形 12"/>
            <p:cNvSpPr/>
            <p:nvPr/>
          </p:nvSpPr>
          <p:spPr>
            <a:xfrm>
              <a:off x="2310141" y="1549520"/>
              <a:ext cx="372066" cy="283259"/>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srgbClr val="525252"/>
                </a:solidFill>
                <a:latin typeface="Consolas" pitchFamily="49" charset="0"/>
                <a:cs typeface="Consolas" pitchFamily="49" charset="0"/>
              </a:endParaRPr>
            </a:p>
          </p:txBody>
        </p:sp>
      </p:grpSp>
      <p:sp>
        <p:nvSpPr>
          <p:cNvPr id="14" name="TextBox 13"/>
          <p:cNvSpPr txBox="1"/>
          <p:nvPr/>
        </p:nvSpPr>
        <p:spPr>
          <a:xfrm>
            <a:off x="2073839" y="4759484"/>
            <a:ext cx="3643338" cy="369332"/>
          </a:xfrm>
          <a:prstGeom prst="rect">
            <a:avLst/>
          </a:prstGeom>
          <a:noFill/>
        </p:spPr>
        <p:txBody>
          <a:bodyPr wrap="square" rtlCol="0">
            <a:spAutoFit/>
          </a:bodyPr>
          <a:lstStyle/>
          <a:p>
            <a:pPr algn="l">
              <a:lnSpc>
                <a:spcPct val="100000"/>
              </a:lnSpc>
            </a:pPr>
            <a:r>
              <a:rPr lang="zh-CN" altLang="en-US">
                <a:solidFill>
                  <a:srgbClr val="525252"/>
                </a:solidFill>
                <a:latin typeface="Consolas" pitchFamily="49" charset="0"/>
                <a:ea typeface="楷体" panose="02010609060101010101" pitchFamily="49" charset="-122"/>
                <a:cs typeface="Consolas" pitchFamily="49" charset="0"/>
              </a:rPr>
              <a:t>查找</a:t>
            </a: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所在的子集合：</a:t>
            </a:r>
            <a:r>
              <a:rPr lang="en-US" altLang="zh-CN">
                <a:solidFill>
                  <a:srgbClr val="525252"/>
                </a:solidFill>
                <a:latin typeface="Consolas" pitchFamily="49" charset="0"/>
                <a:ea typeface="楷体" panose="02010609060101010101" pitchFamily="49" charset="-122"/>
                <a:cs typeface="Consolas" pitchFamily="49" charset="0"/>
              </a:rPr>
              <a:t>3</a:t>
            </a:r>
            <a:r>
              <a:rPr lang="zh-CN" altLang="en-US">
                <a:solidFill>
                  <a:srgbClr val="525252"/>
                </a:solidFill>
                <a:latin typeface="Consolas" pitchFamily="49" charset="0"/>
                <a:ea typeface="楷体" panose="02010609060101010101" pitchFamily="49" charset="-122"/>
                <a:cs typeface="Consolas" pitchFamily="49" charset="0"/>
              </a:rPr>
              <a:t>次比较</a:t>
            </a:r>
          </a:p>
        </p:txBody>
      </p:sp>
      <p:sp>
        <p:nvSpPr>
          <p:cNvPr id="25" name="TextBox 24"/>
          <p:cNvSpPr txBox="1"/>
          <p:nvPr/>
        </p:nvSpPr>
        <p:spPr>
          <a:xfrm>
            <a:off x="7623250" y="4759484"/>
            <a:ext cx="3286148" cy="369332"/>
          </a:xfrm>
          <a:prstGeom prst="rect">
            <a:avLst/>
          </a:prstGeom>
          <a:noFill/>
        </p:spPr>
        <p:txBody>
          <a:bodyPr wrap="square" rtlCol="0">
            <a:spAutoFit/>
          </a:bodyPr>
          <a:lstStyle/>
          <a:p>
            <a:pPr algn="l"/>
            <a:r>
              <a:rPr lang="zh-CN" altLang="en-US">
                <a:solidFill>
                  <a:srgbClr val="525252"/>
                </a:solidFill>
                <a:latin typeface="Consolas" pitchFamily="49" charset="0"/>
                <a:ea typeface="楷体" panose="02010609060101010101" pitchFamily="49" charset="-122"/>
                <a:cs typeface="Consolas" pitchFamily="49" charset="0"/>
              </a:rPr>
              <a:t>查找</a:t>
            </a:r>
            <a:r>
              <a:rPr lang="en-US" altLang="zh-CN">
                <a:solidFill>
                  <a:srgbClr val="525252"/>
                </a:solidFill>
                <a:latin typeface="Consolas" pitchFamily="49" charset="0"/>
                <a:ea typeface="楷体" panose="02010609060101010101" pitchFamily="49" charset="-122"/>
                <a:cs typeface="Consolas" pitchFamily="49" charset="0"/>
              </a:rPr>
              <a:t>1</a:t>
            </a:r>
            <a:r>
              <a:rPr lang="zh-CN" altLang="en-US">
                <a:solidFill>
                  <a:srgbClr val="525252"/>
                </a:solidFill>
                <a:latin typeface="Consolas" pitchFamily="49" charset="0"/>
                <a:ea typeface="楷体" panose="02010609060101010101" pitchFamily="49" charset="-122"/>
                <a:cs typeface="Consolas" pitchFamily="49" charset="0"/>
              </a:rPr>
              <a:t>所在的子集合：</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次比较</a:t>
            </a:r>
          </a:p>
        </p:txBody>
      </p:sp>
      <p:grpSp>
        <p:nvGrpSpPr>
          <p:cNvPr id="34" name="组合 33"/>
          <p:cNvGrpSpPr/>
          <p:nvPr/>
        </p:nvGrpSpPr>
        <p:grpSpPr>
          <a:xfrm>
            <a:off x="8114913" y="1712416"/>
            <a:ext cx="1912017" cy="2918089"/>
            <a:chOff x="5277976" y="1024873"/>
            <a:chExt cx="1912017" cy="2918089"/>
          </a:xfrm>
        </p:grpSpPr>
        <p:sp>
          <p:nvSpPr>
            <p:cNvPr id="16" name="椭圆 15"/>
            <p:cNvSpPr/>
            <p:nvPr/>
          </p:nvSpPr>
          <p:spPr>
            <a:xfrm>
              <a:off x="5933524" y="1196194"/>
              <a:ext cx="327774" cy="39253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a:solidFill>
                    <a:schemeClr val="bg1"/>
                  </a:solidFill>
                  <a:latin typeface="Consolas" pitchFamily="49" charset="0"/>
                  <a:cs typeface="Consolas" pitchFamily="49" charset="0"/>
                </a:rPr>
                <a:t>4</a:t>
              </a:r>
              <a:endParaRPr lang="zh-CN" altLang="en-US" sz="1600">
                <a:solidFill>
                  <a:schemeClr val="bg1"/>
                </a:solidFill>
                <a:latin typeface="Consolas" pitchFamily="49" charset="0"/>
                <a:cs typeface="Consolas" pitchFamily="49" charset="0"/>
              </a:endParaRPr>
            </a:p>
          </p:txBody>
        </p:sp>
        <p:sp>
          <p:nvSpPr>
            <p:cNvPr id="17" name="椭圆 16"/>
            <p:cNvSpPr/>
            <p:nvPr/>
          </p:nvSpPr>
          <p:spPr>
            <a:xfrm>
              <a:off x="5933524" y="1813039"/>
              <a:ext cx="327774" cy="392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3</a:t>
              </a:r>
              <a:endParaRPr lang="zh-CN" altLang="en-US" sz="1600">
                <a:solidFill>
                  <a:srgbClr val="525252"/>
                </a:solidFill>
                <a:latin typeface="Consolas" pitchFamily="49" charset="0"/>
                <a:cs typeface="Consolas" pitchFamily="49" charset="0"/>
              </a:endParaRPr>
            </a:p>
          </p:txBody>
        </p:sp>
        <p:sp>
          <p:nvSpPr>
            <p:cNvPr id="18" name="椭圆 17"/>
            <p:cNvSpPr/>
            <p:nvPr/>
          </p:nvSpPr>
          <p:spPr>
            <a:xfrm>
              <a:off x="5933524" y="2426794"/>
              <a:ext cx="327774" cy="392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2</a:t>
              </a:r>
              <a:endParaRPr lang="zh-CN" altLang="en-US" sz="1600">
                <a:solidFill>
                  <a:srgbClr val="525252"/>
                </a:solidFill>
                <a:latin typeface="Consolas" pitchFamily="49" charset="0"/>
                <a:cs typeface="Consolas" pitchFamily="49" charset="0"/>
              </a:endParaRPr>
            </a:p>
          </p:txBody>
        </p:sp>
        <p:sp>
          <p:nvSpPr>
            <p:cNvPr id="19" name="椭圆 18"/>
            <p:cNvSpPr/>
            <p:nvPr/>
          </p:nvSpPr>
          <p:spPr>
            <a:xfrm>
              <a:off x="5933524" y="3099716"/>
              <a:ext cx="327774" cy="392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a:solidFill>
                    <a:srgbClr val="525252"/>
                  </a:solidFill>
                  <a:latin typeface="Consolas" pitchFamily="49" charset="0"/>
                  <a:cs typeface="Consolas" pitchFamily="49" charset="0"/>
                </a:rPr>
                <a:t>1</a:t>
              </a:r>
              <a:endParaRPr lang="zh-CN" altLang="en-US" sz="1600">
                <a:solidFill>
                  <a:srgbClr val="525252"/>
                </a:solidFill>
                <a:latin typeface="Consolas" pitchFamily="49" charset="0"/>
                <a:cs typeface="Consolas" pitchFamily="49" charset="0"/>
              </a:endParaRPr>
            </a:p>
          </p:txBody>
        </p:sp>
        <p:sp>
          <p:nvSpPr>
            <p:cNvPr id="20" name="TextBox 19"/>
            <p:cNvSpPr txBox="1"/>
            <p:nvPr/>
          </p:nvSpPr>
          <p:spPr>
            <a:xfrm>
              <a:off x="5277976" y="3604408"/>
              <a:ext cx="1912017" cy="338554"/>
            </a:xfrm>
            <a:prstGeom prst="rect">
              <a:avLst/>
            </a:prstGeom>
            <a:noFill/>
          </p:spPr>
          <p:txBody>
            <a:bodyPr wrap="square" rtlCol="0">
              <a:spAutoFit/>
            </a:bodyPr>
            <a:lstStyle/>
            <a:p>
              <a:pPr algn="l"/>
              <a:r>
                <a:rPr lang="en-US" altLang="zh-CN" sz="1600">
                  <a:solidFill>
                    <a:srgbClr val="525252"/>
                  </a:solidFill>
                  <a:latin typeface="Consolas" pitchFamily="49" charset="0"/>
                  <a:ea typeface="楷体" pitchFamily="49" charset="-122"/>
                  <a:cs typeface="Consolas" pitchFamily="49" charset="0"/>
                </a:rPr>
                <a:t>{1</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2</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3</a:t>
              </a:r>
              <a:r>
                <a:rPr lang="zh-CN" altLang="en-US" sz="1600">
                  <a:solidFill>
                    <a:srgbClr val="525252"/>
                  </a:solidFill>
                  <a:latin typeface="Consolas" pitchFamily="49" charset="0"/>
                  <a:ea typeface="楷体" pitchFamily="49" charset="-122"/>
                  <a:cs typeface="Consolas" pitchFamily="49" charset="0"/>
                </a:rPr>
                <a:t>，</a:t>
              </a:r>
              <a:r>
                <a:rPr lang="en-US" altLang="zh-CN" sz="1600">
                  <a:solidFill>
                    <a:srgbClr val="525252"/>
                  </a:solidFill>
                  <a:latin typeface="Consolas" pitchFamily="49" charset="0"/>
                  <a:ea typeface="楷体" pitchFamily="49" charset="-122"/>
                  <a:cs typeface="Consolas" pitchFamily="49" charset="0"/>
                </a:rPr>
                <a:t>4}</a:t>
              </a:r>
              <a:r>
                <a:rPr lang="zh-CN" altLang="en-US" sz="1600">
                  <a:solidFill>
                    <a:srgbClr val="525252"/>
                  </a:solidFill>
                  <a:latin typeface="Consolas" pitchFamily="49" charset="0"/>
                  <a:ea typeface="楷体" pitchFamily="49" charset="-122"/>
                  <a:cs typeface="Consolas" pitchFamily="49" charset="0"/>
                </a:rPr>
                <a:t>集合</a:t>
              </a:r>
              <a:endParaRPr lang="zh-CN" altLang="en-US" sz="1600">
                <a:solidFill>
                  <a:srgbClr val="525252"/>
                </a:solidFill>
                <a:latin typeface="Consolas" pitchFamily="49" charset="0"/>
                <a:cs typeface="Consolas" pitchFamily="49" charset="0"/>
              </a:endParaRPr>
            </a:p>
          </p:txBody>
        </p:sp>
        <p:sp>
          <p:nvSpPr>
            <p:cNvPr id="24" name="任意多边形 23"/>
            <p:cNvSpPr/>
            <p:nvPr/>
          </p:nvSpPr>
          <p:spPr>
            <a:xfrm>
              <a:off x="6052217" y="1024873"/>
              <a:ext cx="355652" cy="309387"/>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srgbClr val="525252"/>
                </a:solidFill>
                <a:latin typeface="Consolas" pitchFamily="49" charset="0"/>
                <a:cs typeface="Consolas" pitchFamily="49" charset="0"/>
              </a:endParaRPr>
            </a:p>
          </p:txBody>
        </p:sp>
        <p:cxnSp>
          <p:nvCxnSpPr>
            <p:cNvPr id="29" name="直接箭头连接符 28"/>
            <p:cNvCxnSpPr>
              <a:stCxn id="17" idx="0"/>
              <a:endCxn id="16" idx="4"/>
            </p:cNvCxnSpPr>
            <p:nvPr/>
          </p:nvCxnSpPr>
          <p:spPr>
            <a:xfrm rot="5400000" flipH="1" flipV="1">
              <a:off x="5985258" y="1700902"/>
              <a:ext cx="224307" cy="1214"/>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8" idx="0"/>
              <a:endCxn id="17" idx="4"/>
            </p:cNvCxnSpPr>
            <p:nvPr/>
          </p:nvCxnSpPr>
          <p:spPr>
            <a:xfrm rot="5400000" flipH="1" flipV="1">
              <a:off x="5986803" y="2316202"/>
              <a:ext cx="221217" cy="1214"/>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a:stCxn id="19" idx="0"/>
              <a:endCxn id="18" idx="4"/>
            </p:cNvCxnSpPr>
            <p:nvPr/>
          </p:nvCxnSpPr>
          <p:spPr>
            <a:xfrm rot="5400000" flipH="1" flipV="1">
              <a:off x="5957219" y="2959540"/>
              <a:ext cx="280384" cy="1214"/>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grpSp>
      <p:grpSp>
        <p:nvGrpSpPr>
          <p:cNvPr id="15" name="组合 36"/>
          <p:cNvGrpSpPr/>
          <p:nvPr/>
        </p:nvGrpSpPr>
        <p:grpSpPr>
          <a:xfrm>
            <a:off x="5124776" y="5361192"/>
            <a:ext cx="2357454" cy="1043052"/>
            <a:chOff x="3286116" y="4857760"/>
            <a:chExt cx="2357454" cy="1043052"/>
          </a:xfrm>
        </p:grpSpPr>
        <p:sp>
          <p:nvSpPr>
            <p:cNvPr id="35" name="TextBox 34"/>
            <p:cNvSpPr txBox="1"/>
            <p:nvPr/>
          </p:nvSpPr>
          <p:spPr>
            <a:xfrm>
              <a:off x="3286116" y="5500702"/>
              <a:ext cx="2357454" cy="400110"/>
            </a:xfrm>
            <a:prstGeom prst="rect">
              <a:avLst/>
            </a:prstGeom>
            <a:noFill/>
          </p:spPr>
          <p:txBody>
            <a:bodyPr wrap="square" rtlCol="0">
              <a:spAutoFit/>
            </a:bodyPr>
            <a:lstStyle/>
            <a:p>
              <a:pPr algn="l"/>
              <a:r>
                <a:rPr lang="zh-CN" altLang="en-US" sz="2000">
                  <a:solidFill>
                    <a:srgbClr val="525252"/>
                  </a:solidFill>
                  <a:latin typeface="思源黑体 CN Medium" panose="020B0600000000000000" pitchFamily="34" charset="-122"/>
                  <a:ea typeface="思源黑体 CN Medium" panose="020B0600000000000000" pitchFamily="34" charset="-122"/>
                </a:rPr>
                <a:t>子树高度越小越好</a:t>
              </a:r>
            </a:p>
          </p:txBody>
        </p:sp>
        <p:sp>
          <p:nvSpPr>
            <p:cNvPr id="36" name="下箭头 35"/>
            <p:cNvSpPr/>
            <p:nvPr/>
          </p:nvSpPr>
          <p:spPr>
            <a:xfrm>
              <a:off x="4143372" y="4857760"/>
              <a:ext cx="285752" cy="571504"/>
            </a:xfrm>
            <a:prstGeom prst="downArrow">
              <a:avLst/>
            </a:prstGeom>
            <a:gradFill>
              <a:gsLst>
                <a:gs pos="0">
                  <a:srgbClr val="CD5158"/>
                </a:gs>
                <a:gs pos="100000">
                  <a:srgbClr val="C0262E"/>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sp>
        <p:nvSpPr>
          <p:cNvPr id="38" name="文本框 37">
            <a:extLst>
              <a:ext uri="{FF2B5EF4-FFF2-40B4-BE49-F238E27FC236}">
                <a16:creationId xmlns:a16="http://schemas.microsoft.com/office/drawing/2014/main" id="{ACB2C813-46D6-42E1-BEF0-B11A56D9C473}"/>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41" name="Text Box 5">
            <a:extLst>
              <a:ext uri="{FF2B5EF4-FFF2-40B4-BE49-F238E27FC236}">
                <a16:creationId xmlns:a16="http://schemas.microsoft.com/office/drawing/2014/main" id="{E360D215-A04E-47ED-81AC-96512290B4CE}"/>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grpSp>
        <p:nvGrpSpPr>
          <p:cNvPr id="4" name="组合 3">
            <a:extLst>
              <a:ext uri="{FF2B5EF4-FFF2-40B4-BE49-F238E27FC236}">
                <a16:creationId xmlns:a16="http://schemas.microsoft.com/office/drawing/2014/main" id="{D8957C74-F1D9-4919-AEB8-60B296F6FC6F}"/>
              </a:ext>
            </a:extLst>
          </p:cNvPr>
          <p:cNvGrpSpPr/>
          <p:nvPr/>
        </p:nvGrpSpPr>
        <p:grpSpPr>
          <a:xfrm>
            <a:off x="1320480" y="1397317"/>
            <a:ext cx="2796486" cy="604669"/>
            <a:chOff x="2799199" y="2864155"/>
            <a:chExt cx="2796486" cy="604669"/>
          </a:xfrm>
        </p:grpSpPr>
        <p:sp>
          <p:nvSpPr>
            <p:cNvPr id="44" name="TextBox 3">
              <a:extLst>
                <a:ext uri="{FF2B5EF4-FFF2-40B4-BE49-F238E27FC236}">
                  <a16:creationId xmlns:a16="http://schemas.microsoft.com/office/drawing/2014/main" id="{74CCFE8F-3348-4C34-8E7E-627651AA94D4}"/>
                </a:ext>
              </a:extLst>
            </p:cNvPr>
            <p:cNvSpPr txBox="1"/>
            <p:nvPr/>
          </p:nvSpPr>
          <p:spPr>
            <a:xfrm>
              <a:off x="3395528" y="2969129"/>
              <a:ext cx="2200157" cy="400110"/>
            </a:xfrm>
            <a:prstGeom prst="rect">
              <a:avLst/>
            </a:prstGeom>
            <a:noFill/>
          </p:spPr>
          <p:txBody>
            <a:bodyPr wrap="square" rtlCol="0">
              <a:spAutoFit/>
              <a:scene3d>
                <a:camera prst="orthographicFront"/>
                <a:lightRig rig="soft" dir="tl">
                  <a:rot lat="0" lon="0" rev="0"/>
                </a:lightRig>
              </a:scene3d>
              <a:sp3d prstMaterial="matte">
                <a:contourClr>
                  <a:schemeClr val="accent2">
                    <a:tint val="20000"/>
                  </a:schemeClr>
                </a:contourClr>
              </a:sp3d>
            </a:bodyPr>
            <a:lstStyle/>
            <a:p>
              <a:pPr marL="457200" indent="-457200"/>
              <a:r>
                <a:rPr lang="zh-CN" altLang="en-US" sz="2000" b="1" spc="50">
                  <a:ln w="11430"/>
                  <a:solidFill>
                    <a:srgbClr val="525252"/>
                  </a:solidFill>
                  <a:latin typeface="Consolas" pitchFamily="49" charset="0"/>
                  <a:ea typeface="楷体" pitchFamily="49" charset="-122"/>
                  <a:cs typeface="Consolas" pitchFamily="49" charset="0"/>
                </a:rPr>
                <a:t>查找</a:t>
              </a:r>
              <a:r>
                <a:rPr lang="en-US" altLang="zh-CN" sz="2000" b="1" spc="50">
                  <a:ln w="11430"/>
                  <a:solidFill>
                    <a:srgbClr val="525252"/>
                  </a:solidFill>
                  <a:latin typeface="Consolas" pitchFamily="49" charset="0"/>
                  <a:ea typeface="楷体" pitchFamily="49" charset="-122"/>
                  <a:cs typeface="Consolas" pitchFamily="49" charset="0"/>
                </a:rPr>
                <a:t>x</a:t>
              </a:r>
              <a:r>
                <a:rPr lang="zh-CN" altLang="en-US" sz="2000" b="1" spc="50">
                  <a:ln w="11430"/>
                  <a:solidFill>
                    <a:srgbClr val="525252"/>
                  </a:solidFill>
                  <a:latin typeface="Consolas" pitchFamily="49" charset="0"/>
                  <a:ea typeface="楷体" pitchFamily="49" charset="-122"/>
                  <a:cs typeface="Consolas" pitchFamily="49" charset="0"/>
                </a:rPr>
                <a:t>所在的子集</a:t>
              </a:r>
            </a:p>
          </p:txBody>
        </p:sp>
        <p:grpSp>
          <p:nvGrpSpPr>
            <p:cNvPr id="2" name="组合 1">
              <a:extLst>
                <a:ext uri="{FF2B5EF4-FFF2-40B4-BE49-F238E27FC236}">
                  <a16:creationId xmlns:a16="http://schemas.microsoft.com/office/drawing/2014/main" id="{CECCEBDC-1FB0-4655-96CC-2BAEA0D9A6DE}"/>
                </a:ext>
              </a:extLst>
            </p:cNvPr>
            <p:cNvGrpSpPr/>
            <p:nvPr/>
          </p:nvGrpSpPr>
          <p:grpSpPr>
            <a:xfrm>
              <a:off x="2799199" y="2864155"/>
              <a:ext cx="604669" cy="604669"/>
              <a:chOff x="2799199" y="2864155"/>
              <a:chExt cx="604669" cy="604669"/>
            </a:xfrm>
          </p:grpSpPr>
          <p:sp>
            <p:nvSpPr>
              <p:cNvPr id="45" name="椭圆 44">
                <a:extLst>
                  <a:ext uri="{FF2B5EF4-FFF2-40B4-BE49-F238E27FC236}">
                    <a16:creationId xmlns:a16="http://schemas.microsoft.com/office/drawing/2014/main" id="{2AD0DEB4-0A43-4F03-BE68-734E50DC4AF2}"/>
                  </a:ext>
                </a:extLst>
              </p:cNvPr>
              <p:cNvSpPr/>
              <p:nvPr/>
            </p:nvSpPr>
            <p:spPr>
              <a:xfrm>
                <a:off x="2799199" y="2864155"/>
                <a:ext cx="604669" cy="604669"/>
              </a:xfrm>
              <a:prstGeom prst="ellipse">
                <a:avLst/>
              </a:prstGeom>
              <a:solidFill>
                <a:srgbClr val="CD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楷体" panose="02010609060101010101" pitchFamily="49" charset="-122"/>
                  <a:ea typeface="楷体" panose="02010609060101010101" pitchFamily="49" charset="-122"/>
                </a:endParaRPr>
              </a:p>
            </p:txBody>
          </p:sp>
          <p:sp>
            <p:nvSpPr>
              <p:cNvPr id="46" name="文本框 45">
                <a:extLst>
                  <a:ext uri="{FF2B5EF4-FFF2-40B4-BE49-F238E27FC236}">
                    <a16:creationId xmlns:a16="http://schemas.microsoft.com/office/drawing/2014/main" id="{0829AC19-8F6B-4365-8763-3451F42F0257}"/>
                  </a:ext>
                </a:extLst>
              </p:cNvPr>
              <p:cNvSpPr txBox="1"/>
              <p:nvPr/>
            </p:nvSpPr>
            <p:spPr>
              <a:xfrm>
                <a:off x="2876584" y="2907763"/>
                <a:ext cx="511232" cy="461665"/>
              </a:xfrm>
              <a:prstGeom prst="rect">
                <a:avLst/>
              </a:prstGeom>
              <a:noFill/>
            </p:spPr>
            <p:txBody>
              <a:bodyPr wrap="square">
                <a:spAutoFit/>
              </a:bodyPr>
              <a:lstStyle/>
              <a:p>
                <a:r>
                  <a:rPr lang="en-US" altLang="zh-CN" sz="2400" b="1">
                    <a:solidFill>
                      <a:schemeClr val="bg1"/>
                    </a:solidFill>
                    <a:latin typeface="楷体" panose="02010609060101010101" pitchFamily="49" charset="-122"/>
                    <a:ea typeface="楷体" panose="02010609060101010101" pitchFamily="49" charset="-122"/>
                  </a:rPr>
                  <a:t>02</a:t>
                </a:r>
                <a:endParaRPr lang="zh-CN" altLang="en-US" sz="2400" b="1">
                  <a:solidFill>
                    <a:schemeClr val="bg1"/>
                  </a:solidFill>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1263550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38"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4213724" y="5014923"/>
            <a:ext cx="792961" cy="1485911"/>
          </a:xfrm>
          <a:prstGeom prst="rect">
            <a:avLst/>
          </a:prstGeom>
          <a:ln w="190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sp>
        <p:nvSpPr>
          <p:cNvPr id="3" name="矩形 2"/>
          <p:cNvSpPr/>
          <p:nvPr/>
        </p:nvSpPr>
        <p:spPr>
          <a:xfrm>
            <a:off x="2142021" y="2352667"/>
            <a:ext cx="1517442" cy="361952"/>
          </a:xfrm>
          <a:prstGeom prst="rect">
            <a:avLst/>
          </a:prstGeom>
          <a:solidFill>
            <a:schemeClr val="bg1"/>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rgbClr val="525252"/>
                </a:solidFill>
                <a:latin typeface="Consolas" pitchFamily="49" charset="0"/>
                <a:ea typeface="楷体" panose="02010609060101010101" pitchFamily="49" charset="-122"/>
                <a:cs typeface="Consolas" pitchFamily="49" charset="0"/>
              </a:rPr>
              <a:t>初始状态</a:t>
            </a:r>
          </a:p>
        </p:txBody>
      </p:sp>
      <p:sp>
        <p:nvSpPr>
          <p:cNvPr id="4" name="矩形 3"/>
          <p:cNvSpPr/>
          <p:nvPr/>
        </p:nvSpPr>
        <p:spPr>
          <a:xfrm>
            <a:off x="3785095" y="2352667"/>
            <a:ext cx="6286544" cy="360000"/>
          </a:xfrm>
          <a:prstGeom prst="rect">
            <a:avLst/>
          </a:prstGeom>
          <a:gradFill>
            <a:gsLst>
              <a:gs pos="0">
                <a:srgbClr val="CD5158"/>
              </a:gs>
              <a:gs pos="100000">
                <a:srgbClr val="C0262E"/>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a:solidFill>
                  <a:schemeClr val="bg1"/>
                </a:solidFill>
                <a:latin typeface="Consolas" pitchFamily="49" charset="0"/>
                <a:ea typeface="楷体" panose="02010609060101010101" pitchFamily="49" charset="-122"/>
              </a:rPr>
              <a:t>{1}</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{2}</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{3}</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{4}</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{5}</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{6}</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{7}</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{8}</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{9}</a:t>
            </a:r>
            <a:r>
              <a:rPr lang="zh-CN" altLang="en-US" b="1">
                <a:solidFill>
                  <a:schemeClr val="bg1"/>
                </a:solidFill>
                <a:latin typeface="Consolas" pitchFamily="49" charset="0"/>
                <a:ea typeface="楷体" panose="02010609060101010101" pitchFamily="49" charset="-122"/>
              </a:rPr>
              <a:t>，</a:t>
            </a:r>
            <a:r>
              <a:rPr lang="en-US" altLang="zh-CN" b="1">
                <a:solidFill>
                  <a:schemeClr val="bg1"/>
                </a:solidFill>
                <a:latin typeface="Consolas" pitchFamily="49" charset="0"/>
                <a:ea typeface="楷体" panose="02010609060101010101" pitchFamily="49" charset="-122"/>
              </a:rPr>
              <a:t>{10}</a:t>
            </a:r>
            <a:endParaRPr lang="zh-CN" altLang="en-US" b="1">
              <a:solidFill>
                <a:schemeClr val="bg1"/>
              </a:solidFill>
              <a:latin typeface="Consolas" pitchFamily="49" charset="0"/>
              <a:ea typeface="楷体" panose="02010609060101010101" pitchFamily="49" charset="-122"/>
            </a:endParaRPr>
          </a:p>
        </p:txBody>
      </p:sp>
      <p:grpSp>
        <p:nvGrpSpPr>
          <p:cNvPr id="2" name="组合 6"/>
          <p:cNvGrpSpPr/>
          <p:nvPr/>
        </p:nvGrpSpPr>
        <p:grpSpPr>
          <a:xfrm>
            <a:off x="1927707" y="3213861"/>
            <a:ext cx="573774" cy="574653"/>
            <a:chOff x="428596" y="1500174"/>
            <a:chExt cx="620296" cy="718317"/>
          </a:xfrm>
        </p:grpSpPr>
        <p:sp>
          <p:nvSpPr>
            <p:cNvPr id="5" name="椭圆 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1</a:t>
              </a:r>
              <a:endParaRPr lang="zh-CN" altLang="en-US" sz="1600">
                <a:latin typeface="Consolas" pitchFamily="49" charset="0"/>
                <a:ea typeface="楷体" panose="02010609060101010101" pitchFamily="49" charset="-122"/>
                <a:cs typeface="Consolas" pitchFamily="49" charset="0"/>
              </a:endParaRPr>
            </a:p>
          </p:txBody>
        </p:sp>
        <p:sp>
          <p:nvSpPr>
            <p:cNvPr id="6" name="任意多边形 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7" name="组合 7"/>
          <p:cNvGrpSpPr/>
          <p:nvPr/>
        </p:nvGrpSpPr>
        <p:grpSpPr>
          <a:xfrm>
            <a:off x="2807609" y="3213861"/>
            <a:ext cx="573774" cy="574653"/>
            <a:chOff x="428596" y="1500174"/>
            <a:chExt cx="620296" cy="718317"/>
          </a:xfrm>
        </p:grpSpPr>
        <p:sp>
          <p:nvSpPr>
            <p:cNvPr id="9" name="椭圆 8"/>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2</a:t>
              </a:r>
              <a:endParaRPr lang="zh-CN" altLang="en-US" sz="1600">
                <a:latin typeface="Consolas" pitchFamily="49" charset="0"/>
                <a:ea typeface="楷体" panose="02010609060101010101" pitchFamily="49" charset="-122"/>
                <a:cs typeface="Consolas" pitchFamily="49" charset="0"/>
              </a:endParaRPr>
            </a:p>
          </p:txBody>
        </p:sp>
        <p:sp>
          <p:nvSpPr>
            <p:cNvPr id="10" name="任意多边形 9"/>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8" name="组合 10"/>
          <p:cNvGrpSpPr/>
          <p:nvPr/>
        </p:nvGrpSpPr>
        <p:grpSpPr>
          <a:xfrm>
            <a:off x="3736303" y="3209924"/>
            <a:ext cx="573774" cy="574653"/>
            <a:chOff x="428596" y="1500174"/>
            <a:chExt cx="620296" cy="718317"/>
          </a:xfrm>
        </p:grpSpPr>
        <p:sp>
          <p:nvSpPr>
            <p:cNvPr id="12" name="椭圆 1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3</a:t>
              </a:r>
              <a:endParaRPr lang="zh-CN" altLang="en-US" sz="1600">
                <a:latin typeface="Consolas" pitchFamily="49" charset="0"/>
                <a:ea typeface="楷体" panose="02010609060101010101" pitchFamily="49" charset="-122"/>
                <a:cs typeface="Consolas" pitchFamily="49" charset="0"/>
              </a:endParaRPr>
            </a:p>
          </p:txBody>
        </p:sp>
        <p:sp>
          <p:nvSpPr>
            <p:cNvPr id="13" name="任意多边形 1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11" name="组合 13"/>
          <p:cNvGrpSpPr/>
          <p:nvPr/>
        </p:nvGrpSpPr>
        <p:grpSpPr>
          <a:xfrm>
            <a:off x="4570913" y="3217798"/>
            <a:ext cx="573774" cy="574653"/>
            <a:chOff x="428596" y="1500174"/>
            <a:chExt cx="620296" cy="718317"/>
          </a:xfrm>
        </p:grpSpPr>
        <p:sp>
          <p:nvSpPr>
            <p:cNvPr id="15" name="椭圆 1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4</a:t>
              </a:r>
              <a:endParaRPr lang="zh-CN" altLang="en-US" sz="1600">
                <a:latin typeface="Consolas" pitchFamily="49" charset="0"/>
                <a:ea typeface="楷体" panose="02010609060101010101" pitchFamily="49" charset="-122"/>
                <a:cs typeface="Consolas" pitchFamily="49" charset="0"/>
              </a:endParaRPr>
            </a:p>
          </p:txBody>
        </p:sp>
        <p:sp>
          <p:nvSpPr>
            <p:cNvPr id="16" name="任意多边形 1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14" name="组合 16"/>
          <p:cNvGrpSpPr/>
          <p:nvPr/>
        </p:nvGrpSpPr>
        <p:grpSpPr>
          <a:xfrm>
            <a:off x="5356731" y="3217798"/>
            <a:ext cx="573774" cy="574653"/>
            <a:chOff x="428596" y="1500174"/>
            <a:chExt cx="620296" cy="718317"/>
          </a:xfrm>
        </p:grpSpPr>
        <p:sp>
          <p:nvSpPr>
            <p:cNvPr id="18" name="椭圆 1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5</a:t>
              </a:r>
              <a:endParaRPr lang="zh-CN" altLang="en-US" sz="1600">
                <a:latin typeface="Consolas" pitchFamily="49" charset="0"/>
                <a:ea typeface="楷体" panose="02010609060101010101" pitchFamily="49" charset="-122"/>
                <a:cs typeface="Consolas" pitchFamily="49" charset="0"/>
              </a:endParaRPr>
            </a:p>
          </p:txBody>
        </p:sp>
        <p:sp>
          <p:nvSpPr>
            <p:cNvPr id="19" name="任意多边形 1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17" name="组合 19"/>
          <p:cNvGrpSpPr/>
          <p:nvPr/>
        </p:nvGrpSpPr>
        <p:grpSpPr>
          <a:xfrm>
            <a:off x="6191341" y="3213861"/>
            <a:ext cx="573774" cy="574653"/>
            <a:chOff x="428596" y="1500174"/>
            <a:chExt cx="620296" cy="718317"/>
          </a:xfrm>
        </p:grpSpPr>
        <p:sp>
          <p:nvSpPr>
            <p:cNvPr id="21" name="椭圆 20"/>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6</a:t>
              </a:r>
              <a:endParaRPr lang="zh-CN" altLang="en-US" sz="1600">
                <a:latin typeface="Consolas" pitchFamily="49" charset="0"/>
                <a:ea typeface="楷体" panose="02010609060101010101" pitchFamily="49" charset="-122"/>
                <a:cs typeface="Consolas" pitchFamily="49" charset="0"/>
              </a:endParaRPr>
            </a:p>
          </p:txBody>
        </p:sp>
        <p:sp>
          <p:nvSpPr>
            <p:cNvPr id="22" name="任意多边形 21"/>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20" name="组合 22"/>
          <p:cNvGrpSpPr/>
          <p:nvPr/>
        </p:nvGrpSpPr>
        <p:grpSpPr>
          <a:xfrm>
            <a:off x="7025951" y="3217798"/>
            <a:ext cx="573774" cy="574653"/>
            <a:chOff x="428596" y="1500174"/>
            <a:chExt cx="620296" cy="718317"/>
          </a:xfrm>
        </p:grpSpPr>
        <p:sp>
          <p:nvSpPr>
            <p:cNvPr id="24" name="椭圆 2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7</a:t>
              </a:r>
              <a:endParaRPr lang="zh-CN" altLang="en-US" sz="1600">
                <a:latin typeface="Consolas" pitchFamily="49" charset="0"/>
                <a:ea typeface="楷体" panose="02010609060101010101" pitchFamily="49" charset="-122"/>
                <a:cs typeface="Consolas" pitchFamily="49" charset="0"/>
              </a:endParaRPr>
            </a:p>
          </p:txBody>
        </p:sp>
        <p:sp>
          <p:nvSpPr>
            <p:cNvPr id="25" name="任意多边形 2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23" name="组合 25"/>
          <p:cNvGrpSpPr/>
          <p:nvPr/>
        </p:nvGrpSpPr>
        <p:grpSpPr>
          <a:xfrm>
            <a:off x="7811769" y="3217798"/>
            <a:ext cx="573774" cy="574653"/>
            <a:chOff x="428596" y="1500174"/>
            <a:chExt cx="620296" cy="718317"/>
          </a:xfrm>
        </p:grpSpPr>
        <p:sp>
          <p:nvSpPr>
            <p:cNvPr id="27" name="椭圆 2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8</a:t>
              </a:r>
              <a:endParaRPr lang="zh-CN" altLang="en-US" sz="1600">
                <a:latin typeface="Consolas" pitchFamily="49" charset="0"/>
                <a:ea typeface="楷体" panose="02010609060101010101" pitchFamily="49" charset="-122"/>
                <a:cs typeface="Consolas" pitchFamily="49" charset="0"/>
              </a:endParaRPr>
            </a:p>
          </p:txBody>
        </p:sp>
        <p:sp>
          <p:nvSpPr>
            <p:cNvPr id="28" name="任意多边形 2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26" name="组合 28"/>
          <p:cNvGrpSpPr/>
          <p:nvPr/>
        </p:nvGrpSpPr>
        <p:grpSpPr>
          <a:xfrm>
            <a:off x="8646379" y="3213861"/>
            <a:ext cx="573774" cy="574653"/>
            <a:chOff x="428596" y="1500174"/>
            <a:chExt cx="620296" cy="718317"/>
          </a:xfrm>
        </p:grpSpPr>
        <p:sp>
          <p:nvSpPr>
            <p:cNvPr id="30" name="椭圆 2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9</a:t>
              </a:r>
              <a:endParaRPr lang="zh-CN" altLang="en-US" sz="1600">
                <a:latin typeface="Consolas" pitchFamily="49" charset="0"/>
                <a:ea typeface="楷体" panose="02010609060101010101" pitchFamily="49" charset="-122"/>
                <a:cs typeface="Consolas" pitchFamily="49" charset="0"/>
              </a:endParaRPr>
            </a:p>
          </p:txBody>
        </p:sp>
        <p:sp>
          <p:nvSpPr>
            <p:cNvPr id="31" name="任意多边形 3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29" name="组合 31"/>
          <p:cNvGrpSpPr/>
          <p:nvPr/>
        </p:nvGrpSpPr>
        <p:grpSpPr>
          <a:xfrm>
            <a:off x="9503635" y="3213861"/>
            <a:ext cx="573774" cy="574653"/>
            <a:chOff x="428596" y="1500174"/>
            <a:chExt cx="620296" cy="718317"/>
          </a:xfrm>
        </p:grpSpPr>
        <p:sp>
          <p:nvSpPr>
            <p:cNvPr id="33" name="椭圆 3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10</a:t>
              </a:r>
              <a:endParaRPr lang="zh-CN" altLang="en-US" sz="1600">
                <a:latin typeface="Consolas" pitchFamily="49" charset="0"/>
                <a:ea typeface="楷体" panose="02010609060101010101" pitchFamily="49" charset="-122"/>
                <a:cs typeface="Consolas" pitchFamily="49" charset="0"/>
              </a:endParaRPr>
            </a:p>
          </p:txBody>
        </p:sp>
        <p:sp>
          <p:nvSpPr>
            <p:cNvPr id="34" name="任意多边形 3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32" name="组合 68"/>
          <p:cNvGrpSpPr/>
          <p:nvPr/>
        </p:nvGrpSpPr>
        <p:grpSpPr>
          <a:xfrm>
            <a:off x="1927707" y="4424368"/>
            <a:ext cx="7929618" cy="2000264"/>
            <a:chOff x="285720" y="2500306"/>
            <a:chExt cx="8572560" cy="2500330"/>
          </a:xfrm>
        </p:grpSpPr>
        <p:sp>
          <p:nvSpPr>
            <p:cNvPr id="35" name="矩形 34"/>
            <p:cNvSpPr/>
            <p:nvPr/>
          </p:nvSpPr>
          <p:spPr>
            <a:xfrm>
              <a:off x="500034" y="2500306"/>
              <a:ext cx="1407522" cy="450000"/>
            </a:xfrm>
            <a:prstGeom prst="rect">
              <a:avLst/>
            </a:prstGeom>
            <a:solidFill>
              <a:schemeClr val="bg1"/>
            </a:solidFill>
            <a:ln w="190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2</a:t>
              </a:r>
              <a:r>
                <a:rPr lang="zh-CN" altLang="en-US">
                  <a:solidFill>
                    <a:srgbClr val="525252"/>
                  </a:solidFill>
                  <a:latin typeface="Consolas" pitchFamily="49" charset="0"/>
                  <a:ea typeface="楷体" panose="02010609060101010101" pitchFamily="49" charset="-122"/>
                  <a:cs typeface="Consolas" pitchFamily="49" charset="0"/>
                </a:rPr>
                <a:t>，</a:t>
              </a:r>
              <a:r>
                <a:rPr lang="en-US" altLang="zh-CN">
                  <a:solidFill>
                    <a:srgbClr val="525252"/>
                  </a:solidFill>
                  <a:latin typeface="Consolas" pitchFamily="49" charset="0"/>
                  <a:ea typeface="楷体" panose="02010609060101010101" pitchFamily="49" charset="-122"/>
                  <a:cs typeface="Consolas" pitchFamily="49" charset="0"/>
                </a:rPr>
                <a:t>4</a:t>
              </a:r>
              <a:r>
                <a:rPr lang="zh-CN" altLang="en-US">
                  <a:solidFill>
                    <a:srgbClr val="525252"/>
                  </a:solidFill>
                  <a:latin typeface="Consolas" pitchFamily="49" charset="0"/>
                  <a:ea typeface="楷体" panose="02010609060101010101" pitchFamily="49" charset="-122"/>
                  <a:cs typeface="Consolas" pitchFamily="49" charset="0"/>
                </a:rPr>
                <a:t>）</a:t>
              </a:r>
            </a:p>
          </p:txBody>
        </p:sp>
        <p:sp>
          <p:nvSpPr>
            <p:cNvPr id="36" name="矩形 35"/>
            <p:cNvSpPr/>
            <p:nvPr/>
          </p:nvSpPr>
          <p:spPr>
            <a:xfrm>
              <a:off x="2143108" y="2500306"/>
              <a:ext cx="6715172" cy="450000"/>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en-US" altLang="zh-CN">
                  <a:solidFill>
                    <a:schemeClr val="bg1"/>
                  </a:solidFill>
                  <a:latin typeface="Consolas" pitchFamily="49" charset="0"/>
                  <a:ea typeface="楷体" panose="02010609060101010101" pitchFamily="49" charset="-122"/>
                  <a:cs typeface="Consolas" pitchFamily="49" charset="0"/>
                </a:rPr>
                <a:t>{1}</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{2</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4}</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{3}</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{5}</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{6}</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{7}</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{8}</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{9}</a:t>
              </a:r>
              <a:r>
                <a:rPr lang="zh-CN" altLang="en-US">
                  <a:solidFill>
                    <a:schemeClr val="bg1"/>
                  </a:solidFill>
                  <a:latin typeface="Consolas" pitchFamily="49" charset="0"/>
                  <a:ea typeface="楷体" panose="02010609060101010101" pitchFamily="49" charset="-122"/>
                  <a:cs typeface="Consolas" pitchFamily="49" charset="0"/>
                </a:rPr>
                <a:t>，</a:t>
              </a:r>
              <a:r>
                <a:rPr lang="en-US" altLang="zh-CN">
                  <a:solidFill>
                    <a:schemeClr val="bg1"/>
                  </a:solidFill>
                  <a:latin typeface="Consolas" pitchFamily="49" charset="0"/>
                  <a:ea typeface="楷体" panose="02010609060101010101" pitchFamily="49" charset="-122"/>
                  <a:cs typeface="Consolas" pitchFamily="49" charset="0"/>
                </a:rPr>
                <a:t>{10}</a:t>
              </a:r>
              <a:endParaRPr lang="zh-CN" altLang="en-US">
                <a:solidFill>
                  <a:schemeClr val="bg1"/>
                </a:solidFill>
                <a:latin typeface="Consolas" pitchFamily="49" charset="0"/>
                <a:ea typeface="楷体" panose="02010609060101010101" pitchFamily="49" charset="-122"/>
                <a:cs typeface="Consolas" pitchFamily="49" charset="0"/>
              </a:endParaRPr>
            </a:p>
          </p:txBody>
        </p:sp>
        <p:grpSp>
          <p:nvGrpSpPr>
            <p:cNvPr id="37" name="组合 36"/>
            <p:cNvGrpSpPr/>
            <p:nvPr/>
          </p:nvGrpSpPr>
          <p:grpSpPr>
            <a:xfrm>
              <a:off x="285720" y="3432937"/>
              <a:ext cx="620296" cy="718317"/>
              <a:chOff x="428596" y="1500174"/>
              <a:chExt cx="620296" cy="718317"/>
            </a:xfrm>
          </p:grpSpPr>
          <p:sp>
            <p:nvSpPr>
              <p:cNvPr id="38" name="椭圆 3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1</a:t>
                </a:r>
                <a:endParaRPr lang="zh-CN" altLang="en-US" sz="1600">
                  <a:latin typeface="Consolas" pitchFamily="49" charset="0"/>
                  <a:ea typeface="楷体" panose="02010609060101010101" pitchFamily="49" charset="-122"/>
                  <a:cs typeface="Consolas" pitchFamily="49" charset="0"/>
                </a:endParaRPr>
              </a:p>
            </p:txBody>
          </p:sp>
          <p:sp>
            <p:nvSpPr>
              <p:cNvPr id="39" name="任意多边形 3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sp>
          <p:nvSpPr>
            <p:cNvPr id="41" name="椭圆 40"/>
            <p:cNvSpPr/>
            <p:nvPr/>
          </p:nvSpPr>
          <p:spPr>
            <a:xfrm>
              <a:off x="2928926" y="4500570"/>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2</a:t>
              </a:r>
              <a:endParaRPr lang="zh-CN" altLang="en-US" sz="1600">
                <a:latin typeface="Consolas" pitchFamily="49" charset="0"/>
                <a:ea typeface="楷体" panose="02010609060101010101" pitchFamily="49" charset="-122"/>
                <a:cs typeface="Consolas" pitchFamily="49" charset="0"/>
              </a:endParaRPr>
            </a:p>
          </p:txBody>
        </p:sp>
        <p:grpSp>
          <p:nvGrpSpPr>
            <p:cNvPr id="40" name="组合 42"/>
            <p:cNvGrpSpPr/>
            <p:nvPr/>
          </p:nvGrpSpPr>
          <p:grpSpPr>
            <a:xfrm>
              <a:off x="2094316" y="3429000"/>
              <a:ext cx="620296" cy="718317"/>
              <a:chOff x="428596" y="1500174"/>
              <a:chExt cx="620296" cy="718317"/>
            </a:xfrm>
          </p:grpSpPr>
          <p:sp>
            <p:nvSpPr>
              <p:cNvPr id="44" name="椭圆 4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3</a:t>
                </a:r>
                <a:endParaRPr lang="zh-CN" altLang="en-US" sz="1600">
                  <a:latin typeface="Consolas" pitchFamily="49" charset="0"/>
                  <a:ea typeface="楷体" panose="02010609060101010101" pitchFamily="49" charset="-122"/>
                  <a:cs typeface="Consolas" pitchFamily="49" charset="0"/>
                </a:endParaRPr>
              </a:p>
            </p:txBody>
          </p:sp>
          <p:sp>
            <p:nvSpPr>
              <p:cNvPr id="45" name="任意多边形 4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42" name="组合 45"/>
            <p:cNvGrpSpPr/>
            <p:nvPr/>
          </p:nvGrpSpPr>
          <p:grpSpPr>
            <a:xfrm>
              <a:off x="2928926" y="3436874"/>
              <a:ext cx="620296" cy="718317"/>
              <a:chOff x="428596" y="1500174"/>
              <a:chExt cx="620296" cy="718317"/>
            </a:xfrm>
          </p:grpSpPr>
          <p:sp>
            <p:nvSpPr>
              <p:cNvPr id="47" name="椭圆 4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4</a:t>
                </a:r>
                <a:endParaRPr lang="zh-CN" altLang="en-US" sz="1600">
                  <a:latin typeface="Consolas" pitchFamily="49" charset="0"/>
                  <a:ea typeface="楷体" panose="02010609060101010101" pitchFamily="49" charset="-122"/>
                  <a:cs typeface="Consolas" pitchFamily="49" charset="0"/>
                </a:endParaRPr>
              </a:p>
            </p:txBody>
          </p:sp>
          <p:sp>
            <p:nvSpPr>
              <p:cNvPr id="48" name="任意多边形 4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43" name="组合 48"/>
            <p:cNvGrpSpPr/>
            <p:nvPr/>
          </p:nvGrpSpPr>
          <p:grpSpPr>
            <a:xfrm>
              <a:off x="3808828" y="3436874"/>
              <a:ext cx="620296" cy="718317"/>
              <a:chOff x="428596" y="1500174"/>
              <a:chExt cx="620296" cy="718317"/>
            </a:xfrm>
          </p:grpSpPr>
          <p:sp>
            <p:nvSpPr>
              <p:cNvPr id="50" name="椭圆 4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5</a:t>
                </a:r>
                <a:endParaRPr lang="zh-CN" altLang="en-US" sz="1600">
                  <a:latin typeface="Consolas" pitchFamily="49" charset="0"/>
                  <a:ea typeface="楷体" panose="02010609060101010101" pitchFamily="49" charset="-122"/>
                  <a:cs typeface="Consolas" pitchFamily="49" charset="0"/>
                </a:endParaRPr>
              </a:p>
            </p:txBody>
          </p:sp>
          <p:sp>
            <p:nvSpPr>
              <p:cNvPr id="51" name="任意多边形 5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46" name="组合 51"/>
            <p:cNvGrpSpPr/>
            <p:nvPr/>
          </p:nvGrpSpPr>
          <p:grpSpPr>
            <a:xfrm>
              <a:off x="4737522" y="3432937"/>
              <a:ext cx="620296" cy="718317"/>
              <a:chOff x="428596" y="1500174"/>
              <a:chExt cx="620296" cy="718317"/>
            </a:xfrm>
          </p:grpSpPr>
          <p:sp>
            <p:nvSpPr>
              <p:cNvPr id="53" name="椭圆 5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6</a:t>
                </a:r>
                <a:endParaRPr lang="zh-CN" altLang="en-US" sz="1600">
                  <a:latin typeface="Consolas" pitchFamily="49" charset="0"/>
                  <a:ea typeface="楷体" panose="02010609060101010101" pitchFamily="49" charset="-122"/>
                  <a:cs typeface="Consolas" pitchFamily="49" charset="0"/>
                </a:endParaRPr>
              </a:p>
            </p:txBody>
          </p:sp>
          <p:sp>
            <p:nvSpPr>
              <p:cNvPr id="54" name="任意多边形 5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49" name="组合 54"/>
            <p:cNvGrpSpPr/>
            <p:nvPr/>
          </p:nvGrpSpPr>
          <p:grpSpPr>
            <a:xfrm>
              <a:off x="5572132" y="3436874"/>
              <a:ext cx="620296" cy="718317"/>
              <a:chOff x="428596" y="1500174"/>
              <a:chExt cx="620296" cy="718317"/>
            </a:xfrm>
          </p:grpSpPr>
          <p:sp>
            <p:nvSpPr>
              <p:cNvPr id="56" name="椭圆 5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7</a:t>
                </a:r>
                <a:endParaRPr lang="zh-CN" altLang="en-US" sz="1600">
                  <a:latin typeface="Consolas" pitchFamily="49" charset="0"/>
                  <a:ea typeface="楷体" panose="02010609060101010101" pitchFamily="49" charset="-122"/>
                  <a:cs typeface="Consolas" pitchFamily="49" charset="0"/>
                </a:endParaRPr>
              </a:p>
            </p:txBody>
          </p:sp>
          <p:sp>
            <p:nvSpPr>
              <p:cNvPr id="57" name="任意多边形 5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52" name="组合 57"/>
            <p:cNvGrpSpPr/>
            <p:nvPr/>
          </p:nvGrpSpPr>
          <p:grpSpPr>
            <a:xfrm>
              <a:off x="6452034" y="3436874"/>
              <a:ext cx="620296" cy="718317"/>
              <a:chOff x="428596" y="1500174"/>
              <a:chExt cx="620296" cy="718317"/>
            </a:xfrm>
          </p:grpSpPr>
          <p:sp>
            <p:nvSpPr>
              <p:cNvPr id="59" name="椭圆 58"/>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8</a:t>
                </a:r>
                <a:endParaRPr lang="zh-CN" altLang="en-US" sz="1600">
                  <a:latin typeface="Consolas" pitchFamily="49" charset="0"/>
                  <a:ea typeface="楷体" panose="02010609060101010101" pitchFamily="49" charset="-122"/>
                  <a:cs typeface="Consolas" pitchFamily="49" charset="0"/>
                </a:endParaRPr>
              </a:p>
            </p:txBody>
          </p:sp>
          <p:sp>
            <p:nvSpPr>
              <p:cNvPr id="60" name="任意多边形 59"/>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55" name="组合 60"/>
            <p:cNvGrpSpPr/>
            <p:nvPr/>
          </p:nvGrpSpPr>
          <p:grpSpPr>
            <a:xfrm>
              <a:off x="7380728" y="3432937"/>
              <a:ext cx="620296" cy="718317"/>
              <a:chOff x="428596" y="1500174"/>
              <a:chExt cx="620296" cy="718317"/>
            </a:xfrm>
          </p:grpSpPr>
          <p:sp>
            <p:nvSpPr>
              <p:cNvPr id="62" name="椭圆 6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9</a:t>
                </a:r>
                <a:endParaRPr lang="zh-CN" altLang="en-US" sz="1600">
                  <a:latin typeface="Consolas" pitchFamily="49" charset="0"/>
                  <a:ea typeface="楷体" panose="02010609060101010101" pitchFamily="49" charset="-122"/>
                  <a:cs typeface="Consolas" pitchFamily="49" charset="0"/>
                </a:endParaRPr>
              </a:p>
            </p:txBody>
          </p:sp>
          <p:sp>
            <p:nvSpPr>
              <p:cNvPr id="63" name="任意多边形 6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grpSp>
          <p:nvGrpSpPr>
            <p:cNvPr id="58" name="组合 63"/>
            <p:cNvGrpSpPr/>
            <p:nvPr/>
          </p:nvGrpSpPr>
          <p:grpSpPr>
            <a:xfrm>
              <a:off x="8237984" y="3432937"/>
              <a:ext cx="620296" cy="718317"/>
              <a:chOff x="428596" y="1500174"/>
              <a:chExt cx="620296" cy="718317"/>
            </a:xfrm>
          </p:grpSpPr>
          <p:sp>
            <p:nvSpPr>
              <p:cNvPr id="65" name="椭圆 6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ea typeface="楷体" panose="02010609060101010101" pitchFamily="49" charset="-122"/>
                    <a:cs typeface="Consolas" pitchFamily="49" charset="0"/>
                  </a:rPr>
                  <a:t>10</a:t>
                </a:r>
                <a:endParaRPr lang="zh-CN" altLang="en-US" sz="1600">
                  <a:latin typeface="Consolas" pitchFamily="49" charset="0"/>
                  <a:ea typeface="楷体" panose="02010609060101010101" pitchFamily="49" charset="-122"/>
                  <a:cs typeface="Consolas" pitchFamily="49" charset="0"/>
                </a:endParaRPr>
              </a:p>
            </p:txBody>
          </p:sp>
          <p:sp>
            <p:nvSpPr>
              <p:cNvPr id="66" name="任意多边形 6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ea typeface="楷体" panose="02010609060101010101" pitchFamily="49" charset="-122"/>
                  <a:cs typeface="Consolas" pitchFamily="49" charset="0"/>
                </a:endParaRPr>
              </a:p>
            </p:txBody>
          </p:sp>
        </p:grpSp>
        <p:cxnSp>
          <p:nvCxnSpPr>
            <p:cNvPr id="68" name="直接箭头连接符 67"/>
            <p:cNvCxnSpPr>
              <a:stCxn id="41" idx="0"/>
              <a:endCxn id="47" idx="4"/>
            </p:cNvCxnSpPr>
            <p:nvPr/>
          </p:nvCxnSpPr>
          <p:spPr>
            <a:xfrm rot="5400000" flipH="1" flipV="1">
              <a:off x="2970551" y="4327881"/>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2213459" y="2924170"/>
            <a:ext cx="859042" cy="338554"/>
          </a:xfrm>
          <a:prstGeom prst="rect">
            <a:avLst/>
          </a:prstGeom>
          <a:noFill/>
        </p:spPr>
        <p:txBody>
          <a:bodyPr wrap="square" rtlCol="0">
            <a:spAutoFit/>
          </a:bodyPr>
          <a:lstStyle/>
          <a:p>
            <a:pPr algn="l"/>
            <a:r>
              <a:rPr lang="en-US" altLang="zh-CN" sz="1600">
                <a:solidFill>
                  <a:srgbClr val="C0262E"/>
                </a:solidFill>
                <a:latin typeface="Consolas" pitchFamily="49" charset="0"/>
                <a:ea typeface="楷体" panose="02010609060101010101" pitchFamily="49" charset="-122"/>
                <a:cs typeface="Consolas" pitchFamily="49" charset="0"/>
              </a:rPr>
              <a:t>parent</a:t>
            </a:r>
            <a:endParaRPr lang="zh-CN" altLang="en-US" sz="1600">
              <a:solidFill>
                <a:srgbClr val="C0262E"/>
              </a:solidFill>
              <a:latin typeface="Consolas" pitchFamily="49" charset="0"/>
              <a:ea typeface="楷体" panose="02010609060101010101" pitchFamily="49" charset="-122"/>
              <a:cs typeface="Consolas" pitchFamily="49" charset="0"/>
            </a:endParaRPr>
          </a:p>
        </p:txBody>
      </p:sp>
      <p:sp>
        <p:nvSpPr>
          <p:cNvPr id="76" name="文本框 75">
            <a:extLst>
              <a:ext uri="{FF2B5EF4-FFF2-40B4-BE49-F238E27FC236}">
                <a16:creationId xmlns:a16="http://schemas.microsoft.com/office/drawing/2014/main" id="{8D52705C-1EA1-4754-909B-CB992ABB32B2}"/>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77" name="Text Box 5">
            <a:extLst>
              <a:ext uri="{FF2B5EF4-FFF2-40B4-BE49-F238E27FC236}">
                <a16:creationId xmlns:a16="http://schemas.microsoft.com/office/drawing/2014/main" id="{9244BE0F-280A-4B99-816B-15F9DD513A84}"/>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grpSp>
        <p:nvGrpSpPr>
          <p:cNvPr id="78" name="组合 77">
            <a:extLst>
              <a:ext uri="{FF2B5EF4-FFF2-40B4-BE49-F238E27FC236}">
                <a16:creationId xmlns:a16="http://schemas.microsoft.com/office/drawing/2014/main" id="{E356ADBB-F780-4FEF-81EF-62A45BEA410B}"/>
              </a:ext>
            </a:extLst>
          </p:cNvPr>
          <p:cNvGrpSpPr/>
          <p:nvPr/>
        </p:nvGrpSpPr>
        <p:grpSpPr>
          <a:xfrm>
            <a:off x="1320480" y="1397317"/>
            <a:ext cx="2796486" cy="604669"/>
            <a:chOff x="2799199" y="2864155"/>
            <a:chExt cx="2796486" cy="604669"/>
          </a:xfrm>
        </p:grpSpPr>
        <p:sp>
          <p:nvSpPr>
            <p:cNvPr id="79" name="TextBox 3">
              <a:extLst>
                <a:ext uri="{FF2B5EF4-FFF2-40B4-BE49-F238E27FC236}">
                  <a16:creationId xmlns:a16="http://schemas.microsoft.com/office/drawing/2014/main" id="{6D865777-958B-402B-9029-1AAEA8A4DD05}"/>
                </a:ext>
              </a:extLst>
            </p:cNvPr>
            <p:cNvSpPr txBox="1"/>
            <p:nvPr/>
          </p:nvSpPr>
          <p:spPr>
            <a:xfrm>
              <a:off x="3395528" y="2969129"/>
              <a:ext cx="2200157" cy="400110"/>
            </a:xfrm>
            <a:prstGeom prst="rect">
              <a:avLst/>
            </a:prstGeom>
            <a:noFill/>
          </p:spPr>
          <p:txBody>
            <a:bodyPr wrap="square" rtlCol="0">
              <a:spAutoFit/>
              <a:scene3d>
                <a:camera prst="orthographicFront"/>
                <a:lightRig rig="soft" dir="tl">
                  <a:rot lat="0" lon="0" rev="0"/>
                </a:lightRig>
              </a:scene3d>
              <a:sp3d prstMaterial="matte">
                <a:contourClr>
                  <a:schemeClr val="accent2">
                    <a:tint val="20000"/>
                  </a:schemeClr>
                </a:contourClr>
              </a:sp3d>
            </a:bodyPr>
            <a:lstStyle/>
            <a:p>
              <a:pPr marL="457200" indent="-457200"/>
              <a:r>
                <a:rPr lang="zh-CN" altLang="en-US" sz="2000" b="1" spc="50">
                  <a:ln w="11430"/>
                  <a:solidFill>
                    <a:srgbClr val="525252"/>
                  </a:solidFill>
                  <a:latin typeface="Consolas" pitchFamily="49" charset="0"/>
                  <a:ea typeface="楷体" pitchFamily="49" charset="-122"/>
                  <a:cs typeface="Consolas" pitchFamily="49" charset="0"/>
                </a:rPr>
                <a:t>合并过程</a:t>
              </a:r>
            </a:p>
          </p:txBody>
        </p:sp>
        <p:grpSp>
          <p:nvGrpSpPr>
            <p:cNvPr id="80" name="组合 79">
              <a:extLst>
                <a:ext uri="{FF2B5EF4-FFF2-40B4-BE49-F238E27FC236}">
                  <a16:creationId xmlns:a16="http://schemas.microsoft.com/office/drawing/2014/main" id="{8C33BA85-DA5D-4A97-B6AB-1AEB8F164407}"/>
                </a:ext>
              </a:extLst>
            </p:cNvPr>
            <p:cNvGrpSpPr/>
            <p:nvPr/>
          </p:nvGrpSpPr>
          <p:grpSpPr>
            <a:xfrm>
              <a:off x="2799199" y="2864155"/>
              <a:ext cx="604669" cy="604669"/>
              <a:chOff x="2799199" y="2864155"/>
              <a:chExt cx="604669" cy="604669"/>
            </a:xfrm>
          </p:grpSpPr>
          <p:sp>
            <p:nvSpPr>
              <p:cNvPr id="81" name="椭圆 80">
                <a:extLst>
                  <a:ext uri="{FF2B5EF4-FFF2-40B4-BE49-F238E27FC236}">
                    <a16:creationId xmlns:a16="http://schemas.microsoft.com/office/drawing/2014/main" id="{553C85C0-D796-4FF3-BC30-E376A42A1F70}"/>
                  </a:ext>
                </a:extLst>
              </p:cNvPr>
              <p:cNvSpPr/>
              <p:nvPr/>
            </p:nvSpPr>
            <p:spPr>
              <a:xfrm>
                <a:off x="2799199" y="2864155"/>
                <a:ext cx="604669" cy="604669"/>
              </a:xfrm>
              <a:prstGeom prst="ellipse">
                <a:avLst/>
              </a:prstGeom>
              <a:solidFill>
                <a:srgbClr val="CD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楷体" panose="02010609060101010101" pitchFamily="49" charset="-122"/>
                  <a:ea typeface="楷体" panose="02010609060101010101" pitchFamily="49" charset="-122"/>
                </a:endParaRPr>
              </a:p>
            </p:txBody>
          </p:sp>
          <p:sp>
            <p:nvSpPr>
              <p:cNvPr id="82" name="文本框 81">
                <a:extLst>
                  <a:ext uri="{FF2B5EF4-FFF2-40B4-BE49-F238E27FC236}">
                    <a16:creationId xmlns:a16="http://schemas.microsoft.com/office/drawing/2014/main" id="{44ED3E1D-0081-4AF8-AED3-57DCD831252C}"/>
                  </a:ext>
                </a:extLst>
              </p:cNvPr>
              <p:cNvSpPr txBox="1"/>
              <p:nvPr/>
            </p:nvSpPr>
            <p:spPr>
              <a:xfrm>
                <a:off x="2876584" y="2907763"/>
                <a:ext cx="511232" cy="461665"/>
              </a:xfrm>
              <a:prstGeom prst="rect">
                <a:avLst/>
              </a:prstGeom>
              <a:noFill/>
            </p:spPr>
            <p:txBody>
              <a:bodyPr wrap="square">
                <a:spAutoFit/>
              </a:bodyPr>
              <a:lstStyle/>
              <a:p>
                <a:r>
                  <a:rPr lang="en-US" altLang="zh-CN" sz="2400" b="1">
                    <a:solidFill>
                      <a:schemeClr val="bg1"/>
                    </a:solidFill>
                    <a:latin typeface="楷体" panose="02010609060101010101" pitchFamily="49" charset="-122"/>
                    <a:ea typeface="楷体" panose="02010609060101010101" pitchFamily="49" charset="-122"/>
                  </a:rPr>
                  <a:t>03</a:t>
                </a:r>
                <a:endParaRPr lang="zh-CN" altLang="en-US" sz="2400" b="1">
                  <a:solidFill>
                    <a:schemeClr val="bg1"/>
                  </a:solidFill>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4136078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0-#ppt_w/2"/>
                                          </p:val>
                                        </p:tav>
                                        <p:tav tm="100000">
                                          <p:val>
                                            <p:strVal val="#ppt_x"/>
                                          </p:val>
                                        </p:tav>
                                      </p:tavLst>
                                    </p:anim>
                                    <p:anim calcmode="lin" valueType="num">
                                      <p:cBhvr additive="base">
                                        <p:cTn id="12" dur="500" fill="hold"/>
                                        <p:tgtEl>
                                          <p:spTgt spid="7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500"/>
                            </p:stCondLst>
                            <p:childTnLst>
                              <p:par>
                                <p:cTn id="51" presetID="1" presetClass="entr" presetSubtype="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grpId="0" nodeType="after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 grpId="0" animBg="1"/>
      <p:bldP spid="4" grpId="0" animBg="1"/>
      <p:bldP spid="71" grpId="0"/>
      <p:bldP spid="76" grpId="0"/>
      <p:bldP spid="7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6823618" y="4864413"/>
            <a:ext cx="771530" cy="1496229"/>
          </a:xfrm>
          <a:prstGeom prst="rect">
            <a:avLst/>
          </a:prstGeom>
          <a:ln w="190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grpSp>
        <p:nvGrpSpPr>
          <p:cNvPr id="2" name="组合 67"/>
          <p:cNvGrpSpPr/>
          <p:nvPr/>
        </p:nvGrpSpPr>
        <p:grpSpPr>
          <a:xfrm>
            <a:off x="2238348" y="4058751"/>
            <a:ext cx="7715304" cy="2071702"/>
            <a:chOff x="285720" y="2571744"/>
            <a:chExt cx="8572560" cy="2571768"/>
          </a:xfrm>
        </p:grpSpPr>
        <p:sp>
          <p:nvSpPr>
            <p:cNvPr id="3" name="矩形 2"/>
            <p:cNvSpPr/>
            <p:nvPr/>
          </p:nvSpPr>
          <p:spPr>
            <a:xfrm>
              <a:off x="714348" y="2571744"/>
              <a:ext cx="1500198" cy="446897"/>
            </a:xfrm>
            <a:prstGeom prst="rect">
              <a:avLst/>
            </a:prstGeom>
            <a:solidFill>
              <a:schemeClr val="bg1"/>
            </a:solidFill>
            <a:ln w="190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zh-CN" altLang="en-US">
                  <a:solidFill>
                    <a:srgbClr val="525252"/>
                  </a:solidFill>
                  <a:latin typeface="微软雅黑" pitchFamily="34" charset="-122"/>
                  <a:ea typeface="微软雅黑" pitchFamily="34" charset="-122"/>
                </a:rPr>
                <a:t>（</a:t>
              </a:r>
              <a:r>
                <a:rPr lang="en-US" altLang="zh-CN">
                  <a:solidFill>
                    <a:srgbClr val="525252"/>
                  </a:solidFill>
                  <a:latin typeface="微软雅黑" pitchFamily="34" charset="-122"/>
                  <a:ea typeface="微软雅黑" pitchFamily="34" charset="-122"/>
                </a:rPr>
                <a:t>5</a:t>
              </a:r>
              <a:r>
                <a:rPr lang="zh-CN" altLang="en-US">
                  <a:solidFill>
                    <a:srgbClr val="525252"/>
                  </a:solidFill>
                  <a:latin typeface="微软雅黑" pitchFamily="34" charset="-122"/>
                  <a:ea typeface="微软雅黑" pitchFamily="34" charset="-122"/>
                </a:rPr>
                <a:t>，</a:t>
              </a:r>
              <a:r>
                <a:rPr lang="en-US" altLang="zh-CN">
                  <a:solidFill>
                    <a:srgbClr val="525252"/>
                  </a:solidFill>
                  <a:latin typeface="微软雅黑" pitchFamily="34" charset="-122"/>
                  <a:ea typeface="微软雅黑" pitchFamily="34" charset="-122"/>
                </a:rPr>
                <a:t>7</a:t>
              </a:r>
              <a:r>
                <a:rPr lang="zh-CN" altLang="en-US">
                  <a:solidFill>
                    <a:srgbClr val="525252"/>
                  </a:solidFill>
                  <a:latin typeface="微软雅黑" pitchFamily="34" charset="-122"/>
                  <a:ea typeface="微软雅黑" pitchFamily="34" charset="-122"/>
                </a:rPr>
                <a:t>）</a:t>
              </a:r>
            </a:p>
          </p:txBody>
        </p:sp>
        <p:sp>
          <p:nvSpPr>
            <p:cNvPr id="4" name="矩形 3"/>
            <p:cNvSpPr/>
            <p:nvPr/>
          </p:nvSpPr>
          <p:spPr>
            <a:xfrm>
              <a:off x="2357422" y="2571744"/>
              <a:ext cx="6215106" cy="446897"/>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en-US" altLang="zh-CN">
                  <a:solidFill>
                    <a:schemeClr val="bg1"/>
                  </a:solidFill>
                  <a:latin typeface="微软雅黑" pitchFamily="34" charset="-122"/>
                  <a:ea typeface="微软雅黑" pitchFamily="34" charset="-122"/>
                </a:rPr>
                <a:t>{1}</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{2</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4}</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{3}</a:t>
              </a:r>
              <a:r>
                <a:rPr lang="zh-CN" altLang="en-US">
                  <a:solidFill>
                    <a:schemeClr val="bg1"/>
                  </a:solidFill>
                  <a:latin typeface="微软雅黑" pitchFamily="34" charset="-122"/>
                  <a:ea typeface="微软雅黑" pitchFamily="34" charset="-122"/>
                </a:rPr>
                <a:t>，</a:t>
              </a:r>
              <a:r>
                <a:rPr lang="en-US" altLang="zh-CN">
                  <a:solidFill>
                    <a:schemeClr val="bg2">
                      <a:lumMod val="10000"/>
                    </a:schemeClr>
                  </a:solidFill>
                  <a:latin typeface="微软雅黑" pitchFamily="34" charset="-122"/>
                  <a:ea typeface="微软雅黑" pitchFamily="34" charset="-122"/>
                </a:rPr>
                <a:t>{5</a:t>
              </a:r>
              <a:r>
                <a:rPr lang="zh-CN" altLang="en-US">
                  <a:solidFill>
                    <a:schemeClr val="bg2">
                      <a:lumMod val="10000"/>
                    </a:schemeClr>
                  </a:solidFill>
                  <a:latin typeface="微软雅黑" pitchFamily="34" charset="-122"/>
                  <a:ea typeface="微软雅黑" pitchFamily="34" charset="-122"/>
                </a:rPr>
                <a:t>，</a:t>
              </a:r>
              <a:r>
                <a:rPr lang="en-US" altLang="zh-CN">
                  <a:solidFill>
                    <a:schemeClr val="bg2">
                      <a:lumMod val="10000"/>
                    </a:schemeClr>
                  </a:solidFill>
                  <a:latin typeface="微软雅黑" pitchFamily="34" charset="-122"/>
                  <a:ea typeface="微软雅黑" pitchFamily="34" charset="-122"/>
                </a:rPr>
                <a:t>7}</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{6}</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{8}</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{9}</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{10}</a:t>
              </a:r>
              <a:endParaRPr lang="zh-CN" altLang="en-US">
                <a:solidFill>
                  <a:schemeClr val="bg1"/>
                </a:solidFill>
                <a:latin typeface="微软雅黑" pitchFamily="34" charset="-122"/>
                <a:ea typeface="微软雅黑" pitchFamily="34" charset="-122"/>
              </a:endParaRPr>
            </a:p>
          </p:txBody>
        </p:sp>
        <p:grpSp>
          <p:nvGrpSpPr>
            <p:cNvPr id="5" name="组合 4"/>
            <p:cNvGrpSpPr/>
            <p:nvPr/>
          </p:nvGrpSpPr>
          <p:grpSpPr>
            <a:xfrm>
              <a:off x="285720" y="3575813"/>
              <a:ext cx="620296" cy="718317"/>
              <a:chOff x="428596" y="1500174"/>
              <a:chExt cx="620296" cy="718317"/>
            </a:xfrm>
          </p:grpSpPr>
          <p:sp>
            <p:nvSpPr>
              <p:cNvPr id="6" name="椭圆 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7" name="任意多边形 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8" name="椭圆 7"/>
            <p:cNvSpPr/>
            <p:nvPr/>
          </p:nvSpPr>
          <p:spPr>
            <a:xfrm>
              <a:off x="2928926" y="4643446"/>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9" name="组合 8"/>
            <p:cNvGrpSpPr/>
            <p:nvPr/>
          </p:nvGrpSpPr>
          <p:grpSpPr>
            <a:xfrm>
              <a:off x="2094316" y="3571876"/>
              <a:ext cx="620296" cy="718317"/>
              <a:chOff x="428596" y="1500174"/>
              <a:chExt cx="620296" cy="718317"/>
            </a:xfrm>
          </p:grpSpPr>
          <p:sp>
            <p:nvSpPr>
              <p:cNvPr id="10" name="椭圆 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11" name="任意多边形 1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2" name="组合 11"/>
            <p:cNvGrpSpPr/>
            <p:nvPr/>
          </p:nvGrpSpPr>
          <p:grpSpPr>
            <a:xfrm>
              <a:off x="2928926" y="3579750"/>
              <a:ext cx="620296" cy="718317"/>
              <a:chOff x="428596" y="1500174"/>
              <a:chExt cx="620296" cy="718317"/>
            </a:xfrm>
          </p:grpSpPr>
          <p:sp>
            <p:nvSpPr>
              <p:cNvPr id="13" name="椭圆 1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14" name="任意多边形 1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16" name="椭圆 15"/>
            <p:cNvSpPr/>
            <p:nvPr/>
          </p:nvSpPr>
          <p:spPr>
            <a:xfrm>
              <a:off x="5572132" y="4643446"/>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15" name="组合 17"/>
            <p:cNvGrpSpPr/>
            <p:nvPr/>
          </p:nvGrpSpPr>
          <p:grpSpPr>
            <a:xfrm>
              <a:off x="4737522" y="3575813"/>
              <a:ext cx="620296" cy="718317"/>
              <a:chOff x="428596" y="1500174"/>
              <a:chExt cx="620296" cy="718317"/>
            </a:xfrm>
          </p:grpSpPr>
          <p:sp>
            <p:nvSpPr>
              <p:cNvPr id="19" name="椭圆 18"/>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20" name="任意多边形 19"/>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7" name="组合 20"/>
            <p:cNvGrpSpPr/>
            <p:nvPr/>
          </p:nvGrpSpPr>
          <p:grpSpPr>
            <a:xfrm>
              <a:off x="5572132" y="3579750"/>
              <a:ext cx="620296" cy="718317"/>
              <a:chOff x="428596" y="1500174"/>
              <a:chExt cx="620296" cy="718317"/>
            </a:xfrm>
          </p:grpSpPr>
          <p:sp>
            <p:nvSpPr>
              <p:cNvPr id="22" name="椭圆 2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23" name="任意多边形 2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8" name="组合 23"/>
            <p:cNvGrpSpPr/>
            <p:nvPr/>
          </p:nvGrpSpPr>
          <p:grpSpPr>
            <a:xfrm>
              <a:off x="6452034" y="3579750"/>
              <a:ext cx="620296" cy="718317"/>
              <a:chOff x="428596" y="1500174"/>
              <a:chExt cx="620296" cy="718317"/>
            </a:xfrm>
          </p:grpSpPr>
          <p:sp>
            <p:nvSpPr>
              <p:cNvPr id="25" name="椭圆 2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sp>
            <p:nvSpPr>
              <p:cNvPr id="26" name="任意多边形 2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1" name="组合 26"/>
            <p:cNvGrpSpPr/>
            <p:nvPr/>
          </p:nvGrpSpPr>
          <p:grpSpPr>
            <a:xfrm>
              <a:off x="7380728" y="3575813"/>
              <a:ext cx="620296" cy="718317"/>
              <a:chOff x="428596" y="1500174"/>
              <a:chExt cx="620296" cy="718317"/>
            </a:xfrm>
          </p:grpSpPr>
          <p:sp>
            <p:nvSpPr>
              <p:cNvPr id="28" name="椭圆 2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29" name="任意多边形 2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4" name="组合 29"/>
            <p:cNvGrpSpPr/>
            <p:nvPr/>
          </p:nvGrpSpPr>
          <p:grpSpPr>
            <a:xfrm>
              <a:off x="8237984" y="3575813"/>
              <a:ext cx="620296" cy="718317"/>
              <a:chOff x="428596" y="1500174"/>
              <a:chExt cx="620296" cy="718317"/>
            </a:xfrm>
          </p:grpSpPr>
          <p:sp>
            <p:nvSpPr>
              <p:cNvPr id="31" name="椭圆 30"/>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32" name="任意多边形 31"/>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33" name="直接箭头连接符 32"/>
            <p:cNvCxnSpPr>
              <a:stCxn id="8" idx="0"/>
            </p:cNvCxnSpPr>
            <p:nvPr/>
          </p:nvCxnSpPr>
          <p:spPr>
            <a:xfrm rot="5400000" flipH="1" flipV="1">
              <a:off x="2970551" y="4470757"/>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6" idx="0"/>
            </p:cNvCxnSpPr>
            <p:nvPr/>
          </p:nvCxnSpPr>
          <p:spPr>
            <a:xfrm rot="5400000" flipH="1" flipV="1">
              <a:off x="5613757" y="4470757"/>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35"/>
          <p:cNvGrpSpPr/>
          <p:nvPr/>
        </p:nvGrpSpPr>
        <p:grpSpPr>
          <a:xfrm>
            <a:off x="2195485" y="1997186"/>
            <a:ext cx="7715304" cy="1266040"/>
            <a:chOff x="285720" y="3429000"/>
            <a:chExt cx="8572560" cy="1571636"/>
          </a:xfrm>
        </p:grpSpPr>
        <p:grpSp>
          <p:nvGrpSpPr>
            <p:cNvPr id="30" name="组合 36"/>
            <p:cNvGrpSpPr/>
            <p:nvPr/>
          </p:nvGrpSpPr>
          <p:grpSpPr>
            <a:xfrm>
              <a:off x="285720" y="3432937"/>
              <a:ext cx="620296" cy="718317"/>
              <a:chOff x="428596" y="1500174"/>
              <a:chExt cx="620296" cy="718317"/>
            </a:xfrm>
          </p:grpSpPr>
          <p:sp>
            <p:nvSpPr>
              <p:cNvPr id="66" name="椭圆 6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67" name="任意多边形 6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40" name="椭圆 39"/>
            <p:cNvSpPr/>
            <p:nvPr/>
          </p:nvSpPr>
          <p:spPr>
            <a:xfrm>
              <a:off x="2928926" y="4500570"/>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34" name="组合 42"/>
            <p:cNvGrpSpPr/>
            <p:nvPr/>
          </p:nvGrpSpPr>
          <p:grpSpPr>
            <a:xfrm>
              <a:off x="2094316" y="3429000"/>
              <a:ext cx="620296" cy="718317"/>
              <a:chOff x="428596" y="1500174"/>
              <a:chExt cx="620296" cy="718317"/>
            </a:xfrm>
          </p:grpSpPr>
          <p:sp>
            <p:nvSpPr>
              <p:cNvPr id="64" name="椭圆 6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65" name="任意多边形 6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6" name="组合 45"/>
            <p:cNvGrpSpPr/>
            <p:nvPr/>
          </p:nvGrpSpPr>
          <p:grpSpPr>
            <a:xfrm>
              <a:off x="2928926" y="3436874"/>
              <a:ext cx="620296" cy="718317"/>
              <a:chOff x="428596" y="1500174"/>
              <a:chExt cx="620296" cy="718317"/>
            </a:xfrm>
          </p:grpSpPr>
          <p:sp>
            <p:nvSpPr>
              <p:cNvPr id="62" name="椭圆 6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63" name="任意多边形 6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7" name="组合 48"/>
            <p:cNvGrpSpPr/>
            <p:nvPr/>
          </p:nvGrpSpPr>
          <p:grpSpPr>
            <a:xfrm>
              <a:off x="3808828" y="3436874"/>
              <a:ext cx="620296" cy="718317"/>
              <a:chOff x="428596" y="1500174"/>
              <a:chExt cx="620296" cy="718317"/>
            </a:xfrm>
          </p:grpSpPr>
          <p:sp>
            <p:nvSpPr>
              <p:cNvPr id="60" name="椭圆 5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sp>
            <p:nvSpPr>
              <p:cNvPr id="61" name="任意多边形 6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8" name="组合 51"/>
            <p:cNvGrpSpPr/>
            <p:nvPr/>
          </p:nvGrpSpPr>
          <p:grpSpPr>
            <a:xfrm>
              <a:off x="4737522" y="3432937"/>
              <a:ext cx="620296" cy="718317"/>
              <a:chOff x="428596" y="1500174"/>
              <a:chExt cx="620296" cy="718317"/>
            </a:xfrm>
          </p:grpSpPr>
          <p:sp>
            <p:nvSpPr>
              <p:cNvPr id="58" name="椭圆 5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59" name="任意多边形 5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9" name="组合 54"/>
            <p:cNvGrpSpPr/>
            <p:nvPr/>
          </p:nvGrpSpPr>
          <p:grpSpPr>
            <a:xfrm>
              <a:off x="5572132" y="3436874"/>
              <a:ext cx="620296" cy="718317"/>
              <a:chOff x="428596" y="1500174"/>
              <a:chExt cx="620296" cy="718317"/>
            </a:xfrm>
          </p:grpSpPr>
          <p:sp>
            <p:nvSpPr>
              <p:cNvPr id="56" name="椭圆 5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57" name="任意多边形 5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1" name="组合 57"/>
            <p:cNvGrpSpPr/>
            <p:nvPr/>
          </p:nvGrpSpPr>
          <p:grpSpPr>
            <a:xfrm>
              <a:off x="6452034" y="3436874"/>
              <a:ext cx="620296" cy="718317"/>
              <a:chOff x="428596" y="1500174"/>
              <a:chExt cx="620296" cy="718317"/>
            </a:xfrm>
          </p:grpSpPr>
          <p:sp>
            <p:nvSpPr>
              <p:cNvPr id="54" name="椭圆 5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sp>
            <p:nvSpPr>
              <p:cNvPr id="55" name="任意多边形 5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2" name="组合 60"/>
            <p:cNvGrpSpPr/>
            <p:nvPr/>
          </p:nvGrpSpPr>
          <p:grpSpPr>
            <a:xfrm>
              <a:off x="7380728" y="3432937"/>
              <a:ext cx="620296" cy="718317"/>
              <a:chOff x="428596" y="1500174"/>
              <a:chExt cx="620296" cy="718317"/>
            </a:xfrm>
          </p:grpSpPr>
          <p:sp>
            <p:nvSpPr>
              <p:cNvPr id="52" name="椭圆 5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53" name="任意多边形 5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3" name="组合 63"/>
            <p:cNvGrpSpPr/>
            <p:nvPr/>
          </p:nvGrpSpPr>
          <p:grpSpPr>
            <a:xfrm>
              <a:off x="8237984" y="3432937"/>
              <a:ext cx="620296" cy="718317"/>
              <a:chOff x="428596" y="1500174"/>
              <a:chExt cx="620296" cy="718317"/>
            </a:xfrm>
          </p:grpSpPr>
          <p:sp>
            <p:nvSpPr>
              <p:cNvPr id="50" name="椭圆 4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51" name="任意多边形 5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49" name="直接箭头连接符 48"/>
            <p:cNvCxnSpPr>
              <a:stCxn id="40" idx="0"/>
              <a:endCxn id="62" idx="4"/>
            </p:cNvCxnSpPr>
            <p:nvPr/>
          </p:nvCxnSpPr>
          <p:spPr>
            <a:xfrm rot="5400000" flipH="1" flipV="1">
              <a:off x="2970551" y="4327881"/>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97D3F0E8-D300-46FF-BFCA-9180FB666682}"/>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71" name="Text Box 5">
            <a:extLst>
              <a:ext uri="{FF2B5EF4-FFF2-40B4-BE49-F238E27FC236}">
                <a16:creationId xmlns:a16="http://schemas.microsoft.com/office/drawing/2014/main" id="{035D010F-E4B8-4146-8552-D3F730D9B2DD}"/>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331395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0-#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2443138" y="4923598"/>
            <a:ext cx="787118" cy="1564116"/>
          </a:xfrm>
          <a:prstGeom prst="rect">
            <a:avLst/>
          </a:prstGeom>
          <a:ln w="190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grpSp>
        <p:nvGrpSpPr>
          <p:cNvPr id="2" name="组合 62"/>
          <p:cNvGrpSpPr/>
          <p:nvPr/>
        </p:nvGrpSpPr>
        <p:grpSpPr>
          <a:xfrm>
            <a:off x="2238348" y="4066342"/>
            <a:ext cx="7215238" cy="2286016"/>
            <a:chOff x="714348" y="2714620"/>
            <a:chExt cx="7858180" cy="2714644"/>
          </a:xfrm>
        </p:grpSpPr>
        <p:sp>
          <p:nvSpPr>
            <p:cNvPr id="3" name="矩形 2"/>
            <p:cNvSpPr/>
            <p:nvPr/>
          </p:nvSpPr>
          <p:spPr>
            <a:xfrm>
              <a:off x="714348" y="2714620"/>
              <a:ext cx="1500198" cy="428628"/>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1</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3</a:t>
              </a:r>
              <a:r>
                <a:rPr lang="zh-CN" altLang="en-US">
                  <a:solidFill>
                    <a:schemeClr val="bg1"/>
                  </a:solidFill>
                  <a:latin typeface="微软雅黑" pitchFamily="34" charset="-122"/>
                  <a:ea typeface="微软雅黑" pitchFamily="34" charset="-122"/>
                </a:rPr>
                <a:t>）</a:t>
              </a:r>
            </a:p>
          </p:txBody>
        </p:sp>
        <p:sp>
          <p:nvSpPr>
            <p:cNvPr id="4" name="矩形 3"/>
            <p:cNvSpPr/>
            <p:nvPr/>
          </p:nvSpPr>
          <p:spPr>
            <a:xfrm>
              <a:off x="2357422" y="2714620"/>
              <a:ext cx="6215106" cy="428628"/>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en-US" altLang="zh-CN">
                  <a:solidFill>
                    <a:schemeClr val="bg2">
                      <a:lumMod val="10000"/>
                    </a:schemeClr>
                  </a:solidFill>
                  <a:latin typeface="微软雅黑" pitchFamily="34" charset="-122"/>
                  <a:ea typeface="微软雅黑" pitchFamily="34" charset="-122"/>
                </a:rPr>
                <a:t>{1</a:t>
              </a:r>
              <a:r>
                <a:rPr lang="zh-CN" altLang="en-US">
                  <a:solidFill>
                    <a:schemeClr val="bg2">
                      <a:lumMod val="10000"/>
                    </a:schemeClr>
                  </a:solidFill>
                  <a:latin typeface="微软雅黑" pitchFamily="34" charset="-122"/>
                  <a:ea typeface="微软雅黑" pitchFamily="34" charset="-122"/>
                </a:rPr>
                <a:t>，</a:t>
              </a:r>
              <a:r>
                <a:rPr lang="en-US" altLang="zh-CN">
                  <a:solidFill>
                    <a:schemeClr val="bg2">
                      <a:lumMod val="10000"/>
                    </a:schemeClr>
                  </a:solidFill>
                  <a:latin typeface="微软雅黑" pitchFamily="34" charset="-122"/>
                  <a:ea typeface="微软雅黑" pitchFamily="34" charset="-122"/>
                </a:rPr>
                <a:t>3}</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{2</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4}</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{5</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7}</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{6}</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{8}</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{9}</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{10}</a:t>
              </a:r>
              <a:endParaRPr lang="zh-CN" altLang="en-US">
                <a:solidFill>
                  <a:schemeClr val="bg1"/>
                </a:solidFill>
                <a:latin typeface="微软雅黑" pitchFamily="34" charset="-122"/>
                <a:ea typeface="微软雅黑" pitchFamily="34" charset="-122"/>
              </a:endParaRPr>
            </a:p>
          </p:txBody>
        </p:sp>
        <p:sp>
          <p:nvSpPr>
            <p:cNvPr id="6" name="椭圆 5"/>
            <p:cNvSpPr/>
            <p:nvPr/>
          </p:nvSpPr>
          <p:spPr>
            <a:xfrm>
              <a:off x="1073944" y="492919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8" name="椭圆 7"/>
            <p:cNvSpPr/>
            <p:nvPr/>
          </p:nvSpPr>
          <p:spPr>
            <a:xfrm>
              <a:off x="1906148" y="492919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5" name="组合 8"/>
            <p:cNvGrpSpPr/>
            <p:nvPr/>
          </p:nvGrpSpPr>
          <p:grpSpPr>
            <a:xfrm>
              <a:off x="1071538" y="3857628"/>
              <a:ext cx="620296" cy="718317"/>
              <a:chOff x="428596" y="1500174"/>
              <a:chExt cx="620296" cy="718317"/>
            </a:xfrm>
          </p:grpSpPr>
          <p:sp>
            <p:nvSpPr>
              <p:cNvPr id="10" name="椭圆 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11" name="任意多边形 1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7" name="组合 11"/>
            <p:cNvGrpSpPr/>
            <p:nvPr/>
          </p:nvGrpSpPr>
          <p:grpSpPr>
            <a:xfrm>
              <a:off x="1906148" y="3865502"/>
              <a:ext cx="620296" cy="718317"/>
              <a:chOff x="428596" y="1500174"/>
              <a:chExt cx="620296" cy="718317"/>
            </a:xfrm>
          </p:grpSpPr>
          <p:sp>
            <p:nvSpPr>
              <p:cNvPr id="13" name="椭圆 1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14" name="任意多边形 1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15" name="椭圆 14"/>
            <p:cNvSpPr/>
            <p:nvPr/>
          </p:nvSpPr>
          <p:spPr>
            <a:xfrm>
              <a:off x="4549354" y="492919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9" name="组合 15"/>
            <p:cNvGrpSpPr/>
            <p:nvPr/>
          </p:nvGrpSpPr>
          <p:grpSpPr>
            <a:xfrm>
              <a:off x="3714744" y="3861565"/>
              <a:ext cx="620296" cy="718317"/>
              <a:chOff x="428596" y="1500174"/>
              <a:chExt cx="620296" cy="718317"/>
            </a:xfrm>
          </p:grpSpPr>
          <p:sp>
            <p:nvSpPr>
              <p:cNvPr id="17" name="椭圆 1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18" name="任意多边形 1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2" name="组合 18"/>
            <p:cNvGrpSpPr/>
            <p:nvPr/>
          </p:nvGrpSpPr>
          <p:grpSpPr>
            <a:xfrm>
              <a:off x="4549354" y="3865502"/>
              <a:ext cx="620296" cy="718317"/>
              <a:chOff x="428596" y="1500174"/>
              <a:chExt cx="620296" cy="718317"/>
            </a:xfrm>
          </p:grpSpPr>
          <p:sp>
            <p:nvSpPr>
              <p:cNvPr id="20" name="椭圆 1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21" name="任意多边形 2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6" name="组合 21"/>
            <p:cNvGrpSpPr/>
            <p:nvPr/>
          </p:nvGrpSpPr>
          <p:grpSpPr>
            <a:xfrm>
              <a:off x="5429256" y="3865502"/>
              <a:ext cx="620296" cy="718317"/>
              <a:chOff x="428596" y="1500174"/>
              <a:chExt cx="620296" cy="718317"/>
            </a:xfrm>
          </p:grpSpPr>
          <p:sp>
            <p:nvSpPr>
              <p:cNvPr id="23" name="椭圆 2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sp>
            <p:nvSpPr>
              <p:cNvPr id="24" name="任意多边形 2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9" name="组合 24"/>
            <p:cNvGrpSpPr/>
            <p:nvPr/>
          </p:nvGrpSpPr>
          <p:grpSpPr>
            <a:xfrm>
              <a:off x="6357950" y="3861565"/>
              <a:ext cx="620296" cy="718317"/>
              <a:chOff x="428596" y="1500174"/>
              <a:chExt cx="620296" cy="718317"/>
            </a:xfrm>
          </p:grpSpPr>
          <p:sp>
            <p:nvSpPr>
              <p:cNvPr id="26" name="椭圆 2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27" name="任意多边形 2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2" name="组合 27"/>
            <p:cNvGrpSpPr/>
            <p:nvPr/>
          </p:nvGrpSpPr>
          <p:grpSpPr>
            <a:xfrm>
              <a:off x="7215206" y="3861565"/>
              <a:ext cx="620296" cy="718317"/>
              <a:chOff x="428596" y="1500174"/>
              <a:chExt cx="620296" cy="718317"/>
            </a:xfrm>
          </p:grpSpPr>
          <p:sp>
            <p:nvSpPr>
              <p:cNvPr id="29" name="椭圆 28"/>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30" name="任意多边形 29"/>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31" name="直接箭头连接符 30"/>
            <p:cNvCxnSpPr>
              <a:stCxn id="8" idx="0"/>
            </p:cNvCxnSpPr>
            <p:nvPr/>
          </p:nvCxnSpPr>
          <p:spPr>
            <a:xfrm rot="5400000" flipH="1" flipV="1">
              <a:off x="1947773" y="4756509"/>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0"/>
            </p:cNvCxnSpPr>
            <p:nvPr/>
          </p:nvCxnSpPr>
          <p:spPr>
            <a:xfrm rot="5400000" flipH="1" flipV="1">
              <a:off x="4590979" y="4756509"/>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6" idx="0"/>
            </p:cNvCxnSpPr>
            <p:nvPr/>
          </p:nvCxnSpPr>
          <p:spPr>
            <a:xfrm rot="16200000" flipV="1">
              <a:off x="1110429" y="4751369"/>
              <a:ext cx="353253" cy="240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组合 34"/>
          <p:cNvGrpSpPr/>
          <p:nvPr/>
        </p:nvGrpSpPr>
        <p:grpSpPr>
          <a:xfrm>
            <a:off x="1809722" y="1998579"/>
            <a:ext cx="569545" cy="604899"/>
            <a:chOff x="428596" y="1500174"/>
            <a:chExt cx="620296" cy="718317"/>
          </a:xfrm>
        </p:grpSpPr>
        <p:sp>
          <p:nvSpPr>
            <p:cNvPr id="36" name="椭圆 3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37" name="任意多边形 3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38" name="椭圆 37"/>
          <p:cNvSpPr/>
          <p:nvPr/>
        </p:nvSpPr>
        <p:spPr>
          <a:xfrm>
            <a:off x="4452928" y="3066211"/>
            <a:ext cx="393558" cy="421108"/>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28" name="组合 38"/>
          <p:cNvGrpSpPr/>
          <p:nvPr/>
        </p:nvGrpSpPr>
        <p:grpSpPr>
          <a:xfrm>
            <a:off x="3618318" y="1994642"/>
            <a:ext cx="569545" cy="604899"/>
            <a:chOff x="428596" y="1500174"/>
            <a:chExt cx="620296" cy="718317"/>
          </a:xfrm>
        </p:grpSpPr>
        <p:sp>
          <p:nvSpPr>
            <p:cNvPr id="40" name="椭圆 3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41" name="任意多边形 4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3" name="组合 41"/>
          <p:cNvGrpSpPr/>
          <p:nvPr/>
        </p:nvGrpSpPr>
        <p:grpSpPr>
          <a:xfrm>
            <a:off x="4452928" y="2002516"/>
            <a:ext cx="569545" cy="604899"/>
            <a:chOff x="428596" y="1500174"/>
            <a:chExt cx="620296" cy="718317"/>
          </a:xfrm>
        </p:grpSpPr>
        <p:sp>
          <p:nvSpPr>
            <p:cNvPr id="43" name="椭圆 4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44" name="任意多边形 4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45" name="椭圆 44"/>
          <p:cNvSpPr/>
          <p:nvPr/>
        </p:nvSpPr>
        <p:spPr>
          <a:xfrm>
            <a:off x="7096134" y="3066211"/>
            <a:ext cx="393558" cy="421108"/>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35" name="组合 45"/>
          <p:cNvGrpSpPr/>
          <p:nvPr/>
        </p:nvGrpSpPr>
        <p:grpSpPr>
          <a:xfrm>
            <a:off x="6261524" y="1998579"/>
            <a:ext cx="569545" cy="604899"/>
            <a:chOff x="428596" y="1500174"/>
            <a:chExt cx="620296" cy="718317"/>
          </a:xfrm>
        </p:grpSpPr>
        <p:sp>
          <p:nvSpPr>
            <p:cNvPr id="47" name="椭圆 4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48" name="任意多边形 4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9" name="组合 48"/>
          <p:cNvGrpSpPr/>
          <p:nvPr/>
        </p:nvGrpSpPr>
        <p:grpSpPr>
          <a:xfrm>
            <a:off x="7096134" y="2002516"/>
            <a:ext cx="569545" cy="604899"/>
            <a:chOff x="428596" y="1500174"/>
            <a:chExt cx="620296" cy="718317"/>
          </a:xfrm>
        </p:grpSpPr>
        <p:sp>
          <p:nvSpPr>
            <p:cNvPr id="50" name="椭圆 4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51" name="任意多边形 5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2" name="组合 51"/>
          <p:cNvGrpSpPr/>
          <p:nvPr/>
        </p:nvGrpSpPr>
        <p:grpSpPr>
          <a:xfrm>
            <a:off x="7976036" y="2002516"/>
            <a:ext cx="569545" cy="604899"/>
            <a:chOff x="428596" y="1500174"/>
            <a:chExt cx="620296" cy="718317"/>
          </a:xfrm>
        </p:grpSpPr>
        <p:sp>
          <p:nvSpPr>
            <p:cNvPr id="53" name="椭圆 5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sp>
          <p:nvSpPr>
            <p:cNvPr id="54" name="任意多边形 5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6" name="组合 54"/>
          <p:cNvGrpSpPr/>
          <p:nvPr/>
        </p:nvGrpSpPr>
        <p:grpSpPr>
          <a:xfrm>
            <a:off x="8904730" y="1998579"/>
            <a:ext cx="569545" cy="604899"/>
            <a:chOff x="428596" y="1500174"/>
            <a:chExt cx="620296" cy="718317"/>
          </a:xfrm>
        </p:grpSpPr>
        <p:sp>
          <p:nvSpPr>
            <p:cNvPr id="56" name="椭圆 5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57" name="任意多边形 5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9" name="组合 57"/>
          <p:cNvGrpSpPr/>
          <p:nvPr/>
        </p:nvGrpSpPr>
        <p:grpSpPr>
          <a:xfrm>
            <a:off x="9761986" y="1998579"/>
            <a:ext cx="569545" cy="604899"/>
            <a:chOff x="428596" y="1500174"/>
            <a:chExt cx="620296" cy="718317"/>
          </a:xfrm>
        </p:grpSpPr>
        <p:sp>
          <p:nvSpPr>
            <p:cNvPr id="59" name="椭圆 58"/>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60" name="任意多边形 59"/>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61" name="直接箭头连接符 60"/>
          <p:cNvCxnSpPr>
            <a:stCxn id="38" idx="0"/>
          </p:cNvCxnSpPr>
          <p:nvPr/>
        </p:nvCxnSpPr>
        <p:spPr>
          <a:xfrm rot="5400000" flipH="1" flipV="1">
            <a:off x="4486581" y="2884756"/>
            <a:ext cx="344583" cy="1832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45" idx="0"/>
          </p:cNvCxnSpPr>
          <p:nvPr/>
        </p:nvCxnSpPr>
        <p:spPr>
          <a:xfrm rot="5400000" flipH="1" flipV="1">
            <a:off x="7129787" y="2884756"/>
            <a:ext cx="344583" cy="1832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11C5E2E8-E240-47D9-889C-9E4A031F0E35}"/>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66" name="Text Box 5">
            <a:extLst>
              <a:ext uri="{FF2B5EF4-FFF2-40B4-BE49-F238E27FC236}">
                <a16:creationId xmlns:a16="http://schemas.microsoft.com/office/drawing/2014/main" id="{D0DD62F8-9FBD-4BBB-9D39-91E4D2B7CB4E}"/>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335766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8" grpId="0" animBg="1"/>
      <p:bldP spid="45" grpId="0" animBg="1"/>
      <p:bldP spid="65" grpId="0"/>
      <p:bldP spid="6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7605724" y="4440929"/>
            <a:ext cx="787117" cy="1538979"/>
          </a:xfrm>
          <a:prstGeom prst="rect">
            <a:avLst/>
          </a:prstGeom>
          <a:ln w="190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grpSp>
        <p:nvGrpSpPr>
          <p:cNvPr id="2" name="组合 60"/>
          <p:cNvGrpSpPr/>
          <p:nvPr/>
        </p:nvGrpSpPr>
        <p:grpSpPr>
          <a:xfrm>
            <a:off x="2524100" y="3830643"/>
            <a:ext cx="7215238" cy="2071702"/>
            <a:chOff x="714348" y="2571744"/>
            <a:chExt cx="7858180" cy="2500330"/>
          </a:xfrm>
        </p:grpSpPr>
        <p:sp>
          <p:nvSpPr>
            <p:cNvPr id="3" name="矩形 2"/>
            <p:cNvSpPr/>
            <p:nvPr/>
          </p:nvSpPr>
          <p:spPr>
            <a:xfrm>
              <a:off x="714348" y="2571744"/>
              <a:ext cx="1500198" cy="428628"/>
            </a:xfrm>
            <a:prstGeom prst="rect">
              <a:avLst/>
            </a:prstGeom>
            <a:solidFill>
              <a:schemeClr val="bg1"/>
            </a:solidFill>
            <a:ln w="190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a:solidFill>
                    <a:schemeClr val="bg2">
                      <a:lumMod val="10000"/>
                    </a:schemeClr>
                  </a:solidFill>
                  <a:latin typeface="微软雅黑" pitchFamily="34" charset="-122"/>
                  <a:ea typeface="微软雅黑" pitchFamily="34" charset="-122"/>
                </a:rPr>
                <a:t>（</a:t>
              </a:r>
              <a:r>
                <a:rPr lang="en-US" altLang="zh-CN">
                  <a:solidFill>
                    <a:schemeClr val="bg2">
                      <a:lumMod val="10000"/>
                    </a:schemeClr>
                  </a:solidFill>
                  <a:latin typeface="微软雅黑" pitchFamily="34" charset="-122"/>
                  <a:ea typeface="微软雅黑" pitchFamily="34" charset="-122"/>
                </a:rPr>
                <a:t>8</a:t>
              </a:r>
              <a:r>
                <a:rPr lang="zh-CN" altLang="en-US">
                  <a:solidFill>
                    <a:schemeClr val="bg2">
                      <a:lumMod val="10000"/>
                    </a:schemeClr>
                  </a:solidFill>
                  <a:latin typeface="微软雅黑" pitchFamily="34" charset="-122"/>
                  <a:ea typeface="微软雅黑" pitchFamily="34" charset="-122"/>
                </a:rPr>
                <a:t>，</a:t>
              </a:r>
              <a:r>
                <a:rPr lang="en-US" altLang="zh-CN">
                  <a:solidFill>
                    <a:schemeClr val="bg2">
                      <a:lumMod val="10000"/>
                    </a:schemeClr>
                  </a:solidFill>
                  <a:latin typeface="微软雅黑" pitchFamily="34" charset="-122"/>
                  <a:ea typeface="微软雅黑" pitchFamily="34" charset="-122"/>
                </a:rPr>
                <a:t>9</a:t>
              </a:r>
              <a:r>
                <a:rPr lang="zh-CN" altLang="en-US">
                  <a:solidFill>
                    <a:schemeClr val="bg2">
                      <a:lumMod val="10000"/>
                    </a:schemeClr>
                  </a:solidFill>
                  <a:latin typeface="微软雅黑" pitchFamily="34" charset="-122"/>
                  <a:ea typeface="微软雅黑" pitchFamily="34" charset="-122"/>
                </a:rPr>
                <a:t>）</a:t>
              </a:r>
            </a:p>
          </p:txBody>
        </p:sp>
        <p:sp>
          <p:nvSpPr>
            <p:cNvPr id="4" name="矩形 3"/>
            <p:cNvSpPr/>
            <p:nvPr/>
          </p:nvSpPr>
          <p:spPr>
            <a:xfrm>
              <a:off x="2357422" y="2571744"/>
              <a:ext cx="6215106" cy="428628"/>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chemeClr val="bg1"/>
                  </a:solidFill>
                  <a:latin typeface="微软雅黑" pitchFamily="34" charset="-122"/>
                  <a:ea typeface="微软雅黑" pitchFamily="34" charset="-122"/>
                </a:rPr>
                <a:t>{1</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3}</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{2</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4}</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{5</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7}</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{6}</a:t>
              </a:r>
              <a:r>
                <a:rPr lang="zh-CN" altLang="en-US">
                  <a:solidFill>
                    <a:schemeClr val="bg1"/>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{8</a:t>
              </a: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9}</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{10}</a:t>
              </a:r>
              <a:endParaRPr lang="zh-CN" altLang="en-US">
                <a:solidFill>
                  <a:schemeClr val="bg1"/>
                </a:solidFill>
                <a:latin typeface="微软雅黑" pitchFamily="34" charset="-122"/>
                <a:ea typeface="微软雅黑" pitchFamily="34" charset="-122"/>
              </a:endParaRPr>
            </a:p>
          </p:txBody>
        </p:sp>
        <p:sp>
          <p:nvSpPr>
            <p:cNvPr id="5" name="椭圆 4"/>
            <p:cNvSpPr/>
            <p:nvPr/>
          </p:nvSpPr>
          <p:spPr>
            <a:xfrm>
              <a:off x="1145382" y="457200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6" name="椭圆 5"/>
            <p:cNvSpPr/>
            <p:nvPr/>
          </p:nvSpPr>
          <p:spPr>
            <a:xfrm>
              <a:off x="1977586" y="457200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7" name="组合 6"/>
            <p:cNvGrpSpPr/>
            <p:nvPr/>
          </p:nvGrpSpPr>
          <p:grpSpPr>
            <a:xfrm>
              <a:off x="1142976" y="3500438"/>
              <a:ext cx="620296" cy="718317"/>
              <a:chOff x="428596" y="1500174"/>
              <a:chExt cx="620296" cy="718317"/>
            </a:xfrm>
          </p:grpSpPr>
          <p:sp>
            <p:nvSpPr>
              <p:cNvPr id="8" name="椭圆 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9" name="任意多边形 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0" name="组合 9"/>
            <p:cNvGrpSpPr/>
            <p:nvPr/>
          </p:nvGrpSpPr>
          <p:grpSpPr>
            <a:xfrm>
              <a:off x="1977586" y="3508312"/>
              <a:ext cx="620296" cy="718317"/>
              <a:chOff x="428596" y="1500174"/>
              <a:chExt cx="620296" cy="718317"/>
            </a:xfrm>
          </p:grpSpPr>
          <p:sp>
            <p:nvSpPr>
              <p:cNvPr id="11" name="椭圆 10"/>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12" name="任意多边形 11"/>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13" name="椭圆 12"/>
            <p:cNvSpPr/>
            <p:nvPr/>
          </p:nvSpPr>
          <p:spPr>
            <a:xfrm>
              <a:off x="4620792" y="457200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14" name="组合 13"/>
            <p:cNvGrpSpPr/>
            <p:nvPr/>
          </p:nvGrpSpPr>
          <p:grpSpPr>
            <a:xfrm>
              <a:off x="3786182" y="3504375"/>
              <a:ext cx="620296" cy="718317"/>
              <a:chOff x="428596" y="1500174"/>
              <a:chExt cx="620296" cy="718317"/>
            </a:xfrm>
          </p:grpSpPr>
          <p:sp>
            <p:nvSpPr>
              <p:cNvPr id="15" name="椭圆 1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16" name="任意多边形 1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7" name="组合 16"/>
            <p:cNvGrpSpPr/>
            <p:nvPr/>
          </p:nvGrpSpPr>
          <p:grpSpPr>
            <a:xfrm>
              <a:off x="4620792" y="3508312"/>
              <a:ext cx="620296" cy="718317"/>
              <a:chOff x="428596" y="1500174"/>
              <a:chExt cx="620296" cy="718317"/>
            </a:xfrm>
          </p:grpSpPr>
          <p:sp>
            <p:nvSpPr>
              <p:cNvPr id="18" name="椭圆 1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19" name="任意多边形 1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21" name="椭圆 20"/>
            <p:cNvSpPr/>
            <p:nvPr/>
          </p:nvSpPr>
          <p:spPr>
            <a:xfrm>
              <a:off x="6429388" y="4572008"/>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grpSp>
          <p:nvGrpSpPr>
            <p:cNvPr id="20" name="组合 22"/>
            <p:cNvGrpSpPr/>
            <p:nvPr/>
          </p:nvGrpSpPr>
          <p:grpSpPr>
            <a:xfrm>
              <a:off x="6429388" y="3504375"/>
              <a:ext cx="620296" cy="718317"/>
              <a:chOff x="428596" y="1500174"/>
              <a:chExt cx="620296" cy="718317"/>
            </a:xfrm>
          </p:grpSpPr>
          <p:sp>
            <p:nvSpPr>
              <p:cNvPr id="24" name="椭圆 2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25" name="任意多边形 2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2" name="组合 25"/>
            <p:cNvGrpSpPr/>
            <p:nvPr/>
          </p:nvGrpSpPr>
          <p:grpSpPr>
            <a:xfrm>
              <a:off x="7286644" y="3504375"/>
              <a:ext cx="620296" cy="718317"/>
              <a:chOff x="428596" y="1500174"/>
              <a:chExt cx="620296" cy="718317"/>
            </a:xfrm>
          </p:grpSpPr>
          <p:sp>
            <p:nvSpPr>
              <p:cNvPr id="27" name="椭圆 2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28" name="任意多边形 2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29" name="直接箭头连接符 28"/>
            <p:cNvCxnSpPr>
              <a:stCxn id="6" idx="0"/>
            </p:cNvCxnSpPr>
            <p:nvPr/>
          </p:nvCxnSpPr>
          <p:spPr>
            <a:xfrm rot="5400000" flipH="1" flipV="1">
              <a:off x="2019211" y="4399319"/>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0"/>
            </p:cNvCxnSpPr>
            <p:nvPr/>
          </p:nvCxnSpPr>
          <p:spPr>
            <a:xfrm rot="5400000" flipH="1" flipV="1">
              <a:off x="4662417" y="4399319"/>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 idx="0"/>
            </p:cNvCxnSpPr>
            <p:nvPr/>
          </p:nvCxnSpPr>
          <p:spPr>
            <a:xfrm rot="16200000" flipV="1">
              <a:off x="1181867" y="4394179"/>
              <a:ext cx="353253" cy="240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0"/>
            </p:cNvCxnSpPr>
            <p:nvPr/>
          </p:nvCxnSpPr>
          <p:spPr>
            <a:xfrm rot="5400000" flipH="1" flipV="1">
              <a:off x="6469044" y="4397350"/>
              <a:ext cx="349316"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sp>
        <p:nvSpPr>
          <p:cNvPr id="34" name="椭圆 33"/>
          <p:cNvSpPr/>
          <p:nvPr/>
        </p:nvSpPr>
        <p:spPr>
          <a:xfrm>
            <a:off x="2883697" y="2759073"/>
            <a:ext cx="393559" cy="414340"/>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35" name="椭圆 34"/>
          <p:cNvSpPr/>
          <p:nvPr/>
        </p:nvSpPr>
        <p:spPr>
          <a:xfrm>
            <a:off x="3715901" y="2759073"/>
            <a:ext cx="393559" cy="414340"/>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23" name="组合 35"/>
          <p:cNvGrpSpPr/>
          <p:nvPr/>
        </p:nvGrpSpPr>
        <p:grpSpPr>
          <a:xfrm>
            <a:off x="2881291" y="1687504"/>
            <a:ext cx="569545" cy="595177"/>
            <a:chOff x="428596" y="1500174"/>
            <a:chExt cx="620296" cy="718317"/>
          </a:xfrm>
        </p:grpSpPr>
        <p:sp>
          <p:nvSpPr>
            <p:cNvPr id="37" name="椭圆 3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38" name="任意多边形 3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6" name="组合 38"/>
          <p:cNvGrpSpPr/>
          <p:nvPr/>
        </p:nvGrpSpPr>
        <p:grpSpPr>
          <a:xfrm>
            <a:off x="3715901" y="1695378"/>
            <a:ext cx="569545" cy="595177"/>
            <a:chOff x="428596" y="1500174"/>
            <a:chExt cx="620296" cy="718317"/>
          </a:xfrm>
        </p:grpSpPr>
        <p:sp>
          <p:nvSpPr>
            <p:cNvPr id="40" name="椭圆 3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41" name="任意多边形 4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42" name="椭圆 41"/>
          <p:cNvSpPr/>
          <p:nvPr/>
        </p:nvSpPr>
        <p:spPr>
          <a:xfrm>
            <a:off x="6359107" y="2759073"/>
            <a:ext cx="393559" cy="414340"/>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32" name="组合 42"/>
          <p:cNvGrpSpPr/>
          <p:nvPr/>
        </p:nvGrpSpPr>
        <p:grpSpPr>
          <a:xfrm>
            <a:off x="5524497" y="1691441"/>
            <a:ext cx="569545" cy="595177"/>
            <a:chOff x="428596" y="1500174"/>
            <a:chExt cx="620296" cy="718317"/>
          </a:xfrm>
        </p:grpSpPr>
        <p:sp>
          <p:nvSpPr>
            <p:cNvPr id="44" name="椭圆 43"/>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45" name="任意多边形 44"/>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6" name="组合 45"/>
          <p:cNvGrpSpPr/>
          <p:nvPr/>
        </p:nvGrpSpPr>
        <p:grpSpPr>
          <a:xfrm>
            <a:off x="6359107" y="1695378"/>
            <a:ext cx="569545" cy="595177"/>
            <a:chOff x="428596" y="1500174"/>
            <a:chExt cx="620296" cy="718317"/>
          </a:xfrm>
        </p:grpSpPr>
        <p:sp>
          <p:nvSpPr>
            <p:cNvPr id="47" name="椭圆 4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48" name="任意多边形 4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39" name="组合 48"/>
          <p:cNvGrpSpPr/>
          <p:nvPr/>
        </p:nvGrpSpPr>
        <p:grpSpPr>
          <a:xfrm>
            <a:off x="7239009" y="1695378"/>
            <a:ext cx="569545" cy="595177"/>
            <a:chOff x="428596" y="1500174"/>
            <a:chExt cx="620296" cy="718317"/>
          </a:xfrm>
        </p:grpSpPr>
        <p:sp>
          <p:nvSpPr>
            <p:cNvPr id="50" name="椭圆 4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sp>
          <p:nvSpPr>
            <p:cNvPr id="51" name="任意多边形 5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3" name="组合 51"/>
          <p:cNvGrpSpPr/>
          <p:nvPr/>
        </p:nvGrpSpPr>
        <p:grpSpPr>
          <a:xfrm>
            <a:off x="8167703" y="1691441"/>
            <a:ext cx="569545" cy="595177"/>
            <a:chOff x="428596" y="1500174"/>
            <a:chExt cx="620296" cy="718317"/>
          </a:xfrm>
        </p:grpSpPr>
        <p:sp>
          <p:nvSpPr>
            <p:cNvPr id="53" name="椭圆 5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54" name="任意多边形 5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6" name="组合 54"/>
          <p:cNvGrpSpPr/>
          <p:nvPr/>
        </p:nvGrpSpPr>
        <p:grpSpPr>
          <a:xfrm>
            <a:off x="9024959" y="1691441"/>
            <a:ext cx="569545" cy="595177"/>
            <a:chOff x="428596" y="1500174"/>
            <a:chExt cx="620296" cy="718317"/>
          </a:xfrm>
        </p:grpSpPr>
        <p:sp>
          <p:nvSpPr>
            <p:cNvPr id="56" name="椭圆 5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57" name="任意多边形 5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58" name="直接箭头连接符 57"/>
          <p:cNvCxnSpPr>
            <a:stCxn id="35" idx="0"/>
          </p:cNvCxnSpPr>
          <p:nvPr/>
        </p:nvCxnSpPr>
        <p:spPr>
          <a:xfrm rot="5400000" flipH="1" flipV="1">
            <a:off x="3749554" y="2577618"/>
            <a:ext cx="344583" cy="1832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2" idx="0"/>
          </p:cNvCxnSpPr>
          <p:nvPr/>
        </p:nvCxnSpPr>
        <p:spPr>
          <a:xfrm rot="5400000" flipH="1" flipV="1">
            <a:off x="6392760" y="2577618"/>
            <a:ext cx="344583" cy="1832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4" idx="0"/>
          </p:cNvCxnSpPr>
          <p:nvPr/>
        </p:nvCxnSpPr>
        <p:spPr>
          <a:xfrm rot="5400000" flipH="1" flipV="1">
            <a:off x="2911416" y="2574884"/>
            <a:ext cx="353251" cy="1512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206B2AFF-3E85-4B2A-A4DA-3B92BFAFE8CC}"/>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64" name="Text Box 5">
            <a:extLst>
              <a:ext uri="{FF2B5EF4-FFF2-40B4-BE49-F238E27FC236}">
                <a16:creationId xmlns:a16="http://schemas.microsoft.com/office/drawing/2014/main" id="{A5DA8AD7-B7B3-49DA-B3CA-D2353C766A25}"/>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2046954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4" grpId="0" animBg="1"/>
      <p:bldP spid="35" grpId="0" animBg="1"/>
      <p:bldP spid="42" grpId="0" animBg="1"/>
      <p:bldP spid="63" grpId="0"/>
      <p:bldP spid="6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椭圆 75"/>
          <p:cNvSpPr/>
          <p:nvPr/>
        </p:nvSpPr>
        <p:spPr>
          <a:xfrm>
            <a:off x="2534040" y="3620916"/>
            <a:ext cx="1145605" cy="2676616"/>
          </a:xfrm>
          <a:prstGeom prst="ellipse">
            <a:avLst/>
          </a:prstGeom>
          <a:ln w="190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grpSp>
        <p:nvGrpSpPr>
          <p:cNvPr id="2" name="组合 46"/>
          <p:cNvGrpSpPr/>
          <p:nvPr/>
        </p:nvGrpSpPr>
        <p:grpSpPr>
          <a:xfrm>
            <a:off x="4335400" y="4843794"/>
            <a:ext cx="1244873" cy="1788515"/>
            <a:chOff x="1928794" y="3155059"/>
            <a:chExt cx="1397306" cy="2434478"/>
          </a:xfrm>
        </p:grpSpPr>
        <p:sp>
          <p:nvSpPr>
            <p:cNvPr id="33" name="椭圆 32"/>
            <p:cNvSpPr/>
            <p:nvPr/>
          </p:nvSpPr>
          <p:spPr>
            <a:xfrm>
              <a:off x="2897472" y="5089471"/>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34" name="椭圆 33"/>
            <p:cNvSpPr/>
            <p:nvPr/>
          </p:nvSpPr>
          <p:spPr>
            <a:xfrm>
              <a:off x="1928794" y="421875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sp>
          <p:nvSpPr>
            <p:cNvPr id="35" name="椭圆 34"/>
            <p:cNvSpPr/>
            <p:nvPr/>
          </p:nvSpPr>
          <p:spPr>
            <a:xfrm>
              <a:off x="2895066" y="4236152"/>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grpSp>
          <p:nvGrpSpPr>
            <p:cNvPr id="7" name="组合 35"/>
            <p:cNvGrpSpPr/>
            <p:nvPr/>
          </p:nvGrpSpPr>
          <p:grpSpPr>
            <a:xfrm>
              <a:off x="2362234" y="3155059"/>
              <a:ext cx="620296" cy="718317"/>
              <a:chOff x="428596" y="1500174"/>
              <a:chExt cx="620296" cy="718317"/>
            </a:xfrm>
          </p:grpSpPr>
          <p:sp>
            <p:nvSpPr>
              <p:cNvPr id="37" name="椭圆 3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38" name="任意多边形 3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39" name="直接箭头连接符 38"/>
            <p:cNvCxnSpPr>
              <a:stCxn id="34" idx="0"/>
              <a:endCxn id="37" idx="3"/>
            </p:cNvCxnSpPr>
            <p:nvPr/>
          </p:nvCxnSpPr>
          <p:spPr>
            <a:xfrm rot="5400000" flipH="1" flipV="1">
              <a:off x="2074750" y="3868501"/>
              <a:ext cx="418612" cy="281897"/>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3" idx="0"/>
            </p:cNvCxnSpPr>
            <p:nvPr/>
          </p:nvCxnSpPr>
          <p:spPr>
            <a:xfrm rot="16200000" flipV="1">
              <a:off x="2933957" y="4911642"/>
              <a:ext cx="353253" cy="240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5" idx="1"/>
              <a:endCxn id="37" idx="5"/>
            </p:cNvCxnSpPr>
            <p:nvPr/>
          </p:nvCxnSpPr>
          <p:spPr>
            <a:xfrm rot="16200000" flipV="1">
              <a:off x="2588343" y="3939891"/>
              <a:ext cx="509242" cy="22974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cxnSp>
        <p:nvCxnSpPr>
          <p:cNvPr id="49" name="直接箭头连接符 48"/>
          <p:cNvCxnSpPr>
            <a:cxnSpLocks/>
          </p:cNvCxnSpPr>
          <p:nvPr/>
        </p:nvCxnSpPr>
        <p:spPr>
          <a:xfrm>
            <a:off x="3816842" y="5187823"/>
            <a:ext cx="578769" cy="234950"/>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78"/>
          <p:cNvGrpSpPr/>
          <p:nvPr/>
        </p:nvGrpSpPr>
        <p:grpSpPr>
          <a:xfrm>
            <a:off x="2748353" y="3082823"/>
            <a:ext cx="7000924" cy="3038427"/>
            <a:chOff x="642910" y="1986486"/>
            <a:chExt cx="7858180" cy="4135824"/>
          </a:xfrm>
        </p:grpSpPr>
        <p:sp>
          <p:nvSpPr>
            <p:cNvPr id="3" name="矩形 2"/>
            <p:cNvSpPr/>
            <p:nvPr/>
          </p:nvSpPr>
          <p:spPr>
            <a:xfrm>
              <a:off x="642910" y="1986486"/>
              <a:ext cx="1500198" cy="490022"/>
            </a:xfrm>
            <a:prstGeom prst="rect">
              <a:avLst/>
            </a:prstGeom>
            <a:solidFill>
              <a:schemeClr val="bg1"/>
            </a:solidFill>
            <a:ln w="190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1</a:t>
              </a: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2</a:t>
              </a:r>
              <a:r>
                <a:rPr lang="zh-CN" altLang="en-US">
                  <a:solidFill>
                    <a:schemeClr val="tx1">
                      <a:lumMod val="95000"/>
                      <a:lumOff val="5000"/>
                    </a:schemeClr>
                  </a:solidFill>
                  <a:latin typeface="微软雅黑" pitchFamily="34" charset="-122"/>
                  <a:ea typeface="微软雅黑" pitchFamily="34" charset="-122"/>
                </a:rPr>
                <a:t>）</a:t>
              </a:r>
            </a:p>
          </p:txBody>
        </p:sp>
        <p:sp>
          <p:nvSpPr>
            <p:cNvPr id="4" name="矩形 3"/>
            <p:cNvSpPr/>
            <p:nvPr/>
          </p:nvSpPr>
          <p:spPr>
            <a:xfrm>
              <a:off x="2285984" y="1986487"/>
              <a:ext cx="6215106" cy="490022"/>
            </a:xfrm>
            <a:prstGeom prst="rect">
              <a:avLst/>
            </a:prstGeom>
            <a:solidFill>
              <a:srgbClr val="CD5158"/>
            </a:solidFill>
            <a:ln w="19050">
              <a:no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pPr>
              <a:r>
                <a:rPr lang="en-US" altLang="zh-CN">
                  <a:solidFill>
                    <a:schemeClr val="tx1">
                      <a:lumMod val="95000"/>
                      <a:lumOff val="5000"/>
                    </a:schemeClr>
                  </a:solidFill>
                  <a:latin typeface="微软雅黑" pitchFamily="34" charset="-122"/>
                  <a:ea typeface="微软雅黑" pitchFamily="34" charset="-122"/>
                </a:rPr>
                <a:t>{1</a:t>
              </a: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2</a:t>
              </a: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3</a:t>
              </a:r>
              <a:r>
                <a:rPr lang="zh-CN" altLang="en-US">
                  <a:solidFill>
                    <a:schemeClr val="tx1">
                      <a:lumMod val="95000"/>
                      <a:lumOff val="5000"/>
                    </a:schemeClr>
                  </a:solidFill>
                  <a:latin typeface="微软雅黑" pitchFamily="34" charset="-122"/>
                  <a:ea typeface="微软雅黑" pitchFamily="34" charset="-122"/>
                </a:rPr>
                <a:t>，</a:t>
              </a:r>
              <a:r>
                <a:rPr lang="en-US" altLang="zh-CN">
                  <a:solidFill>
                    <a:schemeClr val="tx1">
                      <a:lumMod val="95000"/>
                      <a:lumOff val="5000"/>
                    </a:schemeClr>
                  </a:solidFill>
                  <a:latin typeface="微软雅黑" pitchFamily="34" charset="-122"/>
                  <a:ea typeface="微软雅黑" pitchFamily="34" charset="-122"/>
                </a:rPr>
                <a:t>4}</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{5</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7}</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{6}</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{8</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9}</a:t>
              </a:r>
              <a:r>
                <a:rPr lang="zh-CN" altLang="en-US">
                  <a:solidFill>
                    <a:schemeClr val="bg1"/>
                  </a:solidFill>
                  <a:latin typeface="微软雅黑" pitchFamily="34" charset="-122"/>
                  <a:ea typeface="微软雅黑" pitchFamily="34" charset="-122"/>
                </a:rPr>
                <a:t>，</a:t>
              </a:r>
              <a:r>
                <a:rPr lang="en-US" altLang="zh-CN">
                  <a:solidFill>
                    <a:schemeClr val="bg1"/>
                  </a:solidFill>
                  <a:latin typeface="微软雅黑" pitchFamily="34" charset="-122"/>
                  <a:ea typeface="微软雅黑" pitchFamily="34" charset="-122"/>
                </a:rPr>
                <a:t>{10}</a:t>
              </a:r>
              <a:endParaRPr lang="zh-CN" altLang="en-US">
                <a:solidFill>
                  <a:schemeClr val="bg1"/>
                </a:solidFill>
                <a:latin typeface="微软雅黑" pitchFamily="34" charset="-122"/>
                <a:ea typeface="微软雅黑" pitchFamily="34" charset="-122"/>
              </a:endParaRPr>
            </a:p>
          </p:txBody>
        </p:sp>
        <p:grpSp>
          <p:nvGrpSpPr>
            <p:cNvPr id="10" name="组合 77"/>
            <p:cNvGrpSpPr/>
            <p:nvPr/>
          </p:nvGrpSpPr>
          <p:grpSpPr>
            <a:xfrm>
              <a:off x="3643306" y="2844036"/>
              <a:ext cx="4120758" cy="1567699"/>
              <a:chOff x="3643306" y="2844036"/>
              <a:chExt cx="4120758" cy="1567699"/>
            </a:xfrm>
          </p:grpSpPr>
          <p:sp>
            <p:nvSpPr>
              <p:cNvPr id="13" name="椭圆 12"/>
              <p:cNvSpPr/>
              <p:nvPr/>
            </p:nvSpPr>
            <p:spPr>
              <a:xfrm>
                <a:off x="4477916" y="3911669"/>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14" name="组合 13"/>
              <p:cNvGrpSpPr/>
              <p:nvPr/>
            </p:nvGrpSpPr>
            <p:grpSpPr>
              <a:xfrm>
                <a:off x="3643306" y="2844036"/>
                <a:ext cx="620296" cy="718317"/>
                <a:chOff x="428596" y="1500174"/>
                <a:chExt cx="620296" cy="718317"/>
              </a:xfrm>
            </p:grpSpPr>
            <p:sp>
              <p:nvSpPr>
                <p:cNvPr id="15" name="椭圆 1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16" name="任意多边形 1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17" name="组合 16"/>
              <p:cNvGrpSpPr/>
              <p:nvPr/>
            </p:nvGrpSpPr>
            <p:grpSpPr>
              <a:xfrm>
                <a:off x="4477916" y="2847973"/>
                <a:ext cx="620296" cy="718317"/>
                <a:chOff x="428596" y="1500174"/>
                <a:chExt cx="620296" cy="718317"/>
              </a:xfrm>
            </p:grpSpPr>
            <p:sp>
              <p:nvSpPr>
                <p:cNvPr id="18" name="椭圆 17"/>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19" name="任意多边形 18"/>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20" name="椭圆 19"/>
              <p:cNvSpPr/>
              <p:nvPr/>
            </p:nvSpPr>
            <p:spPr>
              <a:xfrm>
                <a:off x="6286512" y="3911669"/>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grpSp>
            <p:nvGrpSpPr>
              <p:cNvPr id="21" name="组合 20"/>
              <p:cNvGrpSpPr/>
              <p:nvPr/>
            </p:nvGrpSpPr>
            <p:grpSpPr>
              <a:xfrm>
                <a:off x="6286512" y="2844036"/>
                <a:ext cx="620296" cy="718317"/>
                <a:chOff x="428596" y="1500174"/>
                <a:chExt cx="620296" cy="718317"/>
              </a:xfrm>
            </p:grpSpPr>
            <p:sp>
              <p:nvSpPr>
                <p:cNvPr id="22" name="椭圆 21"/>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23" name="任意多边形 22"/>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24" name="组合 23"/>
              <p:cNvGrpSpPr/>
              <p:nvPr/>
            </p:nvGrpSpPr>
            <p:grpSpPr>
              <a:xfrm>
                <a:off x="7143768" y="2844036"/>
                <a:ext cx="620296" cy="718317"/>
                <a:chOff x="428596" y="1500174"/>
                <a:chExt cx="620296" cy="718317"/>
              </a:xfrm>
            </p:grpSpPr>
            <p:sp>
              <p:nvSpPr>
                <p:cNvPr id="25" name="椭圆 24"/>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26" name="任意多边形 25"/>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28" name="直接箭头连接符 27"/>
              <p:cNvCxnSpPr>
                <a:stCxn id="13" idx="0"/>
              </p:cNvCxnSpPr>
              <p:nvPr/>
            </p:nvCxnSpPr>
            <p:spPr>
              <a:xfrm rot="5400000" flipH="1" flipV="1">
                <a:off x="4519541" y="3738980"/>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0"/>
              </p:cNvCxnSpPr>
              <p:nvPr/>
            </p:nvCxnSpPr>
            <p:spPr>
              <a:xfrm rot="5400000" flipH="1" flipV="1">
                <a:off x="6326168" y="3737011"/>
                <a:ext cx="349316"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组合 45"/>
            <p:cNvGrpSpPr/>
            <p:nvPr/>
          </p:nvGrpSpPr>
          <p:grpSpPr>
            <a:xfrm>
              <a:off x="785786" y="2847973"/>
              <a:ext cx="625108" cy="3274337"/>
              <a:chOff x="857224" y="2008114"/>
              <a:chExt cx="625108" cy="3274337"/>
            </a:xfrm>
          </p:grpSpPr>
          <p:sp>
            <p:nvSpPr>
              <p:cNvPr id="5" name="椭圆 4"/>
              <p:cNvSpPr/>
              <p:nvPr/>
            </p:nvSpPr>
            <p:spPr>
              <a:xfrm>
                <a:off x="859630" y="478238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6" name="椭圆 5"/>
              <p:cNvSpPr/>
              <p:nvPr/>
            </p:nvSpPr>
            <p:spPr>
              <a:xfrm>
                <a:off x="862036" y="3071810"/>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sp>
            <p:nvSpPr>
              <p:cNvPr id="8" name="椭圆 7"/>
              <p:cNvSpPr/>
              <p:nvPr/>
            </p:nvSpPr>
            <p:spPr>
              <a:xfrm>
                <a:off x="857224" y="3929066"/>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grpSp>
            <p:nvGrpSpPr>
              <p:cNvPr id="36" name="组合 9"/>
              <p:cNvGrpSpPr/>
              <p:nvPr/>
            </p:nvGrpSpPr>
            <p:grpSpPr>
              <a:xfrm>
                <a:off x="862036" y="2008114"/>
                <a:ext cx="620296" cy="718317"/>
                <a:chOff x="428596" y="1500174"/>
                <a:chExt cx="620296" cy="718317"/>
              </a:xfrm>
            </p:grpSpPr>
            <p:sp>
              <p:nvSpPr>
                <p:cNvPr id="11" name="椭圆 10"/>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12" name="任意多边形 11"/>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27" name="直接箭头连接符 26"/>
              <p:cNvCxnSpPr>
                <a:stCxn id="6" idx="0"/>
              </p:cNvCxnSpPr>
              <p:nvPr/>
            </p:nvCxnSpPr>
            <p:spPr>
              <a:xfrm rot="5400000" flipH="1" flipV="1">
                <a:off x="903661" y="2899121"/>
                <a:ext cx="345379"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0"/>
              </p:cNvCxnSpPr>
              <p:nvPr/>
            </p:nvCxnSpPr>
            <p:spPr>
              <a:xfrm rot="16200000" flipV="1">
                <a:off x="896115" y="4604556"/>
                <a:ext cx="353253" cy="2406"/>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8" idx="0"/>
                <a:endCxn id="6" idx="4"/>
              </p:cNvCxnSpPr>
              <p:nvPr/>
            </p:nvCxnSpPr>
            <p:spPr>
              <a:xfrm rot="5400000" flipH="1" flipV="1">
                <a:off x="895349" y="3748065"/>
                <a:ext cx="357190" cy="4812"/>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grpSp>
      <p:sp>
        <p:nvSpPr>
          <p:cNvPr id="50" name="椭圆 49"/>
          <p:cNvSpPr/>
          <p:nvPr/>
        </p:nvSpPr>
        <p:spPr>
          <a:xfrm>
            <a:off x="3250825" y="2359706"/>
            <a:ext cx="381868" cy="367379"/>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a:t>
            </a:r>
            <a:endParaRPr lang="zh-CN" altLang="en-US" sz="1600">
              <a:latin typeface="Consolas" pitchFamily="49" charset="0"/>
              <a:cs typeface="Consolas" pitchFamily="49" charset="0"/>
            </a:endParaRPr>
          </a:p>
        </p:txBody>
      </p:sp>
      <p:sp>
        <p:nvSpPr>
          <p:cNvPr id="51" name="椭圆 50"/>
          <p:cNvSpPr/>
          <p:nvPr/>
        </p:nvSpPr>
        <p:spPr>
          <a:xfrm>
            <a:off x="4083029" y="2359706"/>
            <a:ext cx="381868" cy="367379"/>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2</a:t>
            </a:r>
            <a:endParaRPr lang="zh-CN" altLang="en-US" sz="1600">
              <a:latin typeface="Consolas" pitchFamily="49" charset="0"/>
              <a:cs typeface="Consolas" pitchFamily="49" charset="0"/>
            </a:endParaRPr>
          </a:p>
        </p:txBody>
      </p:sp>
      <p:grpSp>
        <p:nvGrpSpPr>
          <p:cNvPr id="41" name="组合 51"/>
          <p:cNvGrpSpPr/>
          <p:nvPr/>
        </p:nvGrpSpPr>
        <p:grpSpPr>
          <a:xfrm>
            <a:off x="3248420" y="1288136"/>
            <a:ext cx="552628" cy="527719"/>
            <a:chOff x="428596" y="1500174"/>
            <a:chExt cx="620296" cy="718317"/>
          </a:xfrm>
        </p:grpSpPr>
        <p:sp>
          <p:nvSpPr>
            <p:cNvPr id="53" name="椭圆 5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3</a:t>
              </a:r>
              <a:endParaRPr lang="zh-CN" altLang="en-US" sz="1600">
                <a:latin typeface="Consolas" pitchFamily="49" charset="0"/>
                <a:cs typeface="Consolas" pitchFamily="49" charset="0"/>
              </a:endParaRPr>
            </a:p>
          </p:txBody>
        </p:sp>
        <p:sp>
          <p:nvSpPr>
            <p:cNvPr id="54" name="任意多边形 5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2" name="组合 54"/>
          <p:cNvGrpSpPr/>
          <p:nvPr/>
        </p:nvGrpSpPr>
        <p:grpSpPr>
          <a:xfrm>
            <a:off x="4083030" y="1296010"/>
            <a:ext cx="552628" cy="527719"/>
            <a:chOff x="428596" y="1500174"/>
            <a:chExt cx="620296" cy="718317"/>
          </a:xfrm>
        </p:grpSpPr>
        <p:sp>
          <p:nvSpPr>
            <p:cNvPr id="56" name="椭圆 55"/>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4</a:t>
              </a:r>
              <a:endParaRPr lang="zh-CN" altLang="en-US" sz="1600">
                <a:latin typeface="Consolas" pitchFamily="49" charset="0"/>
                <a:cs typeface="Consolas" pitchFamily="49" charset="0"/>
              </a:endParaRPr>
            </a:p>
          </p:txBody>
        </p:sp>
        <p:sp>
          <p:nvSpPr>
            <p:cNvPr id="57" name="任意多边形 56"/>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58" name="椭圆 57"/>
          <p:cNvSpPr/>
          <p:nvPr/>
        </p:nvSpPr>
        <p:spPr>
          <a:xfrm>
            <a:off x="6726235" y="2359706"/>
            <a:ext cx="381868" cy="367379"/>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5</a:t>
            </a:r>
            <a:endParaRPr lang="zh-CN" altLang="en-US" sz="1600">
              <a:latin typeface="Consolas" pitchFamily="49" charset="0"/>
              <a:cs typeface="Consolas" pitchFamily="49" charset="0"/>
            </a:endParaRPr>
          </a:p>
        </p:txBody>
      </p:sp>
      <p:grpSp>
        <p:nvGrpSpPr>
          <p:cNvPr id="43" name="组合 58"/>
          <p:cNvGrpSpPr/>
          <p:nvPr/>
        </p:nvGrpSpPr>
        <p:grpSpPr>
          <a:xfrm>
            <a:off x="5891626" y="1292073"/>
            <a:ext cx="552628" cy="527719"/>
            <a:chOff x="428596" y="1500174"/>
            <a:chExt cx="620296" cy="718317"/>
          </a:xfrm>
        </p:grpSpPr>
        <p:sp>
          <p:nvSpPr>
            <p:cNvPr id="60" name="椭圆 5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6</a:t>
              </a:r>
              <a:endParaRPr lang="zh-CN" altLang="en-US" sz="1600">
                <a:latin typeface="Consolas" pitchFamily="49" charset="0"/>
                <a:cs typeface="Consolas" pitchFamily="49" charset="0"/>
              </a:endParaRPr>
            </a:p>
          </p:txBody>
        </p:sp>
        <p:sp>
          <p:nvSpPr>
            <p:cNvPr id="61" name="任意多边形 6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5" name="组合 61"/>
          <p:cNvGrpSpPr/>
          <p:nvPr/>
        </p:nvGrpSpPr>
        <p:grpSpPr>
          <a:xfrm>
            <a:off x="6726236" y="1296010"/>
            <a:ext cx="552628" cy="527719"/>
            <a:chOff x="428596" y="1500174"/>
            <a:chExt cx="620296" cy="718317"/>
          </a:xfrm>
        </p:grpSpPr>
        <p:sp>
          <p:nvSpPr>
            <p:cNvPr id="63" name="椭圆 62"/>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7</a:t>
              </a:r>
              <a:endParaRPr lang="zh-CN" altLang="en-US" sz="1600">
                <a:latin typeface="Consolas" pitchFamily="49" charset="0"/>
                <a:cs typeface="Consolas" pitchFamily="49" charset="0"/>
              </a:endParaRPr>
            </a:p>
          </p:txBody>
        </p:sp>
        <p:sp>
          <p:nvSpPr>
            <p:cNvPr id="64" name="任意多边形 63"/>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sp>
        <p:nvSpPr>
          <p:cNvPr id="65" name="椭圆 64"/>
          <p:cNvSpPr/>
          <p:nvPr/>
        </p:nvSpPr>
        <p:spPr>
          <a:xfrm>
            <a:off x="8534831" y="2359706"/>
            <a:ext cx="381868" cy="367379"/>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8</a:t>
            </a:r>
            <a:endParaRPr lang="zh-CN" altLang="en-US" sz="1600">
              <a:latin typeface="Consolas" pitchFamily="49" charset="0"/>
              <a:cs typeface="Consolas" pitchFamily="49" charset="0"/>
            </a:endParaRPr>
          </a:p>
        </p:txBody>
      </p:sp>
      <p:grpSp>
        <p:nvGrpSpPr>
          <p:cNvPr id="46" name="组合 65"/>
          <p:cNvGrpSpPr/>
          <p:nvPr/>
        </p:nvGrpSpPr>
        <p:grpSpPr>
          <a:xfrm>
            <a:off x="8534832" y="1292073"/>
            <a:ext cx="552628" cy="527719"/>
            <a:chOff x="428596" y="1500174"/>
            <a:chExt cx="620296" cy="718317"/>
          </a:xfrm>
        </p:grpSpPr>
        <p:sp>
          <p:nvSpPr>
            <p:cNvPr id="67" name="椭圆 66"/>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9</a:t>
              </a:r>
              <a:endParaRPr lang="zh-CN" altLang="en-US" sz="1600">
                <a:latin typeface="Consolas" pitchFamily="49" charset="0"/>
                <a:cs typeface="Consolas" pitchFamily="49" charset="0"/>
              </a:endParaRPr>
            </a:p>
          </p:txBody>
        </p:sp>
        <p:sp>
          <p:nvSpPr>
            <p:cNvPr id="68" name="任意多边形 67"/>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grpSp>
        <p:nvGrpSpPr>
          <p:cNvPr id="47" name="组合 68"/>
          <p:cNvGrpSpPr/>
          <p:nvPr/>
        </p:nvGrpSpPr>
        <p:grpSpPr>
          <a:xfrm>
            <a:off x="9392088" y="1292073"/>
            <a:ext cx="552628" cy="527719"/>
            <a:chOff x="428596" y="1500174"/>
            <a:chExt cx="620296" cy="718317"/>
          </a:xfrm>
        </p:grpSpPr>
        <p:sp>
          <p:nvSpPr>
            <p:cNvPr id="70" name="椭圆 69"/>
            <p:cNvSpPr/>
            <p:nvPr/>
          </p:nvSpPr>
          <p:spPr>
            <a:xfrm>
              <a:off x="428596" y="1718425"/>
              <a:ext cx="428628" cy="500066"/>
            </a:xfrm>
            <a:prstGeom prst="ellipse">
              <a:avLst/>
            </a:prstGeom>
            <a:ln w="19050"/>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zh-CN" sz="1600">
                  <a:latin typeface="Consolas" pitchFamily="49" charset="0"/>
                  <a:cs typeface="Consolas" pitchFamily="49" charset="0"/>
                </a:rPr>
                <a:t>10</a:t>
              </a:r>
              <a:endParaRPr lang="zh-CN" altLang="en-US" sz="1600">
                <a:latin typeface="Consolas" pitchFamily="49" charset="0"/>
                <a:cs typeface="Consolas" pitchFamily="49" charset="0"/>
              </a:endParaRPr>
            </a:p>
          </p:txBody>
        </p:sp>
        <p:sp>
          <p:nvSpPr>
            <p:cNvPr id="71" name="任意多边形 70"/>
            <p:cNvSpPr/>
            <p:nvPr/>
          </p:nvSpPr>
          <p:spPr>
            <a:xfrm>
              <a:off x="583809" y="1500174"/>
              <a:ext cx="465083" cy="394138"/>
            </a:xfrm>
            <a:custGeom>
              <a:avLst/>
              <a:gdLst>
                <a:gd name="connsiteX0" fmla="*/ 283780 w 465083"/>
                <a:gd name="connsiteY0" fmla="*/ 394138 h 394138"/>
                <a:gd name="connsiteX1" fmla="*/ 457200 w 465083"/>
                <a:gd name="connsiteY1" fmla="*/ 315310 h 394138"/>
                <a:gd name="connsiteX2" fmla="*/ 236483 w 465083"/>
                <a:gd name="connsiteY2" fmla="*/ 47296 h 394138"/>
                <a:gd name="connsiteX3" fmla="*/ 78828 w 465083"/>
                <a:gd name="connsiteY3" fmla="*/ 31531 h 394138"/>
                <a:gd name="connsiteX4" fmla="*/ 0 w 465083"/>
                <a:gd name="connsiteY4" fmla="*/ 220717 h 39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3" h="394138">
                  <a:moveTo>
                    <a:pt x="283780" y="394138"/>
                  </a:moveTo>
                  <a:cubicBezTo>
                    <a:pt x="374431" y="383627"/>
                    <a:pt x="465083" y="373117"/>
                    <a:pt x="457200" y="315310"/>
                  </a:cubicBezTo>
                  <a:cubicBezTo>
                    <a:pt x="449317" y="257503"/>
                    <a:pt x="299545" y="94592"/>
                    <a:pt x="236483" y="47296"/>
                  </a:cubicBezTo>
                  <a:cubicBezTo>
                    <a:pt x="173421" y="0"/>
                    <a:pt x="118242" y="2628"/>
                    <a:pt x="78828" y="31531"/>
                  </a:cubicBezTo>
                  <a:cubicBezTo>
                    <a:pt x="39414" y="60434"/>
                    <a:pt x="19707" y="140575"/>
                    <a:pt x="0" y="220717"/>
                  </a:cubicBezTo>
                </a:path>
              </a:pathLst>
            </a:cu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Consolas" pitchFamily="49" charset="0"/>
                <a:cs typeface="Consolas" pitchFamily="49" charset="0"/>
              </a:endParaRPr>
            </a:p>
          </p:txBody>
        </p:sp>
      </p:grpSp>
      <p:cxnSp>
        <p:nvCxnSpPr>
          <p:cNvPr id="72" name="直接箭头连接符 71"/>
          <p:cNvCxnSpPr>
            <a:stCxn id="51" idx="0"/>
          </p:cNvCxnSpPr>
          <p:nvPr/>
        </p:nvCxnSpPr>
        <p:spPr>
          <a:xfrm rot="5400000" flipH="1" flipV="1">
            <a:off x="4113758" y="2175327"/>
            <a:ext cx="344584" cy="24175"/>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8" idx="0"/>
          </p:cNvCxnSpPr>
          <p:nvPr/>
        </p:nvCxnSpPr>
        <p:spPr>
          <a:xfrm rot="5400000" flipH="1" flipV="1">
            <a:off x="6756964" y="2175327"/>
            <a:ext cx="344584" cy="24175"/>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50" idx="0"/>
          </p:cNvCxnSpPr>
          <p:nvPr/>
        </p:nvCxnSpPr>
        <p:spPr>
          <a:xfrm rot="5400000" flipH="1" flipV="1">
            <a:off x="3275620" y="2172593"/>
            <a:ext cx="353252" cy="20975"/>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5" idx="0"/>
          </p:cNvCxnSpPr>
          <p:nvPr/>
        </p:nvCxnSpPr>
        <p:spPr>
          <a:xfrm rot="5400000" flipH="1" flipV="1">
            <a:off x="8563592" y="2173360"/>
            <a:ext cx="348521" cy="24173"/>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rot="1789180">
            <a:off x="3846616" y="4840237"/>
            <a:ext cx="679162" cy="369332"/>
          </a:xfrm>
          <a:prstGeom prst="rect">
            <a:avLst/>
          </a:prstGeom>
          <a:solidFill>
            <a:schemeClr val="bg1"/>
          </a:solidFill>
          <a:ln w="19050">
            <a:solidFill>
              <a:schemeClr val="bg1"/>
            </a:solidFill>
          </a:ln>
        </p:spPr>
        <p:txBody>
          <a:bodyPr wrap="square" rtlCol="0">
            <a:spAutoFit/>
          </a:bodyPr>
          <a:lstStyle/>
          <a:p>
            <a:r>
              <a:rPr lang="zh-CN" altLang="en-US">
                <a:solidFill>
                  <a:schemeClr val="tx1">
                    <a:lumMod val="95000"/>
                    <a:lumOff val="5000"/>
                  </a:schemeClr>
                </a:solidFill>
                <a:latin typeface="楷体" panose="02010609060101010101" pitchFamily="49" charset="-122"/>
                <a:ea typeface="楷体" panose="02010609060101010101" pitchFamily="49" charset="-122"/>
              </a:rPr>
              <a:t>改为</a:t>
            </a:r>
          </a:p>
        </p:txBody>
      </p:sp>
      <p:sp>
        <p:nvSpPr>
          <p:cNvPr id="78" name="文本框 77">
            <a:extLst>
              <a:ext uri="{FF2B5EF4-FFF2-40B4-BE49-F238E27FC236}">
                <a16:creationId xmlns:a16="http://schemas.microsoft.com/office/drawing/2014/main" id="{4371BAAB-FD96-4578-AA49-8D6086A9B64F}"/>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79" name="Text Box 5">
            <a:extLst>
              <a:ext uri="{FF2B5EF4-FFF2-40B4-BE49-F238E27FC236}">
                <a16:creationId xmlns:a16="http://schemas.microsoft.com/office/drawing/2014/main" id="{C11D3AD6-C53D-4CB4-8A22-D3792B5C13AB}"/>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694289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74"/>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50" grpId="0" animBg="1"/>
      <p:bldP spid="51" grpId="0" animBg="1"/>
      <p:bldP spid="58" grpId="0" animBg="1"/>
      <p:bldP spid="65" grpId="0" animBg="1"/>
      <p:bldP spid="81" grpId="0" animBg="1"/>
      <p:bldP spid="78" grpId="0"/>
      <p:bldP spid="7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a:extLst>
              <a:ext uri="{FF2B5EF4-FFF2-40B4-BE49-F238E27FC236}">
                <a16:creationId xmlns:a16="http://schemas.microsoft.com/office/drawing/2014/main" id="{AA6048F2-0CCD-492E-8779-EC8A208B52BA}"/>
              </a:ext>
            </a:extLst>
          </p:cNvPr>
          <p:cNvPicPr>
            <a:picLocks noChangeAspect="1"/>
          </p:cNvPicPr>
          <p:nvPr/>
        </p:nvPicPr>
        <p:blipFill rotWithShape="1">
          <a:blip r:embed="rId2">
            <a:extLst>
              <a:ext uri="{28A0092B-C50C-407E-A947-70E740481C1C}">
                <a14:useLocalDpi xmlns:a14="http://schemas.microsoft.com/office/drawing/2010/main" val="0"/>
              </a:ext>
            </a:extLst>
          </a:blip>
          <a:srcRect r="13010"/>
          <a:stretch/>
        </p:blipFill>
        <p:spPr>
          <a:xfrm>
            <a:off x="8781635" y="2429751"/>
            <a:ext cx="3264590" cy="4029075"/>
          </a:xfrm>
          <a:prstGeom prst="rect">
            <a:avLst/>
          </a:prstGeom>
        </p:spPr>
      </p:pic>
      <p:sp>
        <p:nvSpPr>
          <p:cNvPr id="207874" name="Text Box 4"/>
          <p:cNvSpPr txBox="1">
            <a:spLocks noChangeArrowheads="1"/>
          </p:cNvSpPr>
          <p:nvPr/>
        </p:nvSpPr>
        <p:spPr bwMode="auto">
          <a:xfrm>
            <a:off x="1038673" y="1489938"/>
            <a:ext cx="7853510" cy="4968888"/>
          </a:xfrm>
          <a:prstGeom prst="rect">
            <a:avLst/>
          </a:prstGeom>
          <a:noFill/>
          <a:ln w="25400">
            <a:noFill/>
            <a:prstDash val="sysDash"/>
            <a:headEnd/>
            <a:tailEnd/>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tIns="144000" bIns="144000">
            <a:spAutoFit/>
          </a:bodyPr>
          <a:lstStyle/>
          <a:p>
            <a:pPr marL="457200" indent="-457200">
              <a:lnSpc>
                <a:spcPct val="200000"/>
              </a:lnSpc>
              <a:spcBef>
                <a:spcPts val="1200"/>
              </a:spcBef>
              <a:buFont typeface="Wingdings" panose="05000000000000000000" pitchFamily="2" charset="2"/>
              <a:buChar char="Ø"/>
            </a:pPr>
            <a:r>
              <a:rPr lang="zh-CN" altLang="en-US" sz="2000">
                <a:solidFill>
                  <a:srgbClr val="525252"/>
                </a:solidFill>
                <a:latin typeface="Consolas" pitchFamily="49" charset="0"/>
                <a:ea typeface="楷体" panose="02010609060101010101" pitchFamily="49" charset="-122"/>
                <a:cs typeface="Consolas" pitchFamily="49" charset="0"/>
              </a:rPr>
              <a:t>在一棵高度较低的树中查找根结点的编号（即该集合的代表）所花的时间较少，</a:t>
            </a:r>
            <a:r>
              <a:rPr lang="zh-CN" altLang="en-US" sz="2000">
                <a:solidFill>
                  <a:srgbClr val="C0262E"/>
                </a:solidFill>
                <a:latin typeface="Consolas" pitchFamily="49" charset="0"/>
                <a:ea typeface="楷体" panose="02010609060101010101" pitchFamily="49" charset="-122"/>
                <a:cs typeface="Consolas" pitchFamily="49" charset="0"/>
              </a:rPr>
              <a:t>如何保证构造的分离集合树较低</a:t>
            </a:r>
            <a:r>
              <a:rPr lang="zh-CN" altLang="en-US" sz="2000">
                <a:solidFill>
                  <a:srgbClr val="525252"/>
                </a:solidFill>
                <a:latin typeface="Consolas" pitchFamily="49" charset="0"/>
                <a:ea typeface="楷体" panose="02010609060101010101" pitchFamily="49" charset="-122"/>
                <a:cs typeface="Consolas" pitchFamily="49" charset="0"/>
              </a:rPr>
              <a:t>呢？</a:t>
            </a:r>
          </a:p>
          <a:p>
            <a:pPr marL="457200" indent="-457200">
              <a:lnSpc>
                <a:spcPct val="200000"/>
              </a:lnSpc>
              <a:spcBef>
                <a:spcPts val="1200"/>
              </a:spcBef>
              <a:buFont typeface="Wingdings" panose="05000000000000000000" pitchFamily="2" charset="2"/>
              <a:buChar char="Ø"/>
            </a:pPr>
            <a:r>
              <a:rPr lang="zh-CN" altLang="en-US" sz="2000">
                <a:solidFill>
                  <a:srgbClr val="525252"/>
                </a:solidFill>
                <a:latin typeface="Consolas" pitchFamily="49" charset="0"/>
                <a:ea typeface="楷体" panose="02010609060101010101" pitchFamily="49" charset="-122"/>
                <a:cs typeface="Consolas" pitchFamily="49" charset="0"/>
              </a:rPr>
              <a:t>两棵分离集合树</a:t>
            </a:r>
            <a:r>
              <a:rPr lang="en-US" sz="2000">
                <a:solidFill>
                  <a:srgbClr val="525252"/>
                </a:solidFill>
                <a:latin typeface="Consolas" pitchFamily="49" charset="0"/>
                <a:ea typeface="楷体" panose="02010609060101010101" pitchFamily="49" charset="-122"/>
                <a:cs typeface="Consolas" pitchFamily="49" charset="0"/>
              </a:rPr>
              <a:t>A</a:t>
            </a:r>
            <a:r>
              <a:rPr lang="zh-CN" altLang="en-US" sz="2000">
                <a:solidFill>
                  <a:srgbClr val="525252"/>
                </a:solidFill>
                <a:latin typeface="Consolas" pitchFamily="49" charset="0"/>
                <a:ea typeface="楷体" panose="02010609060101010101" pitchFamily="49" charset="-122"/>
                <a:cs typeface="Consolas" pitchFamily="49" charset="0"/>
              </a:rPr>
              <a:t>和</a:t>
            </a:r>
            <a:r>
              <a:rPr lang="en-US" sz="2000">
                <a:solidFill>
                  <a:srgbClr val="525252"/>
                </a:solidFill>
                <a:latin typeface="Consolas" pitchFamily="49" charset="0"/>
                <a:ea typeface="楷体" panose="02010609060101010101" pitchFamily="49" charset="-122"/>
                <a:cs typeface="Consolas" pitchFamily="49" charset="0"/>
              </a:rPr>
              <a:t>B</a:t>
            </a:r>
            <a:r>
              <a:rPr lang="zh-CN" altLang="en-US" sz="2000">
                <a:solidFill>
                  <a:srgbClr val="525252"/>
                </a:solidFill>
                <a:latin typeface="Consolas" pitchFamily="49" charset="0"/>
                <a:ea typeface="楷体" panose="02010609060101010101" pitchFamily="49" charset="-122"/>
                <a:cs typeface="Consolas" pitchFamily="49" charset="0"/>
              </a:rPr>
              <a:t>，高度分别为</a:t>
            </a:r>
            <a:r>
              <a:rPr lang="en-US" sz="2000">
                <a:solidFill>
                  <a:srgbClr val="525252"/>
                </a:solidFill>
                <a:latin typeface="Consolas" pitchFamily="49" charset="0"/>
                <a:ea typeface="楷体" panose="02010609060101010101" pitchFamily="49" charset="-122"/>
                <a:cs typeface="Consolas" pitchFamily="49" charset="0"/>
              </a:rPr>
              <a:t>hA</a:t>
            </a:r>
            <a:r>
              <a:rPr lang="zh-CN" altLang="en-US" sz="2000">
                <a:solidFill>
                  <a:srgbClr val="525252"/>
                </a:solidFill>
                <a:latin typeface="Consolas" pitchFamily="49" charset="0"/>
                <a:ea typeface="楷体" panose="02010609060101010101" pitchFamily="49" charset="-122"/>
                <a:cs typeface="Consolas" pitchFamily="49" charset="0"/>
              </a:rPr>
              <a:t>和</a:t>
            </a:r>
            <a:r>
              <a:rPr lang="en-US" sz="2000">
                <a:solidFill>
                  <a:srgbClr val="525252"/>
                </a:solidFill>
                <a:latin typeface="Consolas" pitchFamily="49" charset="0"/>
                <a:ea typeface="楷体" panose="02010609060101010101" pitchFamily="49" charset="-122"/>
                <a:cs typeface="Consolas" pitchFamily="49" charset="0"/>
              </a:rPr>
              <a:t>hB</a:t>
            </a:r>
            <a:r>
              <a:rPr lang="zh-CN" altLang="en-US" sz="2000">
                <a:solidFill>
                  <a:srgbClr val="525252"/>
                </a:solidFill>
                <a:latin typeface="Consolas" pitchFamily="49" charset="0"/>
                <a:ea typeface="楷体" panose="02010609060101010101" pitchFamily="49" charset="-122"/>
                <a:cs typeface="Consolas" pitchFamily="49" charset="0"/>
              </a:rPr>
              <a:t>，则若</a:t>
            </a:r>
            <a:r>
              <a:rPr lang="en-US" sz="2000">
                <a:solidFill>
                  <a:srgbClr val="525252"/>
                </a:solidFill>
                <a:latin typeface="Consolas" pitchFamily="49" charset="0"/>
                <a:ea typeface="楷体" panose="02010609060101010101" pitchFamily="49" charset="-122"/>
                <a:cs typeface="Consolas" pitchFamily="49" charset="0"/>
              </a:rPr>
              <a:t>hA&gt;hB</a:t>
            </a:r>
            <a:r>
              <a:rPr lang="zh-CN" altLang="en-US" sz="2000">
                <a:solidFill>
                  <a:srgbClr val="525252"/>
                </a:solidFill>
                <a:latin typeface="Consolas" pitchFamily="49" charset="0"/>
                <a:ea typeface="楷体" panose="02010609060101010101" pitchFamily="49" charset="-122"/>
                <a:cs typeface="Consolas" pitchFamily="49" charset="0"/>
              </a:rPr>
              <a:t>，应将</a:t>
            </a:r>
            <a:r>
              <a:rPr lang="en-US" sz="2000">
                <a:solidFill>
                  <a:srgbClr val="525252"/>
                </a:solidFill>
                <a:latin typeface="Consolas" pitchFamily="49" charset="0"/>
                <a:ea typeface="楷体" panose="02010609060101010101" pitchFamily="49" charset="-122"/>
                <a:cs typeface="Consolas" pitchFamily="49" charset="0"/>
              </a:rPr>
              <a:t>B</a:t>
            </a:r>
            <a:r>
              <a:rPr lang="zh-CN" altLang="en-US" sz="2000">
                <a:solidFill>
                  <a:srgbClr val="525252"/>
                </a:solidFill>
                <a:latin typeface="Consolas" pitchFamily="49" charset="0"/>
                <a:ea typeface="楷体" panose="02010609060101010101" pitchFamily="49" charset="-122"/>
                <a:cs typeface="Consolas" pitchFamily="49" charset="0"/>
              </a:rPr>
              <a:t>树作为</a:t>
            </a:r>
            <a:r>
              <a:rPr lang="en-US" sz="2000">
                <a:solidFill>
                  <a:srgbClr val="525252"/>
                </a:solidFill>
                <a:latin typeface="Consolas" pitchFamily="49" charset="0"/>
                <a:ea typeface="楷体" panose="02010609060101010101" pitchFamily="49" charset="-122"/>
                <a:cs typeface="Consolas" pitchFamily="49" charset="0"/>
              </a:rPr>
              <a:t>A</a:t>
            </a:r>
            <a:r>
              <a:rPr lang="zh-CN" altLang="en-US" sz="2000">
                <a:solidFill>
                  <a:srgbClr val="525252"/>
                </a:solidFill>
                <a:latin typeface="Consolas" pitchFamily="49" charset="0"/>
                <a:ea typeface="楷体" panose="02010609060101010101" pitchFamily="49" charset="-122"/>
                <a:cs typeface="Consolas" pitchFamily="49" charset="0"/>
              </a:rPr>
              <a:t>树的子树；否则，将</a:t>
            </a:r>
            <a:r>
              <a:rPr lang="en-US" sz="2000">
                <a:solidFill>
                  <a:srgbClr val="525252"/>
                </a:solidFill>
                <a:latin typeface="Consolas" pitchFamily="49" charset="0"/>
                <a:ea typeface="楷体" panose="02010609060101010101" pitchFamily="49" charset="-122"/>
                <a:cs typeface="Consolas" pitchFamily="49" charset="0"/>
              </a:rPr>
              <a:t>A</a:t>
            </a:r>
            <a:r>
              <a:rPr lang="zh-CN" altLang="en-US" sz="2000">
                <a:solidFill>
                  <a:srgbClr val="525252"/>
                </a:solidFill>
                <a:latin typeface="Consolas" pitchFamily="49" charset="0"/>
                <a:ea typeface="楷体" panose="02010609060101010101" pitchFamily="49" charset="-122"/>
                <a:cs typeface="Consolas" pitchFamily="49" charset="0"/>
              </a:rPr>
              <a:t>树作为</a:t>
            </a:r>
            <a:r>
              <a:rPr lang="en-US" sz="2000">
                <a:solidFill>
                  <a:srgbClr val="525252"/>
                </a:solidFill>
                <a:latin typeface="Consolas" pitchFamily="49" charset="0"/>
                <a:ea typeface="楷体" panose="02010609060101010101" pitchFamily="49" charset="-122"/>
                <a:cs typeface="Consolas" pitchFamily="49" charset="0"/>
              </a:rPr>
              <a:t>B</a:t>
            </a:r>
            <a:r>
              <a:rPr lang="zh-CN" altLang="en-US" sz="2000">
                <a:solidFill>
                  <a:srgbClr val="525252"/>
                </a:solidFill>
                <a:latin typeface="Consolas" pitchFamily="49" charset="0"/>
                <a:ea typeface="楷体" panose="02010609060101010101" pitchFamily="49" charset="-122"/>
                <a:cs typeface="Consolas" pitchFamily="49" charset="0"/>
              </a:rPr>
              <a:t>树的子树。</a:t>
            </a:r>
            <a:endParaRPr lang="en-US" altLang="zh-CN" sz="2000">
              <a:solidFill>
                <a:srgbClr val="525252"/>
              </a:solidFill>
              <a:latin typeface="Consolas" pitchFamily="49" charset="0"/>
              <a:ea typeface="楷体" panose="02010609060101010101" pitchFamily="49" charset="-122"/>
              <a:cs typeface="Consolas" pitchFamily="49" charset="0"/>
            </a:endParaRPr>
          </a:p>
          <a:p>
            <a:pPr marL="457200" indent="-457200">
              <a:lnSpc>
                <a:spcPct val="200000"/>
              </a:lnSpc>
              <a:spcBef>
                <a:spcPts val="1200"/>
              </a:spcBef>
              <a:buFont typeface="Wingdings" panose="05000000000000000000" pitchFamily="2" charset="2"/>
              <a:buChar char="Ø"/>
            </a:pPr>
            <a:r>
              <a:rPr lang="zh-CN" altLang="en-US" sz="2000">
                <a:solidFill>
                  <a:srgbClr val="525252"/>
                </a:solidFill>
                <a:latin typeface="Consolas" pitchFamily="49" charset="0"/>
                <a:ea typeface="楷体" panose="02010609060101010101" pitchFamily="49" charset="-122"/>
                <a:cs typeface="Consolas" pitchFamily="49" charset="0"/>
              </a:rPr>
              <a:t>总之，总是高度较小的分离集合树作为子树。得到的新的分离集合树</a:t>
            </a:r>
            <a:r>
              <a:rPr lang="en-US" sz="2000">
                <a:solidFill>
                  <a:srgbClr val="525252"/>
                </a:solidFill>
                <a:latin typeface="Consolas" pitchFamily="49" charset="0"/>
                <a:ea typeface="楷体" panose="02010609060101010101" pitchFamily="49" charset="-122"/>
                <a:cs typeface="Consolas" pitchFamily="49" charset="0"/>
              </a:rPr>
              <a:t>C</a:t>
            </a:r>
            <a:r>
              <a:rPr lang="zh-CN" altLang="en-US" sz="2000">
                <a:solidFill>
                  <a:srgbClr val="525252"/>
                </a:solidFill>
                <a:latin typeface="Consolas" pitchFamily="49" charset="0"/>
                <a:ea typeface="楷体" panose="02010609060101010101" pitchFamily="49" charset="-122"/>
                <a:cs typeface="Consolas" pitchFamily="49" charset="0"/>
              </a:rPr>
              <a:t>的高度</a:t>
            </a:r>
            <a:r>
              <a:rPr lang="en-US" sz="2000">
                <a:solidFill>
                  <a:srgbClr val="525252"/>
                </a:solidFill>
                <a:latin typeface="Consolas" pitchFamily="49" charset="0"/>
                <a:ea typeface="楷体" panose="02010609060101010101" pitchFamily="49" charset="-122"/>
                <a:cs typeface="Consolas" pitchFamily="49" charset="0"/>
              </a:rPr>
              <a:t>hC</a:t>
            </a:r>
            <a:r>
              <a:rPr lang="zh-CN" altLang="en-US" sz="2000">
                <a:solidFill>
                  <a:srgbClr val="525252"/>
                </a:solidFill>
                <a:latin typeface="Consolas" pitchFamily="49" charset="0"/>
                <a:ea typeface="楷体" panose="02010609060101010101" pitchFamily="49" charset="-122"/>
                <a:cs typeface="Consolas" pitchFamily="49" charset="0"/>
              </a:rPr>
              <a:t>，以</a:t>
            </a:r>
            <a:r>
              <a:rPr lang="en-US" sz="2000">
                <a:solidFill>
                  <a:srgbClr val="525252"/>
                </a:solidFill>
                <a:latin typeface="Consolas" pitchFamily="49" charset="0"/>
                <a:ea typeface="楷体" panose="02010609060101010101" pitchFamily="49" charset="-122"/>
                <a:cs typeface="Consolas" pitchFamily="49" charset="0"/>
              </a:rPr>
              <a:t>B</a:t>
            </a:r>
            <a:r>
              <a:rPr lang="zh-CN" altLang="en-US" sz="2000">
                <a:solidFill>
                  <a:srgbClr val="525252"/>
                </a:solidFill>
                <a:latin typeface="Consolas" pitchFamily="49" charset="0"/>
                <a:ea typeface="楷体" panose="02010609060101010101" pitchFamily="49" charset="-122"/>
                <a:cs typeface="Consolas" pitchFamily="49" charset="0"/>
              </a:rPr>
              <a:t>树作</a:t>
            </a:r>
            <a:r>
              <a:rPr lang="en-US" sz="2000">
                <a:solidFill>
                  <a:srgbClr val="525252"/>
                </a:solidFill>
                <a:latin typeface="Consolas" pitchFamily="49" charset="0"/>
                <a:ea typeface="楷体" panose="02010609060101010101" pitchFamily="49" charset="-122"/>
                <a:cs typeface="Consolas" pitchFamily="49" charset="0"/>
              </a:rPr>
              <a:t>A</a:t>
            </a:r>
            <a:r>
              <a:rPr lang="zh-CN" altLang="en-US" sz="2000">
                <a:solidFill>
                  <a:srgbClr val="525252"/>
                </a:solidFill>
                <a:latin typeface="Consolas" pitchFamily="49" charset="0"/>
                <a:ea typeface="楷体" panose="02010609060101010101" pitchFamily="49" charset="-122"/>
                <a:cs typeface="Consolas" pitchFamily="49" charset="0"/>
              </a:rPr>
              <a:t>树的子树为例：                         </a:t>
            </a:r>
            <a:endParaRPr lang="en-US" altLang="zh-CN" sz="2000">
              <a:solidFill>
                <a:srgbClr val="525252"/>
              </a:solidFill>
              <a:latin typeface="Consolas" pitchFamily="49" charset="0"/>
              <a:ea typeface="楷体" panose="02010609060101010101" pitchFamily="49" charset="-122"/>
              <a:cs typeface="Consolas" pitchFamily="49" charset="0"/>
            </a:endParaRPr>
          </a:p>
          <a:p>
            <a:pPr>
              <a:lnSpc>
                <a:spcPct val="200000"/>
              </a:lnSpc>
              <a:spcBef>
                <a:spcPts val="1200"/>
              </a:spcBef>
            </a:pPr>
            <a:r>
              <a:rPr lang="en-US" sz="2000" i="1">
                <a:solidFill>
                  <a:srgbClr val="525252"/>
                </a:solidFill>
                <a:latin typeface="Consolas" pitchFamily="49" charset="0"/>
                <a:ea typeface="楷体" panose="02010609060101010101" pitchFamily="49" charset="-122"/>
                <a:cs typeface="Consolas" pitchFamily="49" charset="0"/>
              </a:rPr>
              <a:t>              </a:t>
            </a:r>
            <a:r>
              <a:rPr lang="en-US" sz="2000" i="1">
                <a:solidFill>
                  <a:srgbClr val="C0262E"/>
                </a:solidFill>
                <a:latin typeface="Consolas" pitchFamily="49" charset="0"/>
                <a:ea typeface="楷体" panose="02010609060101010101" pitchFamily="49" charset="-122"/>
                <a:cs typeface="Consolas" pitchFamily="49" charset="0"/>
              </a:rPr>
              <a:t>h</a:t>
            </a:r>
            <a:r>
              <a:rPr lang="en-US" sz="2000" i="1" baseline="-25000">
                <a:solidFill>
                  <a:srgbClr val="C0262E"/>
                </a:solidFill>
                <a:latin typeface="Consolas" pitchFamily="49" charset="0"/>
                <a:ea typeface="楷体" panose="02010609060101010101" pitchFamily="49" charset="-122"/>
                <a:cs typeface="Consolas" pitchFamily="49" charset="0"/>
              </a:rPr>
              <a:t>C</a:t>
            </a:r>
            <a:r>
              <a:rPr lang="en-US" sz="2000">
                <a:solidFill>
                  <a:srgbClr val="C0262E"/>
                </a:solidFill>
                <a:latin typeface="Consolas" pitchFamily="49" charset="0"/>
                <a:ea typeface="楷体" panose="02010609060101010101" pitchFamily="49" charset="-122"/>
                <a:cs typeface="Consolas" pitchFamily="49" charset="0"/>
              </a:rPr>
              <a:t>=MAX{</a:t>
            </a:r>
            <a:r>
              <a:rPr lang="en-US" sz="2000" i="1">
                <a:solidFill>
                  <a:srgbClr val="C0262E"/>
                </a:solidFill>
                <a:latin typeface="Consolas" pitchFamily="49" charset="0"/>
                <a:ea typeface="楷体" panose="02010609060101010101" pitchFamily="49" charset="-122"/>
                <a:cs typeface="Consolas" pitchFamily="49" charset="0"/>
              </a:rPr>
              <a:t>h</a:t>
            </a:r>
            <a:r>
              <a:rPr lang="en-US" sz="2000" i="1" baseline="-25000">
                <a:solidFill>
                  <a:srgbClr val="C0262E"/>
                </a:solidFill>
                <a:latin typeface="Consolas" pitchFamily="49" charset="0"/>
                <a:ea typeface="楷体" panose="02010609060101010101" pitchFamily="49" charset="-122"/>
                <a:cs typeface="Consolas" pitchFamily="49" charset="0"/>
              </a:rPr>
              <a:t>A</a:t>
            </a:r>
            <a:r>
              <a:rPr lang="zh-CN" altLang="en-US" sz="2000">
                <a:solidFill>
                  <a:srgbClr val="C0262E"/>
                </a:solidFill>
                <a:latin typeface="Consolas" pitchFamily="49" charset="0"/>
                <a:ea typeface="楷体" panose="02010609060101010101" pitchFamily="49" charset="-122"/>
                <a:cs typeface="Consolas" pitchFamily="49" charset="0"/>
              </a:rPr>
              <a:t>，</a:t>
            </a:r>
            <a:r>
              <a:rPr lang="en-US" sz="2000" i="1">
                <a:solidFill>
                  <a:srgbClr val="C0262E"/>
                </a:solidFill>
                <a:latin typeface="Consolas" pitchFamily="49" charset="0"/>
                <a:ea typeface="楷体" panose="02010609060101010101" pitchFamily="49" charset="-122"/>
                <a:cs typeface="Consolas" pitchFamily="49" charset="0"/>
              </a:rPr>
              <a:t>h</a:t>
            </a:r>
            <a:r>
              <a:rPr lang="en-US" sz="2000" i="1" baseline="-25000">
                <a:solidFill>
                  <a:srgbClr val="C0262E"/>
                </a:solidFill>
                <a:latin typeface="Consolas" pitchFamily="49" charset="0"/>
                <a:ea typeface="楷体" panose="02010609060101010101" pitchFamily="49" charset="-122"/>
                <a:cs typeface="Consolas" pitchFamily="49" charset="0"/>
              </a:rPr>
              <a:t>B</a:t>
            </a:r>
            <a:r>
              <a:rPr lang="en-US" sz="2000">
                <a:solidFill>
                  <a:srgbClr val="C0262E"/>
                </a:solidFill>
                <a:latin typeface="Consolas" pitchFamily="49" charset="0"/>
                <a:ea typeface="楷体" panose="02010609060101010101" pitchFamily="49" charset="-122"/>
                <a:cs typeface="Consolas" pitchFamily="49" charset="0"/>
              </a:rPr>
              <a:t>+1}</a:t>
            </a:r>
            <a:r>
              <a:rPr lang="zh-CN" altLang="en-US" sz="2000">
                <a:solidFill>
                  <a:srgbClr val="525252"/>
                </a:solidFill>
                <a:latin typeface="Consolas" pitchFamily="49" charset="0"/>
                <a:ea typeface="楷体" panose="02010609060101010101" pitchFamily="49" charset="-122"/>
                <a:cs typeface="Consolas" pitchFamily="49" charset="0"/>
              </a:rPr>
              <a:t>。</a:t>
            </a:r>
          </a:p>
        </p:txBody>
      </p:sp>
      <p:sp>
        <p:nvSpPr>
          <p:cNvPr id="5" name="文本框 4">
            <a:extLst>
              <a:ext uri="{FF2B5EF4-FFF2-40B4-BE49-F238E27FC236}">
                <a16:creationId xmlns:a16="http://schemas.microsoft.com/office/drawing/2014/main" id="{B55DA5D2-F1D5-4535-AA55-D9DBC9B1E739}"/>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6" name="Text Box 5">
            <a:extLst>
              <a:ext uri="{FF2B5EF4-FFF2-40B4-BE49-F238E27FC236}">
                <a16:creationId xmlns:a16="http://schemas.microsoft.com/office/drawing/2014/main" id="{FD34BC24-8624-43D3-8CEB-63E23FC93FAD}"/>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372635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0787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87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787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78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4" name="Rectangle 2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9" name="组合 28"/>
          <p:cNvGrpSpPr/>
          <p:nvPr/>
        </p:nvGrpSpPr>
        <p:grpSpPr>
          <a:xfrm>
            <a:off x="5593305" y="2989189"/>
            <a:ext cx="4456742" cy="2148722"/>
            <a:chOff x="2214546" y="1500174"/>
            <a:chExt cx="4456742" cy="2148722"/>
          </a:xfrm>
        </p:grpSpPr>
        <p:sp>
          <p:nvSpPr>
            <p:cNvPr id="54292" name="Oval 20"/>
            <p:cNvSpPr>
              <a:spLocks noChangeArrowheads="1"/>
            </p:cNvSpPr>
            <p:nvPr/>
          </p:nvSpPr>
          <p:spPr bwMode="auto">
            <a:xfrm>
              <a:off x="3296514" y="1675507"/>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A</a:t>
              </a:r>
            </a:p>
          </p:txBody>
        </p:sp>
        <p:sp>
          <p:nvSpPr>
            <p:cNvPr id="54291" name="AutoShape 19"/>
            <p:cNvSpPr>
              <a:spLocks noChangeArrowheads="1"/>
            </p:cNvSpPr>
            <p:nvPr/>
          </p:nvSpPr>
          <p:spPr bwMode="auto">
            <a:xfrm>
              <a:off x="3291144" y="2068217"/>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90" name="Oval 18"/>
            <p:cNvSpPr>
              <a:spLocks noChangeArrowheads="1"/>
            </p:cNvSpPr>
            <p:nvPr/>
          </p:nvSpPr>
          <p:spPr bwMode="auto">
            <a:xfrm>
              <a:off x="2723760" y="2244445"/>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B</a:t>
              </a:r>
            </a:p>
          </p:txBody>
        </p:sp>
        <p:sp>
          <p:nvSpPr>
            <p:cNvPr id="54289" name="AutoShape 17"/>
            <p:cNvSpPr>
              <a:spLocks noChangeArrowheads="1"/>
            </p:cNvSpPr>
            <p:nvPr/>
          </p:nvSpPr>
          <p:spPr bwMode="auto">
            <a:xfrm>
              <a:off x="2718390" y="2637154"/>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8" name="Oval 16"/>
            <p:cNvSpPr>
              <a:spLocks noChangeArrowheads="1"/>
            </p:cNvSpPr>
            <p:nvPr/>
          </p:nvSpPr>
          <p:spPr bwMode="auto">
            <a:xfrm>
              <a:off x="2219915" y="2774021"/>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x</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54287" name="AutoShape 15"/>
            <p:cNvSpPr>
              <a:spLocks noChangeArrowheads="1"/>
            </p:cNvSpPr>
            <p:nvPr/>
          </p:nvSpPr>
          <p:spPr bwMode="auto">
            <a:xfrm>
              <a:off x="2214546" y="3166731"/>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6" name="AutoShape 14"/>
            <p:cNvSpPr>
              <a:spLocks noChangeShapeType="1"/>
            </p:cNvSpPr>
            <p:nvPr/>
          </p:nvSpPr>
          <p:spPr bwMode="auto">
            <a:xfrm flipH="1">
              <a:off x="3009242" y="2002915"/>
              <a:ext cx="335598" cy="297887"/>
            </a:xfrm>
            <a:prstGeom prst="straightConnector1">
              <a:avLst/>
            </a:prstGeom>
            <a:noFill/>
            <a:ln w="19050">
              <a:solidFill>
                <a:srgbClr val="000000"/>
              </a:solidFill>
              <a:round/>
              <a:headEnd type="arrow" w="med" len="med"/>
              <a:tailEnd type="none"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5" name="AutoShape 13"/>
            <p:cNvSpPr>
              <a:spLocks noChangeShapeType="1"/>
            </p:cNvSpPr>
            <p:nvPr/>
          </p:nvSpPr>
          <p:spPr bwMode="auto">
            <a:xfrm flipH="1">
              <a:off x="2506292" y="2570957"/>
              <a:ext cx="266689" cy="259421"/>
            </a:xfrm>
            <a:prstGeom prst="straightConnector1">
              <a:avLst/>
            </a:prstGeom>
            <a:noFill/>
            <a:ln w="19050">
              <a:solidFill>
                <a:srgbClr val="000000"/>
              </a:solidFill>
              <a:round/>
              <a:headEnd type="arrow" w="med" len="med"/>
              <a:tailEnd type="none"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4" name="Oval 12"/>
            <p:cNvSpPr>
              <a:spLocks noChangeArrowheads="1"/>
            </p:cNvSpPr>
            <p:nvPr/>
          </p:nvSpPr>
          <p:spPr bwMode="auto">
            <a:xfrm>
              <a:off x="6129857" y="1683558"/>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A</a:t>
              </a:r>
            </a:p>
          </p:txBody>
        </p:sp>
        <p:sp>
          <p:nvSpPr>
            <p:cNvPr id="54283" name="AutoShape 11"/>
            <p:cNvSpPr>
              <a:spLocks noChangeArrowheads="1"/>
            </p:cNvSpPr>
            <p:nvPr/>
          </p:nvSpPr>
          <p:spPr bwMode="auto">
            <a:xfrm>
              <a:off x="6124487" y="2076268"/>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2" name="Oval 10"/>
            <p:cNvSpPr>
              <a:spLocks noChangeArrowheads="1"/>
            </p:cNvSpPr>
            <p:nvPr/>
          </p:nvSpPr>
          <p:spPr bwMode="auto">
            <a:xfrm>
              <a:off x="5557103" y="2252496"/>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B</a:t>
              </a:r>
            </a:p>
          </p:txBody>
        </p:sp>
        <p:sp>
          <p:nvSpPr>
            <p:cNvPr id="54281" name="AutoShape 9"/>
            <p:cNvSpPr>
              <a:spLocks noChangeArrowheads="1"/>
            </p:cNvSpPr>
            <p:nvPr/>
          </p:nvSpPr>
          <p:spPr bwMode="auto">
            <a:xfrm>
              <a:off x="5551733" y="2645205"/>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80" name="Oval 8"/>
            <p:cNvSpPr>
              <a:spLocks noChangeArrowheads="1"/>
            </p:cNvSpPr>
            <p:nvPr/>
          </p:nvSpPr>
          <p:spPr bwMode="auto">
            <a:xfrm>
              <a:off x="5023725" y="2260547"/>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x</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54279" name="AutoShape 7"/>
            <p:cNvSpPr>
              <a:spLocks noChangeArrowheads="1"/>
            </p:cNvSpPr>
            <p:nvPr/>
          </p:nvSpPr>
          <p:spPr bwMode="auto">
            <a:xfrm>
              <a:off x="5018356" y="2653256"/>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78" name="AutoShape 6"/>
            <p:cNvSpPr>
              <a:spLocks noChangeShapeType="1"/>
            </p:cNvSpPr>
            <p:nvPr/>
          </p:nvSpPr>
          <p:spPr bwMode="auto">
            <a:xfrm flipH="1">
              <a:off x="5842585" y="2010071"/>
              <a:ext cx="336493" cy="298782"/>
            </a:xfrm>
            <a:prstGeom prst="straightConnector1">
              <a:avLst/>
            </a:prstGeom>
            <a:noFill/>
            <a:ln w="19050">
              <a:solidFill>
                <a:srgbClr val="000000"/>
              </a:solidFill>
              <a:round/>
              <a:headEnd type="arrow" w="med" len="med"/>
              <a:tailEnd type="none" w="med" len="med"/>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77" name="AutoShape 5"/>
            <p:cNvSpPr>
              <a:spLocks noChangeShapeType="1"/>
            </p:cNvSpPr>
            <p:nvPr/>
          </p:nvSpPr>
          <p:spPr bwMode="auto">
            <a:xfrm flipH="1">
              <a:off x="5309207" y="1874993"/>
              <a:ext cx="820649" cy="441910"/>
            </a:xfrm>
            <a:prstGeom prst="straightConnector1">
              <a:avLst/>
            </a:prstGeom>
            <a:noFill/>
            <a:ln w="19050">
              <a:solidFill>
                <a:srgbClr val="000000"/>
              </a:solidFill>
              <a:round/>
              <a:headEnd type="arrow" w="med" len="med"/>
              <a:tailEnd type="none" w="med" len="med"/>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76" name="AutoShape 4"/>
            <p:cNvSpPr>
              <a:spLocks noChangeArrowheads="1"/>
            </p:cNvSpPr>
            <p:nvPr/>
          </p:nvSpPr>
          <p:spPr bwMode="auto">
            <a:xfrm>
              <a:off x="4025880" y="2473451"/>
              <a:ext cx="461783" cy="356928"/>
            </a:xfrm>
            <a:prstGeom prst="rightArrow">
              <a:avLst>
                <a:gd name="adj1" fmla="val 50000"/>
                <a:gd name="adj2" fmla="val 32331"/>
              </a:avLst>
            </a:prstGeom>
            <a:gradFill>
              <a:gsLst>
                <a:gs pos="0">
                  <a:srgbClr val="C0262E"/>
                </a:gs>
                <a:gs pos="100000">
                  <a:srgbClr val="CD5158"/>
                </a:gs>
              </a:gsLst>
            </a:gradFill>
            <a:ln w="19050">
              <a:headEnd/>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75" name="Freeform 3"/>
            <p:cNvSpPr>
              <a:spLocks/>
            </p:cNvSpPr>
            <p:nvPr/>
          </p:nvSpPr>
          <p:spPr bwMode="auto">
            <a:xfrm>
              <a:off x="3458496" y="1500174"/>
              <a:ext cx="382134" cy="533155"/>
            </a:xfrm>
            <a:custGeom>
              <a:avLst/>
              <a:gdLst/>
              <a:ahLst/>
              <a:cxnLst>
                <a:cxn ang="0">
                  <a:pos x="160" y="539"/>
                </a:cxn>
                <a:cxn ang="0">
                  <a:pos x="387" y="548"/>
                </a:cxn>
                <a:cxn ang="0">
                  <a:pos x="398" y="251"/>
                </a:cxn>
                <a:cxn ang="0">
                  <a:pos x="279" y="36"/>
                </a:cxn>
                <a:cxn ang="0">
                  <a:pos x="161" y="36"/>
                </a:cxn>
                <a:cxn ang="0">
                  <a:pos x="0" y="174"/>
                </a:cxn>
              </a:cxnLst>
              <a:rect l="0" t="0" r="r" b="b"/>
              <a:pathLst>
                <a:path w="427" h="596">
                  <a:moveTo>
                    <a:pt x="160" y="539"/>
                  </a:moveTo>
                  <a:cubicBezTo>
                    <a:pt x="253" y="567"/>
                    <a:pt x="347" y="596"/>
                    <a:pt x="387" y="548"/>
                  </a:cubicBezTo>
                  <a:cubicBezTo>
                    <a:pt x="427" y="500"/>
                    <a:pt x="416" y="336"/>
                    <a:pt x="398" y="251"/>
                  </a:cubicBezTo>
                  <a:cubicBezTo>
                    <a:pt x="380" y="166"/>
                    <a:pt x="318" y="72"/>
                    <a:pt x="279" y="36"/>
                  </a:cubicBezTo>
                  <a:cubicBezTo>
                    <a:pt x="240" y="0"/>
                    <a:pt x="207" y="13"/>
                    <a:pt x="161" y="36"/>
                  </a:cubicBezTo>
                  <a:cubicBezTo>
                    <a:pt x="115" y="59"/>
                    <a:pt x="34" y="145"/>
                    <a:pt x="0" y="174"/>
                  </a:cubicBezTo>
                </a:path>
              </a:pathLst>
            </a:custGeom>
            <a:noFill/>
            <a:ln w="19050">
              <a:solidFill>
                <a:srgbClr val="000000"/>
              </a:solidFill>
              <a:round/>
              <a:headEnd/>
              <a:tailEnd type="arrow"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54274" name="Freeform 2"/>
            <p:cNvSpPr>
              <a:spLocks/>
            </p:cNvSpPr>
            <p:nvPr/>
          </p:nvSpPr>
          <p:spPr bwMode="auto">
            <a:xfrm>
              <a:off x="6289154" y="1508225"/>
              <a:ext cx="382134" cy="533155"/>
            </a:xfrm>
            <a:custGeom>
              <a:avLst/>
              <a:gdLst/>
              <a:ahLst/>
              <a:cxnLst>
                <a:cxn ang="0">
                  <a:pos x="160" y="539"/>
                </a:cxn>
                <a:cxn ang="0">
                  <a:pos x="387" y="548"/>
                </a:cxn>
                <a:cxn ang="0">
                  <a:pos x="398" y="251"/>
                </a:cxn>
                <a:cxn ang="0">
                  <a:pos x="279" y="36"/>
                </a:cxn>
                <a:cxn ang="0">
                  <a:pos x="161" y="36"/>
                </a:cxn>
                <a:cxn ang="0">
                  <a:pos x="0" y="174"/>
                </a:cxn>
              </a:cxnLst>
              <a:rect l="0" t="0" r="r" b="b"/>
              <a:pathLst>
                <a:path w="427" h="596">
                  <a:moveTo>
                    <a:pt x="160" y="539"/>
                  </a:moveTo>
                  <a:cubicBezTo>
                    <a:pt x="253" y="567"/>
                    <a:pt x="347" y="596"/>
                    <a:pt x="387" y="548"/>
                  </a:cubicBezTo>
                  <a:cubicBezTo>
                    <a:pt x="427" y="500"/>
                    <a:pt x="416" y="336"/>
                    <a:pt x="398" y="251"/>
                  </a:cubicBezTo>
                  <a:cubicBezTo>
                    <a:pt x="380" y="166"/>
                    <a:pt x="318" y="72"/>
                    <a:pt x="279" y="36"/>
                  </a:cubicBezTo>
                  <a:cubicBezTo>
                    <a:pt x="240" y="0"/>
                    <a:pt x="207" y="13"/>
                    <a:pt x="161" y="36"/>
                  </a:cubicBezTo>
                  <a:cubicBezTo>
                    <a:pt x="115" y="59"/>
                    <a:pt x="34" y="145"/>
                    <a:pt x="0" y="174"/>
                  </a:cubicBezTo>
                </a:path>
              </a:pathLst>
            </a:custGeom>
            <a:noFill/>
            <a:ln w="19050">
              <a:solidFill>
                <a:srgbClr val="000000"/>
              </a:solidFill>
              <a:round/>
              <a:headEnd/>
              <a:tailEnd type="arrow"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grpSp>
      <p:sp>
        <p:nvSpPr>
          <p:cNvPr id="28" name="文本框 27">
            <a:extLst>
              <a:ext uri="{FF2B5EF4-FFF2-40B4-BE49-F238E27FC236}">
                <a16:creationId xmlns:a16="http://schemas.microsoft.com/office/drawing/2014/main" id="{A5AB5ADC-1FC5-4524-8CCB-60925DE273BE}"/>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30" name="Text Box 5">
            <a:extLst>
              <a:ext uri="{FF2B5EF4-FFF2-40B4-BE49-F238E27FC236}">
                <a16:creationId xmlns:a16="http://schemas.microsoft.com/office/drawing/2014/main" id="{A52666C3-40C9-4A01-9E2F-66792F89120B}"/>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grpSp>
        <p:nvGrpSpPr>
          <p:cNvPr id="31" name="组合 30">
            <a:extLst>
              <a:ext uri="{FF2B5EF4-FFF2-40B4-BE49-F238E27FC236}">
                <a16:creationId xmlns:a16="http://schemas.microsoft.com/office/drawing/2014/main" id="{902672BA-752D-4468-83B9-2C9771772987}"/>
              </a:ext>
            </a:extLst>
          </p:cNvPr>
          <p:cNvGrpSpPr/>
          <p:nvPr/>
        </p:nvGrpSpPr>
        <p:grpSpPr>
          <a:xfrm>
            <a:off x="1320480" y="1397317"/>
            <a:ext cx="2920121" cy="604669"/>
            <a:chOff x="2799199" y="2864155"/>
            <a:chExt cx="2920121" cy="604669"/>
          </a:xfrm>
        </p:grpSpPr>
        <p:sp>
          <p:nvSpPr>
            <p:cNvPr id="32" name="TextBox 3">
              <a:extLst>
                <a:ext uri="{FF2B5EF4-FFF2-40B4-BE49-F238E27FC236}">
                  <a16:creationId xmlns:a16="http://schemas.microsoft.com/office/drawing/2014/main" id="{B4678440-3050-4692-96E2-8710DFF2E374}"/>
                </a:ext>
              </a:extLst>
            </p:cNvPr>
            <p:cNvSpPr txBox="1"/>
            <p:nvPr/>
          </p:nvSpPr>
          <p:spPr>
            <a:xfrm>
              <a:off x="3395528" y="2969129"/>
              <a:ext cx="2323792" cy="400110"/>
            </a:xfrm>
            <a:prstGeom prst="rect">
              <a:avLst/>
            </a:prstGeom>
            <a:noFill/>
          </p:spPr>
          <p:txBody>
            <a:bodyPr wrap="square" rtlCol="0">
              <a:spAutoFit/>
              <a:scene3d>
                <a:camera prst="orthographicFront"/>
                <a:lightRig rig="soft" dir="tl">
                  <a:rot lat="0" lon="0" rev="0"/>
                </a:lightRig>
              </a:scene3d>
              <a:sp3d prstMaterial="matte">
                <a:contourClr>
                  <a:schemeClr val="accent2">
                    <a:tint val="20000"/>
                  </a:schemeClr>
                </a:contourClr>
              </a:sp3d>
            </a:bodyPr>
            <a:lstStyle/>
            <a:p>
              <a:pPr marL="457200" indent="-457200"/>
              <a:r>
                <a:rPr lang="zh-CN" altLang="en-US" sz="2000" b="1" spc="50">
                  <a:ln w="11430"/>
                  <a:solidFill>
                    <a:srgbClr val="525252"/>
                  </a:solidFill>
                  <a:latin typeface="Consolas" pitchFamily="49" charset="0"/>
                  <a:ea typeface="楷体" pitchFamily="49" charset="-122"/>
                  <a:cs typeface="Consolas" pitchFamily="49" charset="0"/>
                </a:rPr>
                <a:t>查找中的路径压缩</a:t>
              </a:r>
            </a:p>
          </p:txBody>
        </p:sp>
        <p:grpSp>
          <p:nvGrpSpPr>
            <p:cNvPr id="33" name="组合 32">
              <a:extLst>
                <a:ext uri="{FF2B5EF4-FFF2-40B4-BE49-F238E27FC236}">
                  <a16:creationId xmlns:a16="http://schemas.microsoft.com/office/drawing/2014/main" id="{746AAE1C-A84A-48C0-88A6-99CA396DC0C1}"/>
                </a:ext>
              </a:extLst>
            </p:cNvPr>
            <p:cNvGrpSpPr/>
            <p:nvPr/>
          </p:nvGrpSpPr>
          <p:grpSpPr>
            <a:xfrm>
              <a:off x="2799199" y="2864155"/>
              <a:ext cx="604669" cy="604669"/>
              <a:chOff x="2799199" y="2864155"/>
              <a:chExt cx="604669" cy="604669"/>
            </a:xfrm>
          </p:grpSpPr>
          <p:sp>
            <p:nvSpPr>
              <p:cNvPr id="34" name="椭圆 33">
                <a:extLst>
                  <a:ext uri="{FF2B5EF4-FFF2-40B4-BE49-F238E27FC236}">
                    <a16:creationId xmlns:a16="http://schemas.microsoft.com/office/drawing/2014/main" id="{4A6AB4DF-083D-491D-9482-E6095F494D05}"/>
                  </a:ext>
                </a:extLst>
              </p:cNvPr>
              <p:cNvSpPr/>
              <p:nvPr/>
            </p:nvSpPr>
            <p:spPr>
              <a:xfrm>
                <a:off x="2799199" y="2864155"/>
                <a:ext cx="604669" cy="604669"/>
              </a:xfrm>
              <a:prstGeom prst="ellipse">
                <a:avLst/>
              </a:prstGeom>
              <a:solidFill>
                <a:srgbClr val="CD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楷体" panose="02010609060101010101" pitchFamily="49" charset="-122"/>
                  <a:ea typeface="楷体" panose="02010609060101010101" pitchFamily="49" charset="-122"/>
                </a:endParaRPr>
              </a:p>
            </p:txBody>
          </p:sp>
          <p:sp>
            <p:nvSpPr>
              <p:cNvPr id="35" name="文本框 34">
                <a:extLst>
                  <a:ext uri="{FF2B5EF4-FFF2-40B4-BE49-F238E27FC236}">
                    <a16:creationId xmlns:a16="http://schemas.microsoft.com/office/drawing/2014/main" id="{4BF62B2C-A5AB-4627-A478-003D3E0BE377}"/>
                  </a:ext>
                </a:extLst>
              </p:cNvPr>
              <p:cNvSpPr txBox="1"/>
              <p:nvPr/>
            </p:nvSpPr>
            <p:spPr>
              <a:xfrm>
                <a:off x="2876584" y="2907763"/>
                <a:ext cx="511232" cy="461665"/>
              </a:xfrm>
              <a:prstGeom prst="rect">
                <a:avLst/>
              </a:prstGeom>
              <a:noFill/>
            </p:spPr>
            <p:txBody>
              <a:bodyPr wrap="square">
                <a:spAutoFit/>
              </a:bodyPr>
              <a:lstStyle/>
              <a:p>
                <a:r>
                  <a:rPr lang="en-US" altLang="zh-CN" sz="2400" b="1">
                    <a:solidFill>
                      <a:schemeClr val="bg1"/>
                    </a:solidFill>
                    <a:latin typeface="楷体" panose="02010609060101010101" pitchFamily="49" charset="-122"/>
                    <a:ea typeface="楷体" panose="02010609060101010101" pitchFamily="49" charset="-122"/>
                  </a:rPr>
                  <a:t>04</a:t>
                </a:r>
                <a:endParaRPr lang="zh-CN" altLang="en-US" sz="2400" b="1">
                  <a:solidFill>
                    <a:schemeClr val="bg1"/>
                  </a:solidFill>
                  <a:latin typeface="楷体" panose="02010609060101010101" pitchFamily="49" charset="-122"/>
                  <a:ea typeface="楷体" panose="02010609060101010101" pitchFamily="49" charset="-122"/>
                </a:endParaRPr>
              </a:p>
            </p:txBody>
          </p:sp>
        </p:grpSp>
      </p:grpSp>
      <p:pic>
        <p:nvPicPr>
          <p:cNvPr id="7" name="图片 6" descr="卡通人物&#10;&#10;描述已自动生成">
            <a:extLst>
              <a:ext uri="{FF2B5EF4-FFF2-40B4-BE49-F238E27FC236}">
                <a16:creationId xmlns:a16="http://schemas.microsoft.com/office/drawing/2014/main" id="{50E35B2A-8AF6-40F8-A9F3-A2871C724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09369" y="2621794"/>
            <a:ext cx="3500438" cy="3490913"/>
          </a:xfrm>
          <a:prstGeom prst="rect">
            <a:avLst/>
          </a:prstGeom>
        </p:spPr>
      </p:pic>
    </p:spTree>
    <p:extLst>
      <p:ext uri="{BB962C8B-B14F-4D97-AF65-F5344CB8AC3E}">
        <p14:creationId xmlns:p14="http://schemas.microsoft.com/office/powerpoint/2010/main" val="2349912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24174" y="3429000"/>
            <a:ext cx="7215238" cy="1621818"/>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MAXN=1005                        	</a:t>
            </a:r>
            <a:r>
              <a:rPr lang="en-US" altLang="zh-CN">
                <a:solidFill>
                  <a:srgbClr val="CD5158"/>
                </a:solidFill>
              </a:rPr>
              <a:t>#</a:t>
            </a:r>
            <a:r>
              <a:rPr lang="zh-CN" altLang="zh-CN">
                <a:solidFill>
                  <a:srgbClr val="CD5158"/>
                </a:solidFill>
              </a:rPr>
              <a:t>最多结点个数</a:t>
            </a:r>
          </a:p>
          <a:p>
            <a:r>
              <a:rPr lang="en-US" altLang="zh-CN"/>
              <a:t>parent=[-1]*MAXN		 	</a:t>
            </a:r>
            <a:r>
              <a:rPr lang="en-US" altLang="zh-CN">
                <a:solidFill>
                  <a:srgbClr val="CD5158"/>
                </a:solidFill>
              </a:rPr>
              <a:t>#</a:t>
            </a:r>
            <a:r>
              <a:rPr lang="zh-CN" altLang="zh-CN">
                <a:solidFill>
                  <a:srgbClr val="CD5158"/>
                </a:solidFill>
              </a:rPr>
              <a:t>并查集存储结构</a:t>
            </a:r>
          </a:p>
          <a:p>
            <a:r>
              <a:rPr lang="en-US" altLang="zh-CN"/>
              <a:t>rank=[0]*MAXN				</a:t>
            </a:r>
            <a:r>
              <a:rPr lang="en-US" altLang="zh-CN">
                <a:solidFill>
                  <a:srgbClr val="CD5158"/>
                </a:solidFill>
              </a:rPr>
              <a:t>#</a:t>
            </a:r>
            <a:r>
              <a:rPr lang="zh-CN" altLang="zh-CN">
                <a:solidFill>
                  <a:srgbClr val="CD5158"/>
                </a:solidFill>
              </a:rPr>
              <a:t>存储结点的秩</a:t>
            </a:r>
          </a:p>
        </p:txBody>
      </p:sp>
      <p:sp>
        <p:nvSpPr>
          <p:cNvPr id="6" name="TextBox 5"/>
          <p:cNvSpPr txBox="1"/>
          <p:nvPr/>
        </p:nvSpPr>
        <p:spPr>
          <a:xfrm>
            <a:off x="1181298" y="2037930"/>
            <a:ext cx="7358114" cy="400110"/>
          </a:xfrm>
          <a:prstGeom prst="rect">
            <a:avLst/>
          </a:prstGeom>
          <a:noFill/>
        </p:spPr>
        <p:txBody>
          <a:bodyPr wrap="square" rtlCol="0">
            <a:spAutoFit/>
          </a:bodyPr>
          <a:lstStyle/>
          <a:p>
            <a:pPr algn="l"/>
            <a:r>
              <a:rPr lang="zh-CN" altLang="zh-CN" sz="2000">
                <a:solidFill>
                  <a:srgbClr val="525252"/>
                </a:solidFill>
                <a:latin typeface="Consolas" pitchFamily="49" charset="0"/>
                <a:ea typeface="楷体" panose="02010609060101010101" pitchFamily="49" charset="-122"/>
                <a:cs typeface="Consolas" pitchFamily="49" charset="0"/>
              </a:rPr>
              <a:t>并查集的基本存储结构（实际上是森林的双亲存储结构）如下：</a:t>
            </a:r>
          </a:p>
        </p:txBody>
      </p:sp>
      <p:sp>
        <p:nvSpPr>
          <p:cNvPr id="7" name="文本框 6">
            <a:extLst>
              <a:ext uri="{FF2B5EF4-FFF2-40B4-BE49-F238E27FC236}">
                <a16:creationId xmlns:a16="http://schemas.microsoft.com/office/drawing/2014/main" id="{A2FEA32E-D135-4C4B-8DD2-8221AF8CC99D}"/>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8" name="Text Box 5">
            <a:extLst>
              <a:ext uri="{FF2B5EF4-FFF2-40B4-BE49-F238E27FC236}">
                <a16:creationId xmlns:a16="http://schemas.microsoft.com/office/drawing/2014/main" id="{89991040-5FD7-49F3-9D4F-3336D4B97E0B}"/>
              </a:ext>
            </a:extLst>
          </p:cNvPr>
          <p:cNvSpPr txBox="1">
            <a:spLocks noChangeArrowheads="1"/>
          </p:cNvSpPr>
          <p:nvPr/>
        </p:nvSpPr>
        <p:spPr bwMode="auto">
          <a:xfrm>
            <a:off x="1038673" y="847545"/>
            <a:ext cx="291710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pic>
        <p:nvPicPr>
          <p:cNvPr id="3" name="图片 2" descr="卡通人物&#10;&#10;描述已自动生成">
            <a:extLst>
              <a:ext uri="{FF2B5EF4-FFF2-40B4-BE49-F238E27FC236}">
                <a16:creationId xmlns:a16="http://schemas.microsoft.com/office/drawing/2014/main" id="{3D4165E6-6D2F-4C9E-B6C6-6463EF84B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65886" y="1247655"/>
            <a:ext cx="3367088" cy="4648200"/>
          </a:xfrm>
          <a:prstGeom prst="rect">
            <a:avLst/>
          </a:prstGeom>
        </p:spPr>
      </p:pic>
    </p:spTree>
    <p:extLst>
      <p:ext uri="{BB962C8B-B14F-4D97-AF65-F5344CB8AC3E}">
        <p14:creationId xmlns:p14="http://schemas.microsoft.com/office/powerpoint/2010/main" val="2997223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9883" y="2147079"/>
            <a:ext cx="6715172" cy="3473030"/>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def </a:t>
            </a:r>
            <a:r>
              <a:rPr lang="en-US" altLang="zh-CN">
                <a:solidFill>
                  <a:srgbClr val="C0262E"/>
                </a:solidFill>
              </a:rPr>
              <a:t>Init</a:t>
            </a:r>
            <a:r>
              <a:rPr lang="en-US" altLang="zh-CN"/>
              <a:t>():	           	</a:t>
            </a:r>
            <a:r>
              <a:rPr lang="en-US" altLang="zh-CN">
                <a:solidFill>
                  <a:srgbClr val="CD5158"/>
                </a:solidFill>
              </a:rPr>
              <a:t>#</a:t>
            </a:r>
            <a:r>
              <a:rPr lang="zh-CN" altLang="zh-CN">
                <a:solidFill>
                  <a:srgbClr val="CD5158"/>
                </a:solidFill>
              </a:rPr>
              <a:t>并查集初始化 </a:t>
            </a:r>
          </a:p>
          <a:p>
            <a:r>
              <a:rPr lang="en-US" altLang="zh-CN"/>
              <a:t>  global n</a:t>
            </a:r>
            <a:endParaRPr lang="zh-CN" altLang="zh-CN"/>
          </a:p>
          <a:p>
            <a:r>
              <a:rPr lang="en-US" altLang="zh-CN"/>
              <a:t>  global parent</a:t>
            </a:r>
            <a:endParaRPr lang="zh-CN" altLang="zh-CN"/>
          </a:p>
          <a:p>
            <a:r>
              <a:rPr lang="en-US" altLang="zh-CN"/>
              <a:t>  global rank</a:t>
            </a:r>
            <a:endParaRPr lang="zh-CN" altLang="zh-CN"/>
          </a:p>
          <a:p>
            <a:r>
              <a:rPr lang="en-US" altLang="zh-CN"/>
              <a:t>  for i in range(1,n+1):</a:t>
            </a:r>
            <a:endParaRPr lang="zh-CN" altLang="zh-CN"/>
          </a:p>
          <a:p>
            <a:r>
              <a:rPr lang="en-US" altLang="zh-CN"/>
              <a:t>    parent[i]=i</a:t>
            </a:r>
            <a:endParaRPr lang="zh-CN" altLang="zh-CN"/>
          </a:p>
          <a:p>
            <a:r>
              <a:rPr lang="en-US" altLang="zh-CN"/>
              <a:t>    rank[i]=0</a:t>
            </a:r>
            <a:endParaRPr lang="zh-CN" altLang="zh-CN"/>
          </a:p>
        </p:txBody>
      </p:sp>
      <p:sp>
        <p:nvSpPr>
          <p:cNvPr id="5" name="TextBox 4"/>
          <p:cNvSpPr txBox="1"/>
          <p:nvPr/>
        </p:nvSpPr>
        <p:spPr>
          <a:xfrm>
            <a:off x="1365569" y="1477751"/>
            <a:ext cx="3571900" cy="400110"/>
          </a:xfrm>
          <a:prstGeom prst="rect">
            <a:avLst/>
          </a:prstGeom>
          <a:noFill/>
        </p:spPr>
        <p:txBody>
          <a:bodyPr wrap="square" rtlCol="0">
            <a:spAutoFit/>
          </a:bodyPr>
          <a:lstStyle/>
          <a:p>
            <a:r>
              <a:rPr lang="zh-CN" altLang="zh-CN" sz="2000">
                <a:solidFill>
                  <a:srgbClr val="525252"/>
                </a:solidFill>
                <a:latin typeface="Consolas" pitchFamily="49" charset="0"/>
                <a:ea typeface="楷体" pitchFamily="49" charset="-122"/>
                <a:cs typeface="Consolas" pitchFamily="49" charset="0"/>
              </a:rPr>
              <a:t>并查集的基本</a:t>
            </a:r>
            <a:r>
              <a:rPr lang="zh-CN" altLang="en-US" sz="2000">
                <a:solidFill>
                  <a:srgbClr val="525252"/>
                </a:solidFill>
                <a:latin typeface="Consolas" pitchFamily="49" charset="0"/>
                <a:ea typeface="楷体" pitchFamily="49" charset="-122"/>
                <a:cs typeface="Consolas" pitchFamily="49" charset="0"/>
              </a:rPr>
              <a:t>运算算法</a:t>
            </a:r>
          </a:p>
        </p:txBody>
      </p:sp>
      <p:sp>
        <p:nvSpPr>
          <p:cNvPr id="7" name="TextBox 6"/>
          <p:cNvSpPr txBox="1"/>
          <p:nvPr/>
        </p:nvSpPr>
        <p:spPr>
          <a:xfrm>
            <a:off x="1579883" y="6010455"/>
            <a:ext cx="3786214" cy="400110"/>
          </a:xfrm>
          <a:prstGeom prst="rect">
            <a:avLst/>
          </a:prstGeom>
          <a:noFill/>
        </p:spPr>
        <p:txBody>
          <a:bodyPr wrap="square" rtlCol="0">
            <a:spAutoFit/>
          </a:bodyPr>
          <a:lstStyle/>
          <a:p>
            <a:r>
              <a:rPr lang="zh-CN" altLang="en-US" sz="2000">
                <a:solidFill>
                  <a:srgbClr val="525252"/>
                </a:solidFill>
                <a:latin typeface="Consolas" pitchFamily="49" charset="0"/>
                <a:ea typeface="楷体" panose="02010609060101010101" pitchFamily="49" charset="-122"/>
                <a:cs typeface="Consolas" pitchFamily="49" charset="0"/>
              </a:rPr>
              <a:t>时间复杂度为</a:t>
            </a:r>
            <a:r>
              <a:rPr lang="en-US" altLang="zh-CN" sz="2000">
                <a:solidFill>
                  <a:srgbClr val="525252"/>
                </a:solidFill>
                <a:latin typeface="Consolas" pitchFamily="49" charset="0"/>
                <a:ea typeface="楷体" panose="02010609060101010101" pitchFamily="49" charset="-122"/>
                <a:cs typeface="Consolas" pitchFamily="49" charset="0"/>
              </a:rPr>
              <a:t>O(</a:t>
            </a:r>
            <a:r>
              <a:rPr lang="en-US" altLang="zh-CN" sz="2000" i="1">
                <a:solidFill>
                  <a:srgbClr val="525252"/>
                </a:solidFill>
                <a:latin typeface="Consolas" pitchFamily="49" charset="0"/>
                <a:ea typeface="楷体" panose="02010609060101010101" pitchFamily="49" charset="-122"/>
                <a:cs typeface="Consolas" pitchFamily="49" charset="0"/>
              </a:rPr>
              <a:t>n</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p>
        </p:txBody>
      </p:sp>
      <p:sp>
        <p:nvSpPr>
          <p:cNvPr id="8" name="文本框 7">
            <a:extLst>
              <a:ext uri="{FF2B5EF4-FFF2-40B4-BE49-F238E27FC236}">
                <a16:creationId xmlns:a16="http://schemas.microsoft.com/office/drawing/2014/main" id="{5D08972A-44FB-4251-B2C5-637F8C1FBBEA}"/>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9" name="Text Box 5">
            <a:extLst>
              <a:ext uri="{FF2B5EF4-FFF2-40B4-BE49-F238E27FC236}">
                <a16:creationId xmlns:a16="http://schemas.microsoft.com/office/drawing/2014/main" id="{0A3D1375-1A88-4342-9831-91FBDF17988C}"/>
              </a:ext>
            </a:extLst>
          </p:cNvPr>
          <p:cNvSpPr txBox="1">
            <a:spLocks noChangeArrowheads="1"/>
          </p:cNvSpPr>
          <p:nvPr/>
        </p:nvSpPr>
        <p:spPr bwMode="auto">
          <a:xfrm>
            <a:off x="1038674" y="847545"/>
            <a:ext cx="3016492"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pic>
        <p:nvPicPr>
          <p:cNvPr id="3" name="图片 2" descr="卡通人物&#10;&#10;描述已自动生成">
            <a:extLst>
              <a:ext uri="{FF2B5EF4-FFF2-40B4-BE49-F238E27FC236}">
                <a16:creationId xmlns:a16="http://schemas.microsoft.com/office/drawing/2014/main" id="{9173B984-4815-407A-ADD6-2062491A3AF2}"/>
              </a:ext>
            </a:extLst>
          </p:cNvPr>
          <p:cNvPicPr>
            <a:picLocks noChangeAspect="1"/>
          </p:cNvPicPr>
          <p:nvPr/>
        </p:nvPicPr>
        <p:blipFill rotWithShape="1">
          <a:blip r:embed="rId2">
            <a:extLst>
              <a:ext uri="{28A0092B-C50C-407E-A947-70E740481C1C}">
                <a14:useLocalDpi xmlns:a14="http://schemas.microsoft.com/office/drawing/2010/main" val="0"/>
              </a:ext>
            </a:extLst>
          </a:blip>
          <a:srcRect l="13854" r="16938"/>
          <a:stretch/>
        </p:blipFill>
        <p:spPr>
          <a:xfrm flipH="1">
            <a:off x="9043516" y="1657530"/>
            <a:ext cx="2893926" cy="4352925"/>
          </a:xfrm>
          <a:prstGeom prst="rect">
            <a:avLst/>
          </a:prstGeom>
        </p:spPr>
      </p:pic>
    </p:spTree>
    <p:extLst>
      <p:ext uri="{BB962C8B-B14F-4D97-AF65-F5344CB8AC3E}">
        <p14:creationId xmlns:p14="http://schemas.microsoft.com/office/powerpoint/2010/main" val="922263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8674" y="847545"/>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6.6.2 </a:t>
            </a:r>
            <a:r>
              <a:rPr lang="zh-CN" altLang="en-US" dirty="0">
                <a:solidFill>
                  <a:srgbClr val="000000"/>
                </a:solidFill>
                <a:latin typeface="微软雅黑" panose="020B0503020204020204" charset="-122"/>
                <a:ea typeface="微软雅黑" panose="020B0503020204020204" charset="-122"/>
              </a:rPr>
              <a:t>线索化二叉树</a:t>
            </a:r>
          </a:p>
        </p:txBody>
      </p:sp>
      <p:grpSp>
        <p:nvGrpSpPr>
          <p:cNvPr id="9" name="组合 8"/>
          <p:cNvGrpSpPr/>
          <p:nvPr/>
        </p:nvGrpSpPr>
        <p:grpSpPr>
          <a:xfrm>
            <a:off x="368963" y="1504620"/>
            <a:ext cx="11356190" cy="5206264"/>
            <a:chOff x="368963" y="1504620"/>
            <a:chExt cx="11356190" cy="5206264"/>
          </a:xfrm>
        </p:grpSpPr>
        <p:sp>
          <p:nvSpPr>
            <p:cNvPr id="6" name="矩形: 圆角 5"/>
            <p:cNvSpPr/>
            <p:nvPr>
              <p:custDataLst>
                <p:tags r:id="rId1"/>
              </p:custDataLst>
            </p:nvPr>
          </p:nvSpPr>
          <p:spPr>
            <a:xfrm>
              <a:off x="1284790" y="1724628"/>
              <a:ext cx="10440363" cy="4062714"/>
            </a:xfrm>
            <a:prstGeom prst="roundRect">
              <a:avLst>
                <a:gd name="adj" fmla="val 4131"/>
              </a:avLst>
            </a:prstGeom>
            <a:noFill/>
            <a:ln w="381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8356" t="7201" r="16867"/>
            <a:stretch>
              <a:fillRect/>
            </a:stretch>
          </p:blipFill>
          <p:spPr>
            <a:xfrm>
              <a:off x="368963" y="1504620"/>
              <a:ext cx="4715086" cy="5206264"/>
            </a:xfrm>
            <a:custGeom>
              <a:avLst/>
              <a:gdLst>
                <a:gd name="connsiteX0" fmla="*/ 0 w 4715086"/>
                <a:gd name="connsiteY0" fmla="*/ 0 h 5206264"/>
                <a:gd name="connsiteX1" fmla="*/ 4715086 w 4715086"/>
                <a:gd name="connsiteY1" fmla="*/ 0 h 5206264"/>
                <a:gd name="connsiteX2" fmla="*/ 4715086 w 4715086"/>
                <a:gd name="connsiteY2" fmla="*/ 2959495 h 5206264"/>
                <a:gd name="connsiteX3" fmla="*/ 1702906 w 4715086"/>
                <a:gd name="connsiteY3" fmla="*/ 2959495 h 5206264"/>
                <a:gd name="connsiteX4" fmla="*/ 1702906 w 4715086"/>
                <a:gd name="connsiteY4" fmla="*/ 5206264 h 5206264"/>
                <a:gd name="connsiteX5" fmla="*/ 0 w 4715086"/>
                <a:gd name="connsiteY5" fmla="*/ 5206264 h 520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086" h="5206264">
                  <a:moveTo>
                    <a:pt x="0" y="0"/>
                  </a:moveTo>
                  <a:lnTo>
                    <a:pt x="4715086" y="0"/>
                  </a:lnTo>
                  <a:lnTo>
                    <a:pt x="4715086" y="2959495"/>
                  </a:lnTo>
                  <a:lnTo>
                    <a:pt x="1702906" y="2959495"/>
                  </a:lnTo>
                  <a:lnTo>
                    <a:pt x="1702906" y="5206264"/>
                  </a:lnTo>
                  <a:lnTo>
                    <a:pt x="0" y="5206264"/>
                  </a:lnTo>
                  <a:close/>
                </a:path>
              </a:pathLst>
            </a:custGeom>
          </p:spPr>
        </p:pic>
      </p:grpSp>
      <p:sp>
        <p:nvSpPr>
          <p:cNvPr id="16" name="文本框 15"/>
          <p:cNvSpPr txBox="1"/>
          <p:nvPr/>
        </p:nvSpPr>
        <p:spPr>
          <a:xfrm>
            <a:off x="2615879" y="2343233"/>
            <a:ext cx="8930082" cy="3322955"/>
          </a:xfrm>
          <a:prstGeom prst="rect">
            <a:avLst/>
          </a:prstGeom>
          <a:noFill/>
        </p:spPr>
        <p:txBody>
          <a:bodyPr wrap="square" rtlCol="0">
            <a:spAutoFit/>
          </a:bodyPr>
          <a:lstStyle/>
          <a:p>
            <a:pPr>
              <a:lnSpc>
                <a:spcPct val="150000"/>
              </a:lnSpc>
            </a:pPr>
            <a:r>
              <a:rPr lang="en-US" altLang="zh-CN" sz="2000" spc="600" dirty="0">
                <a:solidFill>
                  <a:srgbClr val="000000"/>
                </a:solidFill>
                <a:latin typeface="微软雅黑" panose="020B0503020204020204" charset="-122"/>
                <a:ea typeface="微软雅黑" panose="020B0503020204020204" charset="-122"/>
              </a:rPr>
              <a:t>class </a:t>
            </a:r>
            <a:r>
              <a:rPr lang="en-US" altLang="zh-CN" sz="2000" spc="600" dirty="0" err="1">
                <a:solidFill>
                  <a:srgbClr val="000000"/>
                </a:solidFill>
                <a:latin typeface="微软雅黑" panose="020B0503020204020204" charset="-122"/>
                <a:ea typeface="微软雅黑" panose="020B0503020204020204" charset="-122"/>
              </a:rPr>
              <a:t>ThNode</a:t>
            </a:r>
            <a:r>
              <a:rPr lang="en-US" altLang="zh-CN" sz="2000" spc="600" dirty="0">
                <a:solidFill>
                  <a:srgbClr val="000000"/>
                </a:solidFill>
                <a:latin typeface="微软雅黑" panose="020B0503020204020204" charset="-122"/>
                <a:ea typeface="微软雅黑" panose="020B0503020204020204" charset="-122"/>
              </a:rPr>
              <a:t>:	          		#</a:t>
            </a:r>
            <a:r>
              <a:rPr lang="zh-CN" altLang="en-US" sz="2000" spc="600" dirty="0">
                <a:solidFill>
                  <a:srgbClr val="000000"/>
                </a:solidFill>
                <a:latin typeface="微软雅黑" panose="020B0503020204020204" charset="-122"/>
                <a:ea typeface="微软雅黑" panose="020B0503020204020204" charset="-122"/>
              </a:rPr>
              <a:t>线索二叉树结点类型</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a:solidFill>
                  <a:srgbClr val="000000"/>
                </a:solidFill>
                <a:latin typeface="微软雅黑" panose="020B0503020204020204" charset="-122"/>
                <a:ea typeface="微软雅黑" panose="020B0503020204020204" charset="-122"/>
              </a:rPr>
              <a:t>def __</a:t>
            </a:r>
            <a:r>
              <a:rPr lang="en-US" altLang="zh-CN" sz="2000" spc="600" dirty="0" err="1">
                <a:solidFill>
                  <a:srgbClr val="000000"/>
                </a:solidFill>
                <a:latin typeface="微软雅黑" panose="020B0503020204020204" charset="-122"/>
                <a:ea typeface="微软雅黑" panose="020B0503020204020204" charset="-122"/>
              </a:rPr>
              <a:t>init</a:t>
            </a:r>
            <a:r>
              <a:rPr lang="en-US" altLang="zh-CN" sz="2000" spc="600" dirty="0">
                <a:solidFill>
                  <a:srgbClr val="000000"/>
                </a:solidFill>
                <a:latin typeface="微软雅黑" panose="020B0503020204020204" charset="-122"/>
                <a:ea typeface="微软雅黑" panose="020B0503020204020204" charset="-122"/>
              </a:rPr>
              <a:t>__(</a:t>
            </a:r>
            <a:r>
              <a:rPr lang="en-US" altLang="zh-CN" sz="2000" spc="600" dirty="0" err="1">
                <a:solidFill>
                  <a:srgbClr val="000000"/>
                </a:solidFill>
                <a:latin typeface="微软雅黑" panose="020B0503020204020204" charset="-122"/>
                <a:ea typeface="微软雅黑" panose="020B0503020204020204" charset="-122"/>
              </a:rPr>
              <a:t>self,d</a:t>
            </a:r>
            <a:r>
              <a:rPr lang="en-US" altLang="zh-CN" sz="2000" spc="600" dirty="0">
                <a:solidFill>
                  <a:srgbClr val="000000"/>
                </a:solidFill>
                <a:latin typeface="微软雅黑" panose="020B0503020204020204" charset="-122"/>
                <a:ea typeface="微软雅黑" panose="020B0503020204020204" charset="-122"/>
              </a:rPr>
              <a:t>=None):   	#</a:t>
            </a:r>
            <a:r>
              <a:rPr lang="zh-CN" altLang="en-US" sz="2000" spc="600" dirty="0">
                <a:solidFill>
                  <a:srgbClr val="000000"/>
                </a:solidFill>
                <a:latin typeface="微软雅黑" panose="020B0503020204020204" charset="-122"/>
                <a:ea typeface="微软雅黑" panose="020B0503020204020204" charset="-122"/>
              </a:rPr>
              <a:t>构造方法</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err="1">
                <a:solidFill>
                  <a:srgbClr val="000000"/>
                </a:solidFill>
                <a:latin typeface="微软雅黑" panose="020B0503020204020204" charset="-122"/>
                <a:ea typeface="微软雅黑" panose="020B0503020204020204" charset="-122"/>
              </a:rPr>
              <a:t>self.data</a:t>
            </a:r>
            <a:r>
              <a:rPr lang="en-US" altLang="zh-CN" sz="2000" spc="600" dirty="0">
                <a:solidFill>
                  <a:srgbClr val="000000"/>
                </a:solidFill>
                <a:latin typeface="微软雅黑" panose="020B0503020204020204" charset="-122"/>
                <a:ea typeface="微软雅黑" panose="020B0503020204020204" charset="-122"/>
              </a:rPr>
              <a:t>=d         		#</a:t>
            </a:r>
            <a:r>
              <a:rPr lang="zh-CN" altLang="en-US" sz="2000" spc="600" dirty="0">
                <a:solidFill>
                  <a:srgbClr val="000000"/>
                </a:solidFill>
                <a:latin typeface="微软雅黑" panose="020B0503020204020204" charset="-122"/>
                <a:ea typeface="微软雅黑" panose="020B0503020204020204" charset="-122"/>
              </a:rPr>
              <a:t>结点值</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err="1">
                <a:solidFill>
                  <a:srgbClr val="000000"/>
                </a:solidFill>
                <a:latin typeface="微软雅黑" panose="020B0503020204020204" charset="-122"/>
                <a:ea typeface="微软雅黑" panose="020B0503020204020204" charset="-122"/>
              </a:rPr>
              <a:t>self.ltag</a:t>
            </a:r>
            <a:r>
              <a:rPr lang="en-US" altLang="zh-CN" sz="2000" spc="600" dirty="0">
                <a:solidFill>
                  <a:srgbClr val="000000"/>
                </a:solidFill>
                <a:latin typeface="微软雅黑" panose="020B0503020204020204" charset="-122"/>
                <a:ea typeface="微软雅黑" panose="020B0503020204020204" charset="-122"/>
              </a:rPr>
              <a:t>=0	      		#</a:t>
            </a:r>
            <a:r>
              <a:rPr lang="zh-CN" altLang="en-US" sz="2000" spc="600" dirty="0">
                <a:solidFill>
                  <a:srgbClr val="000000"/>
                </a:solidFill>
                <a:latin typeface="微软雅黑" panose="020B0503020204020204" charset="-122"/>
                <a:ea typeface="微软雅黑" panose="020B0503020204020204" charset="-122"/>
              </a:rPr>
              <a:t>左标志</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err="1">
                <a:solidFill>
                  <a:srgbClr val="000000"/>
                </a:solidFill>
                <a:latin typeface="微软雅黑" panose="020B0503020204020204" charset="-122"/>
                <a:ea typeface="微软雅黑" panose="020B0503020204020204" charset="-122"/>
              </a:rPr>
              <a:t>self.rtag</a:t>
            </a:r>
            <a:r>
              <a:rPr lang="en-US" altLang="zh-CN" sz="2000" spc="600" dirty="0">
                <a:solidFill>
                  <a:srgbClr val="000000"/>
                </a:solidFill>
                <a:latin typeface="微软雅黑" panose="020B0503020204020204" charset="-122"/>
                <a:ea typeface="微软雅黑" panose="020B0503020204020204" charset="-122"/>
              </a:rPr>
              <a:t>=0                	#</a:t>
            </a:r>
            <a:r>
              <a:rPr lang="zh-CN" altLang="en-US" sz="2000" spc="600" dirty="0">
                <a:solidFill>
                  <a:srgbClr val="000000"/>
                </a:solidFill>
                <a:latin typeface="微软雅黑" panose="020B0503020204020204" charset="-122"/>
                <a:ea typeface="微软雅黑" panose="020B0503020204020204" charset="-122"/>
              </a:rPr>
              <a:t>右标志</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err="1">
                <a:solidFill>
                  <a:srgbClr val="000000"/>
                </a:solidFill>
                <a:latin typeface="微软雅黑" panose="020B0503020204020204" charset="-122"/>
                <a:ea typeface="微软雅黑" panose="020B0503020204020204" charset="-122"/>
              </a:rPr>
              <a:t>self.lchild</a:t>
            </a:r>
            <a:r>
              <a:rPr lang="en-US" altLang="zh-CN" sz="2000" spc="600" dirty="0">
                <a:solidFill>
                  <a:srgbClr val="000000"/>
                </a:solidFill>
                <a:latin typeface="微软雅黑" panose="020B0503020204020204" charset="-122"/>
                <a:ea typeface="微软雅黑" panose="020B0503020204020204" charset="-122"/>
              </a:rPr>
              <a:t>=None		#</a:t>
            </a:r>
            <a:r>
              <a:rPr lang="zh-CN" altLang="en-US" sz="2000" spc="600" dirty="0">
                <a:solidFill>
                  <a:srgbClr val="000000"/>
                </a:solidFill>
                <a:latin typeface="微软雅黑" panose="020B0503020204020204" charset="-122"/>
                <a:ea typeface="微软雅黑" panose="020B0503020204020204" charset="-122"/>
              </a:rPr>
              <a:t>左指针</a:t>
            </a:r>
          </a:p>
          <a:p>
            <a:pPr>
              <a:lnSpc>
                <a:spcPct val="150000"/>
              </a:lnSpc>
            </a:pPr>
            <a:r>
              <a:rPr lang="zh-CN" altLang="en-US" sz="2000" spc="600" dirty="0">
                <a:solidFill>
                  <a:srgbClr val="000000"/>
                </a:solidFill>
                <a:latin typeface="微软雅黑" panose="020B0503020204020204" charset="-122"/>
                <a:ea typeface="微软雅黑" panose="020B0503020204020204" charset="-122"/>
              </a:rPr>
              <a:t>      </a:t>
            </a:r>
            <a:r>
              <a:rPr lang="en-US" altLang="zh-CN" sz="2000" spc="600" dirty="0" err="1">
                <a:solidFill>
                  <a:srgbClr val="000000"/>
                </a:solidFill>
                <a:latin typeface="微软雅黑" panose="020B0503020204020204" charset="-122"/>
                <a:ea typeface="微软雅黑" panose="020B0503020204020204" charset="-122"/>
              </a:rPr>
              <a:t>self.rchild</a:t>
            </a:r>
            <a:r>
              <a:rPr lang="en-US" altLang="zh-CN" sz="2000" spc="600" dirty="0">
                <a:solidFill>
                  <a:srgbClr val="000000"/>
                </a:solidFill>
                <a:latin typeface="微软雅黑" panose="020B0503020204020204" charset="-122"/>
                <a:ea typeface="微软雅黑" panose="020B0503020204020204" charset="-122"/>
              </a:rPr>
              <a:t>=None		#</a:t>
            </a:r>
            <a:r>
              <a:rPr lang="zh-CN" altLang="en-US" sz="2000" spc="600" dirty="0">
                <a:solidFill>
                  <a:srgbClr val="000000"/>
                </a:solidFill>
                <a:latin typeface="微软雅黑" panose="020B0503020204020204" charset="-122"/>
                <a:ea typeface="微软雅黑" panose="020B0503020204020204" charset="-122"/>
              </a:rPr>
              <a:t>右指针</a:t>
            </a:r>
          </a:p>
        </p:txBody>
      </p:sp>
      <p:sp>
        <p:nvSpPr>
          <p:cNvPr id="10" name="文本框 9"/>
          <p:cNvSpPr txBox="1"/>
          <p:nvPr/>
        </p:nvSpPr>
        <p:spPr>
          <a:xfrm>
            <a:off x="1053074" y="178558"/>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1000"/>
                                        <p:tgtEl>
                                          <p:spTgt spid="16"/>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wipe(up)">
                                      <p:cBhvr>
                                        <p:cTn id="23" dur="500"/>
                                        <p:tgtEl>
                                          <p:spTgt spid="16">
                                            <p:txEl>
                                              <p:pRg st="0" end="0"/>
                                            </p:txEl>
                                          </p:spTgt>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up)">
                                      <p:cBhvr>
                                        <p:cTn id="27" dur="500"/>
                                        <p:tgtEl>
                                          <p:spTgt spid="16">
                                            <p:txEl>
                                              <p:pRg st="1" end="1"/>
                                            </p:txEl>
                                          </p:spTgt>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wipe(up)">
                                      <p:cBhvr>
                                        <p:cTn id="31" dur="500"/>
                                        <p:tgtEl>
                                          <p:spTgt spid="16">
                                            <p:txEl>
                                              <p:pRg st="2" end="2"/>
                                            </p:txEl>
                                          </p:spTgt>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up)">
                                      <p:cBhvr>
                                        <p:cTn id="35" dur="500"/>
                                        <p:tgtEl>
                                          <p:spTgt spid="16">
                                            <p:txEl>
                                              <p:pRg st="3" end="3"/>
                                            </p:txEl>
                                          </p:spTgt>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animEffect transition="in" filter="wipe(up)">
                                      <p:cBhvr>
                                        <p:cTn id="39" dur="500"/>
                                        <p:tgtEl>
                                          <p:spTgt spid="16">
                                            <p:txEl>
                                              <p:pRg st="4" end="4"/>
                                            </p:txEl>
                                          </p:spTgt>
                                        </p:tgtEl>
                                      </p:cBhvr>
                                    </p:animEffect>
                                  </p:childTnLst>
                                </p:cTn>
                              </p:par>
                            </p:childTnLst>
                          </p:cTn>
                        </p:par>
                        <p:par>
                          <p:cTn id="40" fill="hold">
                            <p:stCondLst>
                              <p:cond delay="5000"/>
                            </p:stCondLst>
                            <p:childTnLst>
                              <p:par>
                                <p:cTn id="41" presetID="22" presetClass="entr" presetSubtype="1" fill="hold" nodeType="after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animEffect transition="in" filter="wipe(up)">
                                      <p:cBhvr>
                                        <p:cTn id="43" dur="500"/>
                                        <p:tgtEl>
                                          <p:spTgt spid="16">
                                            <p:txEl>
                                              <p:pRg st="5" end="5"/>
                                            </p:txEl>
                                          </p:spTgt>
                                        </p:tgtEl>
                                      </p:cBhvr>
                                    </p:animEffect>
                                  </p:childTnLst>
                                </p:cTn>
                              </p:par>
                            </p:childTnLst>
                          </p:cTn>
                        </p:par>
                        <p:par>
                          <p:cTn id="44" fill="hold">
                            <p:stCondLst>
                              <p:cond delay="5500"/>
                            </p:stCondLst>
                            <p:childTnLst>
                              <p:par>
                                <p:cTn id="45" presetID="22" presetClass="entr" presetSubtype="1" fill="hold" nodeType="afterEffect">
                                  <p:stCondLst>
                                    <p:cond delay="0"/>
                                  </p:stCondLst>
                                  <p:childTnLst>
                                    <p:set>
                                      <p:cBhvr>
                                        <p:cTn id="46" dur="1" fill="hold">
                                          <p:stCondLst>
                                            <p:cond delay="0"/>
                                          </p:stCondLst>
                                        </p:cTn>
                                        <p:tgtEl>
                                          <p:spTgt spid="16">
                                            <p:txEl>
                                              <p:pRg st="6" end="6"/>
                                            </p:txEl>
                                          </p:spTgt>
                                        </p:tgtEl>
                                        <p:attrNameLst>
                                          <p:attrName>style.visibility</p:attrName>
                                        </p:attrNameLst>
                                      </p:cBhvr>
                                      <p:to>
                                        <p:strVal val="visible"/>
                                      </p:to>
                                    </p:set>
                                    <p:animEffect transition="in" filter="wipe(up)">
                                      <p:cBhvr>
                                        <p:cTn id="47" dur="500"/>
                                        <p:tgtEl>
                                          <p:spTgt spid="16">
                                            <p:txEl>
                                              <p:pRg st="6" end="6"/>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95472" y="1334538"/>
            <a:ext cx="8001056" cy="2549701"/>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def</a:t>
            </a:r>
            <a:r>
              <a:rPr lang="en-US" altLang="zh-CN">
                <a:solidFill>
                  <a:srgbClr val="C0262E"/>
                </a:solidFill>
              </a:rPr>
              <a:t> Find</a:t>
            </a:r>
            <a:r>
              <a:rPr lang="en-US" altLang="zh-CN"/>
              <a:t>(x:int):	</a:t>
            </a:r>
            <a:r>
              <a:rPr lang="en-US" altLang="zh-CN">
                <a:solidFill>
                  <a:srgbClr val="CD5158"/>
                </a:solidFill>
              </a:rPr>
              <a:t>#</a:t>
            </a:r>
            <a:r>
              <a:rPr lang="zh-CN" altLang="zh-CN">
                <a:solidFill>
                  <a:srgbClr val="CD5158"/>
                </a:solidFill>
              </a:rPr>
              <a:t>递归算法：并查集中查找</a:t>
            </a:r>
            <a:r>
              <a:rPr lang="en-US" altLang="zh-CN">
                <a:solidFill>
                  <a:srgbClr val="CD5158"/>
                </a:solidFill>
              </a:rPr>
              <a:t>x</a:t>
            </a:r>
            <a:r>
              <a:rPr lang="zh-CN" altLang="zh-CN">
                <a:solidFill>
                  <a:srgbClr val="CD5158"/>
                </a:solidFill>
              </a:rPr>
              <a:t>结点的根结点</a:t>
            </a:r>
          </a:p>
          <a:p>
            <a:r>
              <a:rPr lang="en-US" altLang="zh-CN"/>
              <a:t>  global parent</a:t>
            </a:r>
            <a:endParaRPr lang="zh-CN" altLang="zh-CN"/>
          </a:p>
          <a:p>
            <a:r>
              <a:rPr lang="en-US" altLang="zh-CN"/>
              <a:t>  if x!=parent[x]:</a:t>
            </a:r>
            <a:endParaRPr lang="zh-CN" altLang="zh-CN"/>
          </a:p>
          <a:p>
            <a:r>
              <a:rPr lang="en-US" altLang="zh-CN"/>
              <a:t>     parent[x]=Find(parent[x])	</a:t>
            </a:r>
            <a:r>
              <a:rPr lang="en-US" altLang="zh-CN">
                <a:solidFill>
                  <a:srgbClr val="CD5158"/>
                </a:solidFill>
              </a:rPr>
              <a:t>#</a:t>
            </a:r>
            <a:r>
              <a:rPr lang="zh-CN" altLang="zh-CN">
                <a:solidFill>
                  <a:srgbClr val="CD5158"/>
                </a:solidFill>
              </a:rPr>
              <a:t>路径压缩 </a:t>
            </a:r>
          </a:p>
          <a:p>
            <a:r>
              <a:rPr lang="en-US" altLang="zh-CN"/>
              <a:t>  return parent[x]</a:t>
            </a:r>
            <a:endParaRPr lang="zh-CN" altLang="zh-CN"/>
          </a:p>
        </p:txBody>
      </p:sp>
      <p:grpSp>
        <p:nvGrpSpPr>
          <p:cNvPr id="7" name="组合 6"/>
          <p:cNvGrpSpPr/>
          <p:nvPr/>
        </p:nvGrpSpPr>
        <p:grpSpPr>
          <a:xfrm>
            <a:off x="3867629" y="3971122"/>
            <a:ext cx="4456742" cy="2148722"/>
            <a:chOff x="2214546" y="1500174"/>
            <a:chExt cx="4456742" cy="2148722"/>
          </a:xfrm>
        </p:grpSpPr>
        <p:sp>
          <p:nvSpPr>
            <p:cNvPr id="8" name="Oval 20"/>
            <p:cNvSpPr>
              <a:spLocks noChangeArrowheads="1"/>
            </p:cNvSpPr>
            <p:nvPr/>
          </p:nvSpPr>
          <p:spPr bwMode="auto">
            <a:xfrm>
              <a:off x="3296514" y="1675507"/>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A</a:t>
              </a:r>
            </a:p>
          </p:txBody>
        </p:sp>
        <p:sp>
          <p:nvSpPr>
            <p:cNvPr id="9" name="AutoShape 19"/>
            <p:cNvSpPr>
              <a:spLocks noChangeArrowheads="1"/>
            </p:cNvSpPr>
            <p:nvPr/>
          </p:nvSpPr>
          <p:spPr bwMode="auto">
            <a:xfrm>
              <a:off x="3291144" y="2068217"/>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0" name="Oval 18"/>
            <p:cNvSpPr>
              <a:spLocks noChangeArrowheads="1"/>
            </p:cNvSpPr>
            <p:nvPr/>
          </p:nvSpPr>
          <p:spPr bwMode="auto">
            <a:xfrm>
              <a:off x="2723760" y="2244445"/>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B</a:t>
              </a:r>
            </a:p>
          </p:txBody>
        </p:sp>
        <p:sp>
          <p:nvSpPr>
            <p:cNvPr id="11" name="AutoShape 17"/>
            <p:cNvSpPr>
              <a:spLocks noChangeArrowheads="1"/>
            </p:cNvSpPr>
            <p:nvPr/>
          </p:nvSpPr>
          <p:spPr bwMode="auto">
            <a:xfrm>
              <a:off x="2718390" y="2637154"/>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2" name="Oval 16"/>
            <p:cNvSpPr>
              <a:spLocks noChangeArrowheads="1"/>
            </p:cNvSpPr>
            <p:nvPr/>
          </p:nvSpPr>
          <p:spPr bwMode="auto">
            <a:xfrm>
              <a:off x="2219915" y="2774021"/>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x</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13" name="AutoShape 15"/>
            <p:cNvSpPr>
              <a:spLocks noChangeArrowheads="1"/>
            </p:cNvSpPr>
            <p:nvPr/>
          </p:nvSpPr>
          <p:spPr bwMode="auto">
            <a:xfrm>
              <a:off x="2214546" y="3166731"/>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4" name="AutoShape 14"/>
            <p:cNvSpPr>
              <a:spLocks noChangeShapeType="1"/>
            </p:cNvSpPr>
            <p:nvPr/>
          </p:nvSpPr>
          <p:spPr bwMode="auto">
            <a:xfrm flipH="1">
              <a:off x="3009242" y="2002915"/>
              <a:ext cx="335598" cy="297887"/>
            </a:xfrm>
            <a:prstGeom prst="straightConnector1">
              <a:avLst/>
            </a:prstGeom>
            <a:noFill/>
            <a:ln w="19050">
              <a:solidFill>
                <a:srgbClr val="000000"/>
              </a:solidFill>
              <a:round/>
              <a:headEnd type="arrow" w="med" len="med"/>
              <a:tailEnd type="none"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5" name="AutoShape 13"/>
            <p:cNvSpPr>
              <a:spLocks noChangeShapeType="1"/>
            </p:cNvSpPr>
            <p:nvPr/>
          </p:nvSpPr>
          <p:spPr bwMode="auto">
            <a:xfrm flipH="1">
              <a:off x="2506292" y="2570957"/>
              <a:ext cx="266689" cy="259421"/>
            </a:xfrm>
            <a:prstGeom prst="straightConnector1">
              <a:avLst/>
            </a:prstGeom>
            <a:noFill/>
            <a:ln w="19050">
              <a:solidFill>
                <a:srgbClr val="000000"/>
              </a:solidFill>
              <a:round/>
              <a:headEnd type="arrow" w="med" len="med"/>
              <a:tailEnd type="none"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6" name="Oval 12"/>
            <p:cNvSpPr>
              <a:spLocks noChangeArrowheads="1"/>
            </p:cNvSpPr>
            <p:nvPr/>
          </p:nvSpPr>
          <p:spPr bwMode="auto">
            <a:xfrm>
              <a:off x="6129857" y="1683558"/>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A</a:t>
              </a:r>
            </a:p>
          </p:txBody>
        </p:sp>
        <p:sp>
          <p:nvSpPr>
            <p:cNvPr id="17" name="AutoShape 11"/>
            <p:cNvSpPr>
              <a:spLocks noChangeArrowheads="1"/>
            </p:cNvSpPr>
            <p:nvPr/>
          </p:nvSpPr>
          <p:spPr bwMode="auto">
            <a:xfrm>
              <a:off x="6124487" y="2076268"/>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18" name="Oval 10"/>
            <p:cNvSpPr>
              <a:spLocks noChangeArrowheads="1"/>
            </p:cNvSpPr>
            <p:nvPr/>
          </p:nvSpPr>
          <p:spPr bwMode="auto">
            <a:xfrm>
              <a:off x="5557103" y="2252496"/>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B</a:t>
              </a:r>
            </a:p>
          </p:txBody>
        </p:sp>
        <p:sp>
          <p:nvSpPr>
            <p:cNvPr id="19" name="AutoShape 9"/>
            <p:cNvSpPr>
              <a:spLocks noChangeArrowheads="1"/>
            </p:cNvSpPr>
            <p:nvPr/>
          </p:nvSpPr>
          <p:spPr bwMode="auto">
            <a:xfrm>
              <a:off x="5551733" y="2645205"/>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0" name="Oval 8"/>
            <p:cNvSpPr>
              <a:spLocks noChangeArrowheads="1"/>
            </p:cNvSpPr>
            <p:nvPr/>
          </p:nvSpPr>
          <p:spPr bwMode="auto">
            <a:xfrm>
              <a:off x="5023725" y="2260547"/>
              <a:ext cx="334703" cy="382870"/>
            </a:xfrm>
            <a:prstGeom prst="ellipse">
              <a:avLst/>
            </a:prstGeom>
            <a:ln w="19050">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i="1">
                  <a:solidFill>
                    <a:srgbClr val="525252"/>
                  </a:solidFill>
                  <a:latin typeface="Consolas" pitchFamily="49" charset="0"/>
                  <a:ea typeface="楷体" panose="02010609060101010101" pitchFamily="49" charset="-122"/>
                  <a:cs typeface="Consolas" pitchFamily="49" charset="0"/>
                </a:rPr>
                <a:t>x</a:t>
              </a:r>
              <a:endParaRPr lang="en-US" altLang="zh-CN" sz="1600">
                <a:solidFill>
                  <a:srgbClr val="525252"/>
                </a:solidFill>
                <a:latin typeface="Consolas" pitchFamily="49" charset="0"/>
                <a:ea typeface="楷体" panose="02010609060101010101" pitchFamily="49" charset="-122"/>
                <a:cs typeface="Consolas" pitchFamily="49" charset="0"/>
              </a:endParaRPr>
            </a:p>
          </p:txBody>
        </p:sp>
        <p:sp>
          <p:nvSpPr>
            <p:cNvPr id="21" name="AutoShape 7"/>
            <p:cNvSpPr>
              <a:spLocks noChangeArrowheads="1"/>
            </p:cNvSpPr>
            <p:nvPr/>
          </p:nvSpPr>
          <p:spPr bwMode="auto">
            <a:xfrm>
              <a:off x="5018356" y="2653256"/>
              <a:ext cx="346337" cy="482165"/>
            </a:xfrm>
            <a:prstGeom prst="triangle">
              <a:avLst>
                <a:gd name="adj" fmla="val 50000"/>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2" name="AutoShape 6"/>
            <p:cNvSpPr>
              <a:spLocks noChangeShapeType="1"/>
            </p:cNvSpPr>
            <p:nvPr/>
          </p:nvSpPr>
          <p:spPr bwMode="auto">
            <a:xfrm flipH="1">
              <a:off x="5842585" y="2010071"/>
              <a:ext cx="336493" cy="298782"/>
            </a:xfrm>
            <a:prstGeom prst="straightConnector1">
              <a:avLst/>
            </a:prstGeom>
            <a:noFill/>
            <a:ln w="19050">
              <a:solidFill>
                <a:srgbClr val="000000"/>
              </a:solidFill>
              <a:round/>
              <a:headEnd type="arrow" w="med" len="med"/>
              <a:tailEnd type="none" w="med" len="med"/>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3" name="AutoShape 5"/>
            <p:cNvSpPr>
              <a:spLocks noChangeShapeType="1"/>
            </p:cNvSpPr>
            <p:nvPr/>
          </p:nvSpPr>
          <p:spPr bwMode="auto">
            <a:xfrm flipH="1">
              <a:off x="5309207" y="1874993"/>
              <a:ext cx="820649" cy="441910"/>
            </a:xfrm>
            <a:prstGeom prst="straightConnector1">
              <a:avLst/>
            </a:prstGeom>
            <a:noFill/>
            <a:ln w="19050">
              <a:solidFill>
                <a:srgbClr val="000000"/>
              </a:solidFill>
              <a:round/>
              <a:headEnd type="arrow" w="med" len="med"/>
              <a:tailEnd type="none" w="med" len="med"/>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4" name="AutoShape 4"/>
            <p:cNvSpPr>
              <a:spLocks noChangeArrowheads="1"/>
            </p:cNvSpPr>
            <p:nvPr/>
          </p:nvSpPr>
          <p:spPr bwMode="auto">
            <a:xfrm>
              <a:off x="4025880" y="2473451"/>
              <a:ext cx="461783" cy="356928"/>
            </a:xfrm>
            <a:prstGeom prst="rightArrow">
              <a:avLst>
                <a:gd name="adj1" fmla="val 50000"/>
                <a:gd name="adj2" fmla="val 32331"/>
              </a:avLst>
            </a:prstGeom>
            <a:gradFill>
              <a:gsLst>
                <a:gs pos="0">
                  <a:srgbClr val="CD5158"/>
                </a:gs>
                <a:gs pos="100000">
                  <a:srgbClr val="C0262E"/>
                </a:gs>
              </a:gsLst>
            </a:gradFill>
            <a:ln w="19050">
              <a:headEnd/>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5" name="Freeform 3"/>
            <p:cNvSpPr>
              <a:spLocks/>
            </p:cNvSpPr>
            <p:nvPr/>
          </p:nvSpPr>
          <p:spPr bwMode="auto">
            <a:xfrm>
              <a:off x="3458496" y="1500174"/>
              <a:ext cx="382134" cy="533155"/>
            </a:xfrm>
            <a:custGeom>
              <a:avLst/>
              <a:gdLst/>
              <a:ahLst/>
              <a:cxnLst>
                <a:cxn ang="0">
                  <a:pos x="160" y="539"/>
                </a:cxn>
                <a:cxn ang="0">
                  <a:pos x="387" y="548"/>
                </a:cxn>
                <a:cxn ang="0">
                  <a:pos x="398" y="251"/>
                </a:cxn>
                <a:cxn ang="0">
                  <a:pos x="279" y="36"/>
                </a:cxn>
                <a:cxn ang="0">
                  <a:pos x="161" y="36"/>
                </a:cxn>
                <a:cxn ang="0">
                  <a:pos x="0" y="174"/>
                </a:cxn>
              </a:cxnLst>
              <a:rect l="0" t="0" r="r" b="b"/>
              <a:pathLst>
                <a:path w="427" h="596">
                  <a:moveTo>
                    <a:pt x="160" y="539"/>
                  </a:moveTo>
                  <a:cubicBezTo>
                    <a:pt x="253" y="567"/>
                    <a:pt x="347" y="596"/>
                    <a:pt x="387" y="548"/>
                  </a:cubicBezTo>
                  <a:cubicBezTo>
                    <a:pt x="427" y="500"/>
                    <a:pt x="416" y="336"/>
                    <a:pt x="398" y="251"/>
                  </a:cubicBezTo>
                  <a:cubicBezTo>
                    <a:pt x="380" y="166"/>
                    <a:pt x="318" y="72"/>
                    <a:pt x="279" y="36"/>
                  </a:cubicBezTo>
                  <a:cubicBezTo>
                    <a:pt x="240" y="0"/>
                    <a:pt x="207" y="13"/>
                    <a:pt x="161" y="36"/>
                  </a:cubicBezTo>
                  <a:cubicBezTo>
                    <a:pt x="115" y="59"/>
                    <a:pt x="34" y="145"/>
                    <a:pt x="0" y="174"/>
                  </a:cubicBezTo>
                </a:path>
              </a:pathLst>
            </a:custGeom>
            <a:noFill/>
            <a:ln w="19050">
              <a:solidFill>
                <a:srgbClr val="000000"/>
              </a:solidFill>
              <a:round/>
              <a:headEnd/>
              <a:tailEnd type="arrow"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sp>
          <p:nvSpPr>
            <p:cNvPr id="26" name="Freeform 2"/>
            <p:cNvSpPr>
              <a:spLocks/>
            </p:cNvSpPr>
            <p:nvPr/>
          </p:nvSpPr>
          <p:spPr bwMode="auto">
            <a:xfrm>
              <a:off x="6289154" y="1508225"/>
              <a:ext cx="382134" cy="533155"/>
            </a:xfrm>
            <a:custGeom>
              <a:avLst/>
              <a:gdLst/>
              <a:ahLst/>
              <a:cxnLst>
                <a:cxn ang="0">
                  <a:pos x="160" y="539"/>
                </a:cxn>
                <a:cxn ang="0">
                  <a:pos x="387" y="548"/>
                </a:cxn>
                <a:cxn ang="0">
                  <a:pos x="398" y="251"/>
                </a:cxn>
                <a:cxn ang="0">
                  <a:pos x="279" y="36"/>
                </a:cxn>
                <a:cxn ang="0">
                  <a:pos x="161" y="36"/>
                </a:cxn>
                <a:cxn ang="0">
                  <a:pos x="0" y="174"/>
                </a:cxn>
              </a:cxnLst>
              <a:rect l="0" t="0" r="r" b="b"/>
              <a:pathLst>
                <a:path w="427" h="596">
                  <a:moveTo>
                    <a:pt x="160" y="539"/>
                  </a:moveTo>
                  <a:cubicBezTo>
                    <a:pt x="253" y="567"/>
                    <a:pt x="347" y="596"/>
                    <a:pt x="387" y="548"/>
                  </a:cubicBezTo>
                  <a:cubicBezTo>
                    <a:pt x="427" y="500"/>
                    <a:pt x="416" y="336"/>
                    <a:pt x="398" y="251"/>
                  </a:cubicBezTo>
                  <a:cubicBezTo>
                    <a:pt x="380" y="166"/>
                    <a:pt x="318" y="72"/>
                    <a:pt x="279" y="36"/>
                  </a:cubicBezTo>
                  <a:cubicBezTo>
                    <a:pt x="240" y="0"/>
                    <a:pt x="207" y="13"/>
                    <a:pt x="161" y="36"/>
                  </a:cubicBezTo>
                  <a:cubicBezTo>
                    <a:pt x="115" y="59"/>
                    <a:pt x="34" y="145"/>
                    <a:pt x="0" y="174"/>
                  </a:cubicBezTo>
                </a:path>
              </a:pathLst>
            </a:custGeom>
            <a:noFill/>
            <a:ln w="19050">
              <a:solidFill>
                <a:srgbClr val="000000"/>
              </a:solidFill>
              <a:round/>
              <a:headEnd/>
              <a:tailEnd type="arrow" w="sm" len="sm"/>
            </a:ln>
          </p:spPr>
          <p:txBody>
            <a:bodyPr vert="horz" wrap="square" lIns="91440" tIns="45720" rIns="91440" bIns="45720" numCol="1" anchor="t" anchorCtr="0" compatLnSpc="1">
              <a:prstTxWarp prst="textNoShape">
                <a:avLst/>
              </a:prstTxWarp>
            </a:bodyPr>
            <a:lstStyle/>
            <a:p>
              <a:pPr>
                <a:lnSpc>
                  <a:spcPts val="1600"/>
                </a:lnSpc>
              </a:pPr>
              <a:endParaRPr lang="zh-CN" altLang="en-US" sz="1600">
                <a:solidFill>
                  <a:srgbClr val="525252"/>
                </a:solidFill>
                <a:latin typeface="Consolas" pitchFamily="49" charset="0"/>
                <a:ea typeface="楷体" panose="02010609060101010101" pitchFamily="49" charset="-122"/>
                <a:cs typeface="Consolas" pitchFamily="49" charset="0"/>
              </a:endParaRPr>
            </a:p>
          </p:txBody>
        </p:sp>
      </p:grpSp>
      <p:sp>
        <p:nvSpPr>
          <p:cNvPr id="27" name="TextBox 26"/>
          <p:cNvSpPr txBox="1"/>
          <p:nvPr/>
        </p:nvSpPr>
        <p:spPr>
          <a:xfrm>
            <a:off x="4615168" y="6317391"/>
            <a:ext cx="2857520" cy="400110"/>
          </a:xfrm>
          <a:prstGeom prst="rect">
            <a:avLst/>
          </a:prstGeom>
          <a:noFill/>
        </p:spPr>
        <p:txBody>
          <a:bodyPr wrap="square" rtlCol="0">
            <a:spAutoFit/>
          </a:bodyPr>
          <a:lstStyle/>
          <a:p>
            <a:r>
              <a:rPr lang="zh-CN" altLang="en-US" sz="2000">
                <a:solidFill>
                  <a:srgbClr val="525252"/>
                </a:solidFill>
                <a:latin typeface="Consolas" pitchFamily="49" charset="0"/>
                <a:ea typeface="楷体" panose="02010609060101010101" pitchFamily="49" charset="-122"/>
                <a:cs typeface="Consolas" pitchFamily="49" charset="0"/>
              </a:rPr>
              <a:t>时间复杂度为</a:t>
            </a:r>
            <a:r>
              <a:rPr lang="en-US" altLang="zh-CN" sz="2000">
                <a:solidFill>
                  <a:srgbClr val="525252"/>
                </a:solidFill>
                <a:latin typeface="Consolas" pitchFamily="49" charset="0"/>
                <a:ea typeface="楷体" panose="02010609060101010101" pitchFamily="49" charset="-122"/>
                <a:cs typeface="Consolas" pitchFamily="49" charset="0"/>
              </a:rPr>
              <a:t>O(log</a:t>
            </a:r>
            <a:r>
              <a:rPr lang="en-US" altLang="zh-CN" sz="2000" baseline="-25000">
                <a:solidFill>
                  <a:srgbClr val="525252"/>
                </a:solidFill>
                <a:latin typeface="Consolas" pitchFamily="49" charset="0"/>
                <a:ea typeface="楷体" panose="02010609060101010101" pitchFamily="49" charset="-122"/>
                <a:cs typeface="Consolas" pitchFamily="49" charset="0"/>
              </a:rPr>
              <a:t>2</a:t>
            </a:r>
            <a:r>
              <a:rPr lang="en-US" altLang="zh-CN" sz="2000" i="1">
                <a:solidFill>
                  <a:srgbClr val="525252"/>
                </a:solidFill>
                <a:latin typeface="Consolas" pitchFamily="49" charset="0"/>
                <a:ea typeface="楷体" panose="02010609060101010101" pitchFamily="49" charset="-122"/>
                <a:cs typeface="Consolas" pitchFamily="49" charset="0"/>
              </a:rPr>
              <a:t>n</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p>
        </p:txBody>
      </p:sp>
      <p:sp>
        <p:nvSpPr>
          <p:cNvPr id="28" name="文本框 27">
            <a:extLst>
              <a:ext uri="{FF2B5EF4-FFF2-40B4-BE49-F238E27FC236}">
                <a16:creationId xmlns:a16="http://schemas.microsoft.com/office/drawing/2014/main" id="{69BF0723-6084-45C4-8203-0DECA06ADE58}"/>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29" name="Text Box 5">
            <a:extLst>
              <a:ext uri="{FF2B5EF4-FFF2-40B4-BE49-F238E27FC236}">
                <a16:creationId xmlns:a16="http://schemas.microsoft.com/office/drawing/2014/main" id="{921E6AC6-5687-4544-A5D6-891E53EE7F33}"/>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3875449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图示&#10;&#10;描述已自动生成">
            <a:extLst>
              <a:ext uri="{FF2B5EF4-FFF2-40B4-BE49-F238E27FC236}">
                <a16:creationId xmlns:a16="http://schemas.microsoft.com/office/drawing/2014/main" id="{C2DB687C-2C20-4BF7-8C2D-F965DD4724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976" y="2516724"/>
            <a:ext cx="3673249" cy="3665572"/>
          </a:xfrm>
          <a:prstGeom prst="rect">
            <a:avLst/>
          </a:prstGeom>
        </p:spPr>
      </p:pic>
      <p:sp>
        <p:nvSpPr>
          <p:cNvPr id="28" name="TextBox 27"/>
          <p:cNvSpPr txBox="1"/>
          <p:nvPr/>
        </p:nvSpPr>
        <p:spPr>
          <a:xfrm>
            <a:off x="1311965" y="1489938"/>
            <a:ext cx="2500330" cy="400110"/>
          </a:xfrm>
          <a:prstGeom prst="rect">
            <a:avLst/>
          </a:prstGeom>
          <a:noFill/>
        </p:spPr>
        <p:txBody>
          <a:bodyPr wrap="square" rtlCol="0">
            <a:spAutoFit/>
          </a:bodyPr>
          <a:lstStyle>
            <a:defPPr>
              <a:defRPr lang="zh-CN"/>
            </a:defPPr>
            <a:lvl1pPr>
              <a:defRPr sz="2000">
                <a:solidFill>
                  <a:srgbClr val="525252"/>
                </a:solidFill>
                <a:latin typeface="Consolas" pitchFamily="49" charset="0"/>
                <a:ea typeface="楷体" pitchFamily="49" charset="-122"/>
                <a:cs typeface="Consolas" pitchFamily="49" charset="0"/>
              </a:defRPr>
            </a:lvl1pPr>
          </a:lstStyle>
          <a:p>
            <a:r>
              <a:rPr lang="zh-CN" altLang="en-US"/>
              <a:t>用迭代方式实现</a:t>
            </a:r>
          </a:p>
        </p:txBody>
      </p:sp>
      <p:sp>
        <p:nvSpPr>
          <p:cNvPr id="29" name="TextBox 28"/>
          <p:cNvSpPr txBox="1"/>
          <p:nvPr/>
        </p:nvSpPr>
        <p:spPr>
          <a:xfrm>
            <a:off x="3966823" y="3440394"/>
            <a:ext cx="8149907" cy="3368578"/>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pPr>
              <a:lnSpc>
                <a:spcPct val="100000"/>
              </a:lnSpc>
            </a:pPr>
            <a:r>
              <a:rPr lang="en-US" altLang="zh-CN"/>
              <a:t>def </a:t>
            </a:r>
            <a:r>
              <a:rPr lang="en-US" altLang="zh-CN">
                <a:solidFill>
                  <a:srgbClr val="C0262E"/>
                </a:solidFill>
              </a:rPr>
              <a:t>Find</a:t>
            </a:r>
            <a:r>
              <a:rPr lang="en-US" altLang="zh-CN"/>
              <a:t>(x:int):	</a:t>
            </a:r>
            <a:r>
              <a:rPr lang="en-US" altLang="zh-CN">
                <a:solidFill>
                  <a:srgbClr val="CD5158"/>
                </a:solidFill>
              </a:rPr>
              <a:t>#</a:t>
            </a:r>
            <a:r>
              <a:rPr lang="zh-CN" altLang="zh-CN">
                <a:solidFill>
                  <a:srgbClr val="CD5158"/>
                </a:solidFill>
              </a:rPr>
              <a:t>非递归算法：并查集中查找</a:t>
            </a:r>
            <a:r>
              <a:rPr lang="en-US" altLang="zh-CN">
                <a:solidFill>
                  <a:srgbClr val="CD5158"/>
                </a:solidFill>
              </a:rPr>
              <a:t>x</a:t>
            </a:r>
            <a:r>
              <a:rPr lang="zh-CN" altLang="zh-CN">
                <a:solidFill>
                  <a:srgbClr val="CD5158"/>
                </a:solidFill>
              </a:rPr>
              <a:t>结点的根结点</a:t>
            </a:r>
          </a:p>
          <a:p>
            <a:pPr>
              <a:lnSpc>
                <a:spcPct val="100000"/>
              </a:lnSpc>
            </a:pPr>
            <a:r>
              <a:rPr lang="en-US" altLang="zh-CN"/>
              <a:t>  rx=x</a:t>
            </a:r>
            <a:endParaRPr lang="zh-CN" altLang="zh-CN"/>
          </a:p>
          <a:p>
            <a:pPr>
              <a:lnSpc>
                <a:spcPct val="100000"/>
              </a:lnSpc>
            </a:pPr>
            <a:r>
              <a:rPr lang="en-US" altLang="zh-CN"/>
              <a:t>  while parent[rx]!=rx:	</a:t>
            </a:r>
            <a:r>
              <a:rPr lang="en-US" altLang="zh-CN">
                <a:solidFill>
                  <a:srgbClr val="CD5158"/>
                </a:solidFill>
              </a:rPr>
              <a:t>#</a:t>
            </a:r>
            <a:r>
              <a:rPr lang="zh-CN" altLang="zh-CN">
                <a:solidFill>
                  <a:srgbClr val="CD5158"/>
                </a:solidFill>
              </a:rPr>
              <a:t>找到</a:t>
            </a:r>
            <a:r>
              <a:rPr lang="en-US" altLang="zh-CN">
                <a:solidFill>
                  <a:srgbClr val="CD5158"/>
                </a:solidFill>
              </a:rPr>
              <a:t>x</a:t>
            </a:r>
            <a:r>
              <a:rPr lang="zh-CN" altLang="zh-CN">
                <a:solidFill>
                  <a:srgbClr val="CD5158"/>
                </a:solidFill>
              </a:rPr>
              <a:t>的根</a:t>
            </a:r>
            <a:r>
              <a:rPr lang="en-US" altLang="zh-CN">
                <a:solidFill>
                  <a:srgbClr val="CD5158"/>
                </a:solidFill>
              </a:rPr>
              <a:t>rx</a:t>
            </a:r>
            <a:endParaRPr lang="zh-CN" altLang="zh-CN">
              <a:solidFill>
                <a:srgbClr val="CD5158"/>
              </a:solidFill>
            </a:endParaRPr>
          </a:p>
          <a:p>
            <a:pPr>
              <a:lnSpc>
                <a:spcPct val="100000"/>
              </a:lnSpc>
            </a:pPr>
            <a:r>
              <a:rPr lang="en-US" altLang="zh-CN"/>
              <a:t>     rx=parent[rx]</a:t>
            </a:r>
            <a:endParaRPr lang="zh-CN" altLang="zh-CN"/>
          </a:p>
          <a:p>
            <a:pPr>
              <a:lnSpc>
                <a:spcPct val="100000"/>
              </a:lnSpc>
            </a:pPr>
            <a:r>
              <a:rPr lang="en-US" altLang="zh-CN"/>
              <a:t>  y=x</a:t>
            </a:r>
            <a:endParaRPr lang="zh-CN" altLang="zh-CN"/>
          </a:p>
          <a:p>
            <a:pPr>
              <a:lnSpc>
                <a:spcPct val="100000"/>
              </a:lnSpc>
            </a:pPr>
            <a:r>
              <a:rPr lang="en-US" altLang="zh-CN"/>
              <a:t>  while y!=rx:			</a:t>
            </a:r>
            <a:r>
              <a:rPr lang="en-US" altLang="zh-CN">
                <a:solidFill>
                  <a:srgbClr val="CD5158"/>
                </a:solidFill>
              </a:rPr>
              <a:t>#</a:t>
            </a:r>
            <a:r>
              <a:rPr lang="zh-CN" altLang="zh-CN">
                <a:solidFill>
                  <a:srgbClr val="CD5158"/>
                </a:solidFill>
              </a:rPr>
              <a:t>路径压缩</a:t>
            </a:r>
            <a:endParaRPr lang="en-US" altLang="zh-CN">
              <a:solidFill>
                <a:srgbClr val="CD5158"/>
              </a:solidFill>
            </a:endParaRPr>
          </a:p>
          <a:p>
            <a:pPr>
              <a:lnSpc>
                <a:spcPct val="100000"/>
              </a:lnSpc>
            </a:pPr>
            <a:r>
              <a:rPr lang="en-US" altLang="zh-CN"/>
              <a:t>    tmp=parent[y]</a:t>
            </a:r>
            <a:endParaRPr lang="zh-CN" altLang="zh-CN"/>
          </a:p>
          <a:p>
            <a:pPr>
              <a:lnSpc>
                <a:spcPct val="100000"/>
              </a:lnSpc>
            </a:pPr>
            <a:r>
              <a:rPr lang="en-US" altLang="zh-CN"/>
              <a:t>    parent[y]=rx</a:t>
            </a:r>
            <a:endParaRPr lang="zh-CN" altLang="zh-CN"/>
          </a:p>
          <a:p>
            <a:pPr>
              <a:lnSpc>
                <a:spcPct val="100000"/>
              </a:lnSpc>
            </a:pPr>
            <a:r>
              <a:rPr lang="en-US" altLang="zh-CN"/>
              <a:t>    y=tmp</a:t>
            </a:r>
            <a:endParaRPr lang="zh-CN" altLang="zh-CN"/>
          </a:p>
          <a:p>
            <a:pPr>
              <a:lnSpc>
                <a:spcPct val="100000"/>
              </a:lnSpc>
            </a:pPr>
            <a:r>
              <a:rPr lang="en-US" altLang="zh-CN"/>
              <a:t>  return rx			</a:t>
            </a:r>
            <a:r>
              <a:rPr lang="en-US" altLang="zh-CN">
                <a:solidFill>
                  <a:srgbClr val="CD5158"/>
                </a:solidFill>
              </a:rPr>
              <a:t>#</a:t>
            </a:r>
            <a:r>
              <a:rPr lang="zh-CN" altLang="zh-CN">
                <a:solidFill>
                  <a:srgbClr val="CD5158"/>
                </a:solidFill>
              </a:rPr>
              <a:t>返回根</a:t>
            </a:r>
          </a:p>
        </p:txBody>
      </p:sp>
      <p:sp>
        <p:nvSpPr>
          <p:cNvPr id="30" name="下箭头 29"/>
          <p:cNvSpPr/>
          <p:nvPr/>
        </p:nvSpPr>
        <p:spPr>
          <a:xfrm>
            <a:off x="7745473" y="3000372"/>
            <a:ext cx="404614" cy="357191"/>
          </a:xfrm>
          <a:prstGeom prst="downArrow">
            <a:avLst/>
          </a:prstGeom>
          <a:gradFill>
            <a:gsLst>
              <a:gs pos="0">
                <a:srgbClr val="C0262E"/>
              </a:gs>
              <a:gs pos="100000">
                <a:srgbClr val="CD5158"/>
              </a:gs>
            </a:gsLst>
          </a:gradFill>
          <a:ln>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0000FF"/>
              </a:solidFill>
              <a:latin typeface="Consolas" pitchFamily="49" charset="0"/>
              <a:ea typeface="楷体" panose="02010609060101010101" pitchFamily="49" charset="-122"/>
              <a:cs typeface="Consolas" pitchFamily="49" charset="0"/>
            </a:endParaRPr>
          </a:p>
        </p:txBody>
      </p:sp>
      <p:sp>
        <p:nvSpPr>
          <p:cNvPr id="7" name="TextBox 6"/>
          <p:cNvSpPr txBox="1"/>
          <p:nvPr/>
        </p:nvSpPr>
        <p:spPr>
          <a:xfrm>
            <a:off x="3965891" y="1069751"/>
            <a:ext cx="8149907" cy="1829695"/>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pPr>
              <a:lnSpc>
                <a:spcPct val="100000"/>
              </a:lnSpc>
            </a:pPr>
            <a:r>
              <a:rPr lang="en-US" altLang="zh-CN"/>
              <a:t>def</a:t>
            </a:r>
            <a:r>
              <a:rPr lang="en-US" altLang="zh-CN">
                <a:solidFill>
                  <a:srgbClr val="C0262E"/>
                </a:solidFill>
              </a:rPr>
              <a:t> Find</a:t>
            </a:r>
            <a:r>
              <a:rPr lang="en-US" altLang="zh-CN"/>
              <a:t>(x:int):	</a:t>
            </a:r>
            <a:r>
              <a:rPr lang="en-US" altLang="zh-CN">
                <a:solidFill>
                  <a:srgbClr val="CD5158"/>
                </a:solidFill>
              </a:rPr>
              <a:t>#</a:t>
            </a:r>
            <a:r>
              <a:rPr lang="zh-CN" altLang="zh-CN">
                <a:solidFill>
                  <a:srgbClr val="CD5158"/>
                </a:solidFill>
              </a:rPr>
              <a:t>递归算法：并查集中查找</a:t>
            </a:r>
            <a:r>
              <a:rPr lang="en-US" altLang="zh-CN">
                <a:solidFill>
                  <a:srgbClr val="CD5158"/>
                </a:solidFill>
              </a:rPr>
              <a:t>x</a:t>
            </a:r>
            <a:r>
              <a:rPr lang="zh-CN" altLang="zh-CN">
                <a:solidFill>
                  <a:srgbClr val="CD5158"/>
                </a:solidFill>
              </a:rPr>
              <a:t>结点的根结点</a:t>
            </a:r>
          </a:p>
          <a:p>
            <a:pPr>
              <a:lnSpc>
                <a:spcPct val="100000"/>
              </a:lnSpc>
            </a:pPr>
            <a:r>
              <a:rPr lang="en-US" altLang="zh-CN"/>
              <a:t>  global parent</a:t>
            </a:r>
            <a:endParaRPr lang="zh-CN" altLang="zh-CN"/>
          </a:p>
          <a:p>
            <a:pPr>
              <a:lnSpc>
                <a:spcPct val="100000"/>
              </a:lnSpc>
            </a:pPr>
            <a:r>
              <a:rPr lang="en-US" altLang="zh-CN"/>
              <a:t>  if x!=parent[x]:</a:t>
            </a:r>
            <a:endParaRPr lang="zh-CN" altLang="zh-CN"/>
          </a:p>
          <a:p>
            <a:pPr>
              <a:lnSpc>
                <a:spcPct val="100000"/>
              </a:lnSpc>
            </a:pPr>
            <a:r>
              <a:rPr lang="en-US" altLang="zh-CN"/>
              <a:t>     parent[x]=</a:t>
            </a:r>
            <a:r>
              <a:rPr lang="en-US" altLang="zh-CN">
                <a:solidFill>
                  <a:srgbClr val="C0262E"/>
                </a:solidFill>
              </a:rPr>
              <a:t>Find</a:t>
            </a:r>
            <a:r>
              <a:rPr lang="en-US" altLang="zh-CN"/>
              <a:t>(parent[x])	</a:t>
            </a:r>
            <a:r>
              <a:rPr lang="en-US" altLang="zh-CN">
                <a:solidFill>
                  <a:srgbClr val="CD5158"/>
                </a:solidFill>
              </a:rPr>
              <a:t>#</a:t>
            </a:r>
            <a:r>
              <a:rPr lang="zh-CN" altLang="zh-CN">
                <a:solidFill>
                  <a:srgbClr val="CD5158"/>
                </a:solidFill>
              </a:rPr>
              <a:t>路径压缩 </a:t>
            </a:r>
          </a:p>
          <a:p>
            <a:pPr>
              <a:lnSpc>
                <a:spcPct val="100000"/>
              </a:lnSpc>
            </a:pPr>
            <a:r>
              <a:rPr lang="en-US" altLang="zh-CN"/>
              <a:t>  return parent[x]</a:t>
            </a:r>
            <a:endParaRPr lang="zh-CN" altLang="zh-CN"/>
          </a:p>
        </p:txBody>
      </p:sp>
      <p:sp>
        <p:nvSpPr>
          <p:cNvPr id="8" name="文本框 7">
            <a:extLst>
              <a:ext uri="{FF2B5EF4-FFF2-40B4-BE49-F238E27FC236}">
                <a16:creationId xmlns:a16="http://schemas.microsoft.com/office/drawing/2014/main" id="{016F7BAD-C2D4-4167-BB5E-9240B3EFE4DA}"/>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0" name="Text Box 5">
            <a:extLst>
              <a:ext uri="{FF2B5EF4-FFF2-40B4-BE49-F238E27FC236}">
                <a16:creationId xmlns:a16="http://schemas.microsoft.com/office/drawing/2014/main" id="{D8D3F2AA-D46C-42F9-A6C5-F0D3860BD1BF}"/>
              </a:ext>
            </a:extLst>
          </p:cNvPr>
          <p:cNvSpPr txBox="1">
            <a:spLocks noChangeArrowheads="1"/>
          </p:cNvSpPr>
          <p:nvPr/>
        </p:nvSpPr>
        <p:spPr bwMode="auto">
          <a:xfrm>
            <a:off x="1038673" y="847545"/>
            <a:ext cx="4846561" cy="369332"/>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pPr>
              <a:lnSpc>
                <a:spcPct val="90000"/>
              </a:lnSpc>
            </a:pPr>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2932109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7" grpId="0" animBg="1"/>
      <p:bldP spid="8"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08" y="1911685"/>
            <a:ext cx="7686928" cy="4266260"/>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def </a:t>
            </a:r>
            <a:r>
              <a:rPr lang="en-US" altLang="zh-CN">
                <a:solidFill>
                  <a:srgbClr val="C0262E"/>
                </a:solidFill>
              </a:rPr>
              <a:t>Union</a:t>
            </a:r>
            <a:r>
              <a:rPr lang="en-US" altLang="zh-CN"/>
              <a:t>(x:int,y:int):	#</a:t>
            </a:r>
            <a:r>
              <a:rPr lang="zh-CN" altLang="zh-CN"/>
              <a:t>并查集中</a:t>
            </a:r>
            <a:r>
              <a:rPr lang="en-US" altLang="zh-CN"/>
              <a:t>x</a:t>
            </a:r>
            <a:r>
              <a:rPr lang="zh-CN" altLang="zh-CN"/>
              <a:t>和</a:t>
            </a:r>
            <a:r>
              <a:rPr lang="en-US" altLang="zh-CN"/>
              <a:t>y</a:t>
            </a:r>
            <a:r>
              <a:rPr lang="zh-CN" altLang="zh-CN"/>
              <a:t>的两个集合的合并</a:t>
            </a:r>
          </a:p>
          <a:p>
            <a:r>
              <a:rPr lang="en-US" altLang="zh-CN"/>
              <a:t>   global parent</a:t>
            </a:r>
            <a:endParaRPr lang="zh-CN" altLang="zh-CN"/>
          </a:p>
          <a:p>
            <a:r>
              <a:rPr lang="en-US" altLang="zh-CN"/>
              <a:t>   global rank</a:t>
            </a:r>
            <a:endParaRPr lang="zh-CN" altLang="zh-CN"/>
          </a:p>
          <a:p>
            <a:r>
              <a:rPr lang="en-US" altLang="zh-CN"/>
              <a:t>   rx=</a:t>
            </a:r>
            <a:r>
              <a:rPr lang="en-US" altLang="zh-CN">
                <a:solidFill>
                  <a:srgbClr val="C0262E"/>
                </a:solidFill>
              </a:rPr>
              <a:t>Find</a:t>
            </a:r>
            <a:r>
              <a:rPr lang="en-US" altLang="zh-CN"/>
              <a:t>(x)</a:t>
            </a:r>
            <a:endParaRPr lang="zh-CN" altLang="zh-CN"/>
          </a:p>
          <a:p>
            <a:r>
              <a:rPr lang="en-US" altLang="zh-CN"/>
              <a:t>   ry=</a:t>
            </a:r>
            <a:r>
              <a:rPr lang="en-US" altLang="zh-CN">
                <a:solidFill>
                  <a:srgbClr val="C0262E"/>
                </a:solidFill>
              </a:rPr>
              <a:t>Find</a:t>
            </a:r>
            <a:r>
              <a:rPr lang="en-US" altLang="zh-CN"/>
              <a:t>(y)</a:t>
            </a:r>
            <a:endParaRPr lang="zh-CN" altLang="zh-CN"/>
          </a:p>
          <a:p>
            <a:r>
              <a:rPr lang="en-US" altLang="zh-CN"/>
              <a:t>   if rx==ry:			#x</a:t>
            </a:r>
            <a:r>
              <a:rPr lang="zh-CN" altLang="zh-CN"/>
              <a:t>和</a:t>
            </a:r>
            <a:r>
              <a:rPr lang="en-US" altLang="zh-CN"/>
              <a:t>y</a:t>
            </a:r>
            <a:r>
              <a:rPr lang="zh-CN" altLang="zh-CN"/>
              <a:t>属于同一棵树的情况 </a:t>
            </a:r>
          </a:p>
          <a:p>
            <a:r>
              <a:rPr lang="en-US" altLang="zh-CN"/>
              <a:t>      return</a:t>
            </a:r>
            <a:endParaRPr lang="zh-CN" altLang="zh-CN"/>
          </a:p>
          <a:p>
            <a:r>
              <a:rPr lang="en-US" altLang="zh-CN"/>
              <a:t>   if rank[rx]&lt;rank[ry]:</a:t>
            </a:r>
            <a:endParaRPr lang="zh-CN" altLang="zh-CN"/>
          </a:p>
          <a:p>
            <a:r>
              <a:rPr lang="en-US" altLang="zh-CN"/>
              <a:t>      parent[rx]=ry		#rx</a:t>
            </a:r>
            <a:r>
              <a:rPr lang="zh-CN" altLang="zh-CN"/>
              <a:t>结点作为</a:t>
            </a:r>
            <a:r>
              <a:rPr lang="en-US" altLang="zh-CN"/>
              <a:t>ry</a:t>
            </a:r>
            <a:r>
              <a:rPr lang="zh-CN" altLang="zh-CN"/>
              <a:t>的孩子 </a:t>
            </a:r>
          </a:p>
          <a:p>
            <a:r>
              <a:rPr lang="en-US" altLang="zh-CN"/>
              <a:t>   else:</a:t>
            </a:r>
            <a:endParaRPr lang="zh-CN" altLang="zh-CN"/>
          </a:p>
          <a:p>
            <a:r>
              <a:rPr lang="en-US" altLang="zh-CN"/>
              <a:t>      if rank[rx]==rank[ry]:	#</a:t>
            </a:r>
            <a:r>
              <a:rPr lang="zh-CN" altLang="zh-CN"/>
              <a:t>秩相同，合并后</a:t>
            </a:r>
            <a:r>
              <a:rPr lang="en-US" altLang="zh-CN"/>
              <a:t>rx</a:t>
            </a:r>
            <a:r>
              <a:rPr lang="zh-CN" altLang="zh-CN"/>
              <a:t>的秩增</a:t>
            </a:r>
            <a:r>
              <a:rPr lang="en-US" altLang="zh-CN"/>
              <a:t>1</a:t>
            </a:r>
            <a:endParaRPr lang="zh-CN" altLang="zh-CN"/>
          </a:p>
          <a:p>
            <a:r>
              <a:rPr lang="en-US" altLang="zh-CN"/>
              <a:t>      	 rank[rx]+=1</a:t>
            </a:r>
            <a:endParaRPr lang="zh-CN" altLang="zh-CN"/>
          </a:p>
          <a:p>
            <a:r>
              <a:rPr lang="en-US" altLang="zh-CN"/>
              <a:t>      parent[ry]=rx		#ry</a:t>
            </a:r>
            <a:r>
              <a:rPr lang="zh-CN" altLang="zh-CN"/>
              <a:t>结点作为</a:t>
            </a:r>
            <a:r>
              <a:rPr lang="en-US" altLang="zh-CN"/>
              <a:t>rx</a:t>
            </a:r>
            <a:r>
              <a:rPr lang="zh-CN" altLang="zh-CN"/>
              <a:t>的孩子</a:t>
            </a:r>
            <a:r>
              <a:rPr lang="en-US" altLang="zh-CN"/>
              <a:t>  </a:t>
            </a:r>
            <a:endParaRPr lang="zh-CN" altLang="zh-CN"/>
          </a:p>
        </p:txBody>
      </p:sp>
      <p:sp>
        <p:nvSpPr>
          <p:cNvPr id="6" name="TextBox 5"/>
          <p:cNvSpPr txBox="1"/>
          <p:nvPr/>
        </p:nvSpPr>
        <p:spPr>
          <a:xfrm>
            <a:off x="8576238" y="5087690"/>
            <a:ext cx="3214710" cy="400110"/>
          </a:xfrm>
          <a:prstGeom prst="rect">
            <a:avLst/>
          </a:prstGeom>
          <a:noFill/>
        </p:spPr>
        <p:txBody>
          <a:bodyPr wrap="square" rtlCol="0">
            <a:spAutoFit/>
          </a:bodyPr>
          <a:lstStyle/>
          <a:p>
            <a:r>
              <a:rPr lang="zh-CN" altLang="en-US" sz="2000">
                <a:solidFill>
                  <a:srgbClr val="525252"/>
                </a:solidFill>
                <a:latin typeface="Consolas" pitchFamily="49" charset="0"/>
                <a:ea typeface="楷体" panose="02010609060101010101" pitchFamily="49" charset="-122"/>
                <a:cs typeface="Consolas" pitchFamily="49" charset="0"/>
              </a:rPr>
              <a:t>时间复杂度为</a:t>
            </a:r>
            <a:r>
              <a:rPr lang="en-US" altLang="zh-CN" sz="2000">
                <a:solidFill>
                  <a:srgbClr val="525252"/>
                </a:solidFill>
                <a:latin typeface="Consolas" pitchFamily="49" charset="0"/>
                <a:ea typeface="楷体" panose="02010609060101010101" pitchFamily="49" charset="-122"/>
                <a:cs typeface="Consolas" pitchFamily="49" charset="0"/>
              </a:rPr>
              <a:t>O(log</a:t>
            </a:r>
            <a:r>
              <a:rPr lang="en-US" altLang="zh-CN" sz="2000" baseline="-25000">
                <a:solidFill>
                  <a:srgbClr val="525252"/>
                </a:solidFill>
                <a:latin typeface="Consolas" pitchFamily="49" charset="0"/>
                <a:ea typeface="楷体" panose="02010609060101010101" pitchFamily="49" charset="-122"/>
                <a:cs typeface="Consolas" pitchFamily="49" charset="0"/>
              </a:rPr>
              <a:t>2</a:t>
            </a:r>
            <a:r>
              <a:rPr lang="en-US" altLang="zh-CN" sz="2000" i="1">
                <a:solidFill>
                  <a:srgbClr val="525252"/>
                </a:solidFill>
                <a:latin typeface="Consolas" pitchFamily="49" charset="0"/>
                <a:ea typeface="楷体" panose="02010609060101010101" pitchFamily="49" charset="-122"/>
                <a:cs typeface="Consolas" pitchFamily="49" charset="0"/>
              </a:rPr>
              <a:t>n</a:t>
            </a:r>
            <a:r>
              <a:rPr lang="en-US" altLang="zh-CN" sz="2000">
                <a:solidFill>
                  <a:srgbClr val="525252"/>
                </a:solidFill>
                <a:latin typeface="Consolas" pitchFamily="49" charset="0"/>
                <a:ea typeface="楷体" panose="02010609060101010101" pitchFamily="49" charset="-122"/>
                <a:cs typeface="Consolas" pitchFamily="49" charset="0"/>
              </a:rPr>
              <a:t>)</a:t>
            </a:r>
            <a:r>
              <a:rPr lang="zh-CN" altLang="en-US" sz="2000">
                <a:solidFill>
                  <a:srgbClr val="525252"/>
                </a:solidFill>
                <a:latin typeface="Consolas" pitchFamily="49" charset="0"/>
                <a:ea typeface="楷体" panose="02010609060101010101" pitchFamily="49" charset="-122"/>
                <a:cs typeface="Consolas" pitchFamily="49" charset="0"/>
              </a:rPr>
              <a:t>。</a:t>
            </a:r>
          </a:p>
        </p:txBody>
      </p:sp>
      <p:grpSp>
        <p:nvGrpSpPr>
          <p:cNvPr id="26" name="组合 25"/>
          <p:cNvGrpSpPr/>
          <p:nvPr/>
        </p:nvGrpSpPr>
        <p:grpSpPr>
          <a:xfrm>
            <a:off x="8124853" y="2428634"/>
            <a:ext cx="3795739" cy="1757374"/>
            <a:chOff x="1285852" y="4399858"/>
            <a:chExt cx="3795739" cy="1757374"/>
          </a:xfrm>
        </p:grpSpPr>
        <p:grpSp>
          <p:nvGrpSpPr>
            <p:cNvPr id="24" name="组合 23"/>
            <p:cNvGrpSpPr/>
            <p:nvPr/>
          </p:nvGrpSpPr>
          <p:grpSpPr>
            <a:xfrm>
              <a:off x="1285852" y="4572008"/>
              <a:ext cx="928694" cy="1285884"/>
              <a:chOff x="1285852" y="4572008"/>
              <a:chExt cx="928694" cy="1285884"/>
            </a:xfrm>
          </p:grpSpPr>
          <p:sp>
            <p:nvSpPr>
              <p:cNvPr id="7" name="Oval 20"/>
              <p:cNvSpPr>
                <a:spLocks noChangeArrowheads="1"/>
              </p:cNvSpPr>
              <p:nvPr/>
            </p:nvSpPr>
            <p:spPr bwMode="auto">
              <a:xfrm>
                <a:off x="1295377" y="5460734"/>
                <a:ext cx="334703" cy="382870"/>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x</a:t>
                </a:r>
              </a:p>
            </p:txBody>
          </p:sp>
          <p:sp>
            <p:nvSpPr>
              <p:cNvPr id="8" name="Oval 20"/>
              <p:cNvSpPr>
                <a:spLocks noChangeArrowheads="1"/>
              </p:cNvSpPr>
              <p:nvPr/>
            </p:nvSpPr>
            <p:spPr bwMode="auto">
              <a:xfrm>
                <a:off x="1285852" y="4572008"/>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rx</a:t>
                </a:r>
              </a:p>
            </p:txBody>
          </p:sp>
          <p:cxnSp>
            <p:nvCxnSpPr>
              <p:cNvPr id="10" name="直接箭头连接符 9"/>
              <p:cNvCxnSpPr>
                <a:stCxn id="7" idx="0"/>
                <a:endCxn id="8" idx="4"/>
              </p:cNvCxnSpPr>
              <p:nvPr/>
            </p:nvCxnSpPr>
            <p:spPr>
              <a:xfrm rot="16200000" flipV="1">
                <a:off x="1205039" y="5203043"/>
                <a:ext cx="505856" cy="9525"/>
              </a:xfrm>
              <a:prstGeom prst="straightConnector1">
                <a:avLst/>
              </a:prstGeom>
              <a:ln w="19050">
                <a:prstDash val="dash"/>
                <a:tailEnd type="arrow"/>
              </a:ln>
            </p:spPr>
            <p:style>
              <a:lnRef idx="2">
                <a:schemeClr val="dk1"/>
              </a:lnRef>
              <a:fillRef idx="0">
                <a:schemeClr val="dk1"/>
              </a:fillRef>
              <a:effectRef idx="1">
                <a:schemeClr val="dk1"/>
              </a:effectRef>
              <a:fontRef idx="minor">
                <a:schemeClr val="tx1"/>
              </a:fontRef>
            </p:style>
          </p:cxnSp>
          <p:sp>
            <p:nvSpPr>
              <p:cNvPr id="11" name="Oval 20"/>
              <p:cNvSpPr>
                <a:spLocks noChangeArrowheads="1"/>
              </p:cNvSpPr>
              <p:nvPr/>
            </p:nvSpPr>
            <p:spPr bwMode="auto">
              <a:xfrm>
                <a:off x="1879843" y="5475022"/>
                <a:ext cx="334703" cy="382870"/>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y</a:t>
                </a:r>
              </a:p>
            </p:txBody>
          </p:sp>
          <p:sp>
            <p:nvSpPr>
              <p:cNvPr id="12" name="Oval 20"/>
              <p:cNvSpPr>
                <a:spLocks noChangeArrowheads="1"/>
              </p:cNvSpPr>
              <p:nvPr/>
            </p:nvSpPr>
            <p:spPr bwMode="auto">
              <a:xfrm>
                <a:off x="1870318" y="4586296"/>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ry</a:t>
                </a:r>
              </a:p>
            </p:txBody>
          </p:sp>
          <p:cxnSp>
            <p:nvCxnSpPr>
              <p:cNvPr id="13" name="直接箭头连接符 12"/>
              <p:cNvCxnSpPr>
                <a:stCxn id="11" idx="0"/>
                <a:endCxn id="12" idx="4"/>
              </p:cNvCxnSpPr>
              <p:nvPr/>
            </p:nvCxnSpPr>
            <p:spPr>
              <a:xfrm rot="16200000" flipV="1">
                <a:off x="1789505" y="5217331"/>
                <a:ext cx="505856" cy="9525"/>
              </a:xfrm>
              <a:prstGeom prst="straightConnector1">
                <a:avLst/>
              </a:prstGeom>
              <a:ln w="19050">
                <a:prstDash val="dash"/>
                <a:tailEnd type="arrow"/>
              </a:ln>
            </p:spPr>
            <p:style>
              <a:lnRef idx="2">
                <a:schemeClr val="dk1"/>
              </a:lnRef>
              <a:fillRef idx="0">
                <a:schemeClr val="dk1"/>
              </a:fillRef>
              <a:effectRef idx="1">
                <a:schemeClr val="dk1"/>
              </a:effectRef>
              <a:fontRef idx="minor">
                <a:schemeClr val="tx1"/>
              </a:fontRef>
            </p:style>
          </p:cxnSp>
        </p:grpSp>
        <p:sp>
          <p:nvSpPr>
            <p:cNvPr id="14" name="右箭头 13"/>
            <p:cNvSpPr/>
            <p:nvPr/>
          </p:nvSpPr>
          <p:spPr>
            <a:xfrm>
              <a:off x="2312465" y="5077071"/>
              <a:ext cx="1571636" cy="214314"/>
            </a:xfrm>
            <a:prstGeom prst="rightArrow">
              <a:avLst/>
            </a:prstGeom>
            <a:gradFill>
              <a:gsLst>
                <a:gs pos="0">
                  <a:srgbClr val="C0262E"/>
                </a:gs>
                <a:gs pos="100000">
                  <a:srgbClr val="CD5158"/>
                </a:gs>
              </a:gsLst>
            </a:gradFill>
            <a:ln>
              <a:tailEnd type="arrow"/>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Consolas" pitchFamily="49" charset="0"/>
                <a:ea typeface="楷体" panose="02010609060101010101" pitchFamily="49" charset="-122"/>
                <a:cs typeface="Consolas" pitchFamily="49" charset="0"/>
              </a:endParaRPr>
            </a:p>
          </p:txBody>
        </p:sp>
        <p:sp>
          <p:nvSpPr>
            <p:cNvPr id="15" name="TextBox 14"/>
            <p:cNvSpPr txBox="1"/>
            <p:nvPr/>
          </p:nvSpPr>
          <p:spPr>
            <a:xfrm>
              <a:off x="2178827" y="4654866"/>
              <a:ext cx="2000264" cy="338554"/>
            </a:xfrm>
            <a:prstGeom prst="rect">
              <a:avLst/>
            </a:prstGeom>
            <a:noFill/>
          </p:spPr>
          <p:txBody>
            <a:bodyPr wrap="square" rtlCol="0">
              <a:spAutoFit/>
            </a:bodyPr>
            <a:lstStyle/>
            <a:p>
              <a:r>
                <a:rPr lang="en-US" altLang="zh-CN" sz="1600">
                  <a:solidFill>
                    <a:srgbClr val="525252"/>
                  </a:solidFill>
                  <a:latin typeface="Consolas" pitchFamily="49" charset="0"/>
                  <a:ea typeface="楷体" panose="02010609060101010101" pitchFamily="49" charset="-122"/>
                  <a:cs typeface="Consolas" pitchFamily="49" charset="0"/>
                </a:rPr>
                <a:t>rank[rx]&lt;rank[ry]</a:t>
              </a:r>
              <a:endParaRPr lang="zh-CN" altLang="en-US" sz="1600">
                <a:solidFill>
                  <a:srgbClr val="525252"/>
                </a:solidFill>
                <a:latin typeface="Consolas" pitchFamily="49" charset="0"/>
                <a:ea typeface="楷体" panose="02010609060101010101" pitchFamily="49" charset="-122"/>
                <a:cs typeface="Consolas" pitchFamily="49" charset="0"/>
              </a:endParaRPr>
            </a:p>
          </p:txBody>
        </p:sp>
        <p:grpSp>
          <p:nvGrpSpPr>
            <p:cNvPr id="25" name="组合 24"/>
            <p:cNvGrpSpPr/>
            <p:nvPr/>
          </p:nvGrpSpPr>
          <p:grpSpPr>
            <a:xfrm>
              <a:off x="4152897" y="4399858"/>
              <a:ext cx="928694" cy="1757374"/>
              <a:chOff x="4867277" y="4557022"/>
              <a:chExt cx="928694" cy="1757374"/>
            </a:xfrm>
          </p:grpSpPr>
          <p:sp>
            <p:nvSpPr>
              <p:cNvPr id="16" name="Oval 20"/>
              <p:cNvSpPr>
                <a:spLocks noChangeArrowheads="1"/>
              </p:cNvSpPr>
              <p:nvPr/>
            </p:nvSpPr>
            <p:spPr bwMode="auto">
              <a:xfrm>
                <a:off x="4876802" y="5931526"/>
                <a:ext cx="334703" cy="382870"/>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x</a:t>
                </a:r>
              </a:p>
            </p:txBody>
          </p:sp>
          <p:sp>
            <p:nvSpPr>
              <p:cNvPr id="17" name="Oval 20"/>
              <p:cNvSpPr>
                <a:spLocks noChangeArrowheads="1"/>
              </p:cNvSpPr>
              <p:nvPr/>
            </p:nvSpPr>
            <p:spPr bwMode="auto">
              <a:xfrm>
                <a:off x="4867277" y="5042800"/>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rx</a:t>
                </a:r>
              </a:p>
            </p:txBody>
          </p:sp>
          <p:cxnSp>
            <p:nvCxnSpPr>
              <p:cNvPr id="18" name="直接箭头连接符 17"/>
              <p:cNvCxnSpPr>
                <a:stCxn id="16" idx="0"/>
                <a:endCxn id="17" idx="4"/>
              </p:cNvCxnSpPr>
              <p:nvPr/>
            </p:nvCxnSpPr>
            <p:spPr>
              <a:xfrm flipH="1" flipV="1">
                <a:off x="5034629" y="5425670"/>
                <a:ext cx="9525" cy="505856"/>
              </a:xfrm>
              <a:prstGeom prst="straightConnector1">
                <a:avLst/>
              </a:prstGeom>
              <a:ln w="19050">
                <a:prstDash val="dash"/>
                <a:tailEnd type="arrow"/>
              </a:ln>
            </p:spPr>
            <p:style>
              <a:lnRef idx="2">
                <a:schemeClr val="dk1"/>
              </a:lnRef>
              <a:fillRef idx="0">
                <a:schemeClr val="dk1"/>
              </a:fillRef>
              <a:effectRef idx="1">
                <a:schemeClr val="dk1"/>
              </a:effectRef>
              <a:fontRef idx="minor">
                <a:schemeClr val="tx1"/>
              </a:fontRef>
            </p:style>
          </p:cxnSp>
          <p:sp>
            <p:nvSpPr>
              <p:cNvPr id="19" name="Oval 20"/>
              <p:cNvSpPr>
                <a:spLocks noChangeArrowheads="1"/>
              </p:cNvSpPr>
              <p:nvPr/>
            </p:nvSpPr>
            <p:spPr bwMode="auto">
              <a:xfrm>
                <a:off x="5461268" y="5445748"/>
                <a:ext cx="334703" cy="382870"/>
              </a:xfrm>
              <a:prstGeom prst="ellipse">
                <a:avLst/>
              </a:prstGeom>
              <a:ln>
                <a:headEnd/>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y</a:t>
                </a:r>
              </a:p>
            </p:txBody>
          </p:sp>
          <p:sp>
            <p:nvSpPr>
              <p:cNvPr id="20" name="Oval 20"/>
              <p:cNvSpPr>
                <a:spLocks noChangeArrowheads="1"/>
              </p:cNvSpPr>
              <p:nvPr/>
            </p:nvSpPr>
            <p:spPr bwMode="auto">
              <a:xfrm>
                <a:off x="5451743" y="4557022"/>
                <a:ext cx="334703" cy="382870"/>
              </a:xfrm>
              <a:prstGeom prst="ellipse">
                <a:avLst/>
              </a:prstGeom>
              <a:ln w="19050">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36529" rIns="0" bIns="36529" numCol="1" anchor="t" anchorCtr="0" compatLnSpc="1">
                <a:prstTxWarp prst="textNoShape">
                  <a:avLst/>
                </a:prstTxWarp>
              </a:bodyPr>
              <a:lstStyle/>
              <a:p>
                <a:pPr algn="ctr" fontAlgn="base">
                  <a:lnSpc>
                    <a:spcPts val="1600"/>
                  </a:lnSpc>
                  <a:spcBef>
                    <a:spcPct val="0"/>
                  </a:spcBef>
                  <a:spcAft>
                    <a:spcPct val="0"/>
                  </a:spcAft>
                </a:pPr>
                <a:r>
                  <a:rPr lang="en-US" altLang="zh-CN" sz="1600">
                    <a:solidFill>
                      <a:srgbClr val="525252"/>
                    </a:solidFill>
                    <a:latin typeface="Consolas" pitchFamily="49" charset="0"/>
                    <a:ea typeface="楷体" panose="02010609060101010101" pitchFamily="49" charset="-122"/>
                    <a:cs typeface="Consolas" pitchFamily="49" charset="0"/>
                  </a:rPr>
                  <a:t>ry</a:t>
                </a:r>
              </a:p>
            </p:txBody>
          </p:sp>
          <p:cxnSp>
            <p:nvCxnSpPr>
              <p:cNvPr id="21" name="直接箭头连接符 20"/>
              <p:cNvCxnSpPr>
                <a:stCxn id="19" idx="0"/>
                <a:endCxn id="20" idx="4"/>
              </p:cNvCxnSpPr>
              <p:nvPr/>
            </p:nvCxnSpPr>
            <p:spPr>
              <a:xfrm rot="16200000" flipV="1">
                <a:off x="5370930" y="5188057"/>
                <a:ext cx="505856" cy="9525"/>
              </a:xfrm>
              <a:prstGeom prst="straightConnector1">
                <a:avLst/>
              </a:prstGeom>
              <a:ln w="19050">
                <a:prstDash val="dash"/>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a:stCxn id="17" idx="7"/>
                <a:endCxn id="20" idx="2"/>
              </p:cNvCxnSpPr>
              <p:nvPr/>
            </p:nvCxnSpPr>
            <p:spPr>
              <a:xfrm rot="5400000" flipH="1" flipV="1">
                <a:off x="5127147" y="4774275"/>
                <a:ext cx="350413" cy="298779"/>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grpSp>
      </p:grpSp>
      <p:sp>
        <p:nvSpPr>
          <p:cNvPr id="27" name="文本框 26">
            <a:extLst>
              <a:ext uri="{FF2B5EF4-FFF2-40B4-BE49-F238E27FC236}">
                <a16:creationId xmlns:a16="http://schemas.microsoft.com/office/drawing/2014/main" id="{41D4206B-714E-4E81-BBC4-F176FC5CF902}"/>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29" name="Text Box 5">
            <a:extLst>
              <a:ext uri="{FF2B5EF4-FFF2-40B4-BE49-F238E27FC236}">
                <a16:creationId xmlns:a16="http://schemas.microsoft.com/office/drawing/2014/main" id="{FC46B9E1-10D3-4EB6-B2CB-7BE16EFAE3A2}"/>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239989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1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7" grpId="0"/>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32943" y="1262494"/>
            <a:ext cx="5004686" cy="5270545"/>
          </a:xfrm>
          <a:prstGeom prst="rect">
            <a:avLst/>
          </a:prstGeom>
          <a:ln w="25400">
            <a:solidFill>
              <a:schemeClr val="bg2">
                <a:lumMod val="10000"/>
              </a:schemeClr>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ts val="2800"/>
              </a:lnSpc>
              <a:spcBef>
                <a:spcPts val="600"/>
              </a:spcBef>
            </a:pPr>
            <a:r>
              <a:rPr lang="zh-CN" altLang="zh-CN" sz="2000">
                <a:solidFill>
                  <a:srgbClr val="C0262E"/>
                </a:solidFill>
                <a:latin typeface="Consolas" pitchFamily="49" charset="0"/>
                <a:ea typeface="楷体" panose="02010609060101010101" pitchFamily="49" charset="-122"/>
                <a:cs typeface="Consolas" pitchFamily="49" charset="0"/>
              </a:rPr>
              <a:t>输入格式：</a:t>
            </a:r>
            <a:r>
              <a:rPr lang="zh-CN" altLang="zh-CN" sz="2000">
                <a:solidFill>
                  <a:srgbClr val="525252"/>
                </a:solidFill>
                <a:latin typeface="Consolas" pitchFamily="49" charset="0"/>
                <a:ea typeface="楷体" panose="02010609060101010101" pitchFamily="49" charset="-122"/>
                <a:cs typeface="Consolas" pitchFamily="49" charset="0"/>
              </a:rPr>
              <a:t>测试输入包含若干测试用例。每个测试用例的第</a:t>
            </a:r>
            <a:r>
              <a:rPr lang="en-US" altLang="zh-CN" sz="2000">
                <a:solidFill>
                  <a:srgbClr val="525252"/>
                </a:solidFill>
                <a:latin typeface="Consolas" pitchFamily="49" charset="0"/>
                <a:ea typeface="楷体" panose="02010609060101010101" pitchFamily="49" charset="-122"/>
                <a:cs typeface="Consolas" pitchFamily="49" charset="0"/>
              </a:rPr>
              <a:t>1</a:t>
            </a:r>
            <a:r>
              <a:rPr lang="zh-CN" altLang="zh-CN" sz="2000">
                <a:solidFill>
                  <a:srgbClr val="525252"/>
                </a:solidFill>
                <a:latin typeface="Consolas" pitchFamily="49" charset="0"/>
                <a:ea typeface="楷体" panose="02010609060101010101" pitchFamily="49" charset="-122"/>
                <a:cs typeface="Consolas" pitchFamily="49" charset="0"/>
              </a:rPr>
              <a:t>行给出两个正整数，分别是城镇数目</a:t>
            </a:r>
            <a:r>
              <a:rPr lang="en-US" altLang="zh-CN" sz="2000" i="1">
                <a:solidFill>
                  <a:srgbClr val="525252"/>
                </a:solidFill>
                <a:latin typeface="Consolas" pitchFamily="49" charset="0"/>
                <a:ea typeface="楷体" panose="02010609060101010101" pitchFamily="49" charset="-122"/>
                <a:cs typeface="Consolas" pitchFamily="49" charset="0"/>
              </a:rPr>
              <a:t>N</a:t>
            </a:r>
            <a:r>
              <a:rPr lang="zh-CN" altLang="zh-CN" sz="2000">
                <a:solidFill>
                  <a:srgbClr val="525252"/>
                </a:solidFill>
                <a:latin typeface="Consolas" pitchFamily="49" charset="0"/>
                <a:ea typeface="楷体" panose="02010609060101010101" pitchFamily="49" charset="-122"/>
                <a:cs typeface="Consolas" pitchFamily="49" charset="0"/>
              </a:rPr>
              <a:t>（</a:t>
            </a:r>
            <a:r>
              <a:rPr lang="en-US" altLang="zh-CN" sz="2000" i="1">
                <a:solidFill>
                  <a:srgbClr val="525252"/>
                </a:solidFill>
                <a:latin typeface="Consolas" pitchFamily="49" charset="0"/>
                <a:ea typeface="楷体" panose="02010609060101010101" pitchFamily="49" charset="-122"/>
                <a:cs typeface="Consolas" pitchFamily="49" charset="0"/>
              </a:rPr>
              <a:t>N</a:t>
            </a:r>
            <a:r>
              <a:rPr lang="en-US" altLang="zh-CN" sz="2000">
                <a:solidFill>
                  <a:srgbClr val="525252"/>
                </a:solidFill>
                <a:latin typeface="Consolas" pitchFamily="49" charset="0"/>
                <a:ea typeface="楷体" panose="02010609060101010101" pitchFamily="49" charset="-122"/>
                <a:cs typeface="Consolas" pitchFamily="49" charset="0"/>
              </a:rPr>
              <a:t>&lt;1000</a:t>
            </a:r>
            <a:r>
              <a:rPr lang="zh-CN" altLang="zh-CN" sz="2000">
                <a:solidFill>
                  <a:srgbClr val="525252"/>
                </a:solidFill>
                <a:latin typeface="Consolas" pitchFamily="49" charset="0"/>
                <a:ea typeface="楷体" panose="02010609060101010101" pitchFamily="49" charset="-122"/>
                <a:cs typeface="Consolas" pitchFamily="49" charset="0"/>
              </a:rPr>
              <a:t>）和道路数目</a:t>
            </a:r>
            <a:r>
              <a:rPr lang="en-US" altLang="zh-CN" sz="2000" i="1">
                <a:solidFill>
                  <a:srgbClr val="525252"/>
                </a:solidFill>
                <a:latin typeface="Consolas" pitchFamily="49" charset="0"/>
                <a:ea typeface="楷体" panose="02010609060101010101" pitchFamily="49" charset="-122"/>
                <a:cs typeface="Consolas" pitchFamily="49" charset="0"/>
              </a:rPr>
              <a:t>M</a:t>
            </a:r>
            <a:r>
              <a:rPr lang="zh-CN" altLang="zh-CN" sz="2000">
                <a:solidFill>
                  <a:srgbClr val="525252"/>
                </a:solidFill>
                <a:latin typeface="Consolas" pitchFamily="49" charset="0"/>
                <a:ea typeface="楷体" panose="02010609060101010101" pitchFamily="49" charset="-122"/>
                <a:cs typeface="Consolas" pitchFamily="49" charset="0"/>
              </a:rPr>
              <a:t>，随后的</a:t>
            </a:r>
            <a:r>
              <a:rPr lang="en-US" altLang="zh-CN" sz="2000" i="1">
                <a:solidFill>
                  <a:srgbClr val="525252"/>
                </a:solidFill>
                <a:latin typeface="Consolas" pitchFamily="49" charset="0"/>
                <a:ea typeface="楷体" panose="02010609060101010101" pitchFamily="49" charset="-122"/>
                <a:cs typeface="Consolas" pitchFamily="49" charset="0"/>
              </a:rPr>
              <a:t>M</a:t>
            </a:r>
            <a:r>
              <a:rPr lang="zh-CN" altLang="zh-CN" sz="2000">
                <a:solidFill>
                  <a:srgbClr val="525252"/>
                </a:solidFill>
                <a:latin typeface="Consolas" pitchFamily="49" charset="0"/>
                <a:ea typeface="楷体" panose="02010609060101010101" pitchFamily="49" charset="-122"/>
                <a:cs typeface="Consolas" pitchFamily="49" charset="0"/>
              </a:rPr>
              <a:t>行对应</a:t>
            </a:r>
            <a:r>
              <a:rPr lang="en-US" altLang="zh-CN" sz="2000" i="1">
                <a:solidFill>
                  <a:srgbClr val="525252"/>
                </a:solidFill>
                <a:latin typeface="Consolas" pitchFamily="49" charset="0"/>
                <a:ea typeface="楷体" panose="02010609060101010101" pitchFamily="49" charset="-122"/>
                <a:cs typeface="Consolas" pitchFamily="49" charset="0"/>
              </a:rPr>
              <a:t>M</a:t>
            </a:r>
            <a:r>
              <a:rPr lang="zh-CN" altLang="zh-CN" sz="2000">
                <a:solidFill>
                  <a:srgbClr val="525252"/>
                </a:solidFill>
                <a:latin typeface="Consolas" pitchFamily="49" charset="0"/>
                <a:ea typeface="楷体" panose="02010609060101010101" pitchFamily="49" charset="-122"/>
                <a:cs typeface="Consolas" pitchFamily="49" charset="0"/>
              </a:rPr>
              <a:t>条道路，每行给出一对正整数，分别是该条道路直接连通的两个城镇的编号。为简单起见，城镇从</a:t>
            </a:r>
            <a:r>
              <a:rPr lang="en-US" altLang="zh-CN" sz="2000">
                <a:solidFill>
                  <a:srgbClr val="525252"/>
                </a:solidFill>
                <a:latin typeface="Consolas" pitchFamily="49" charset="0"/>
                <a:ea typeface="楷体" panose="02010609060101010101" pitchFamily="49" charset="-122"/>
                <a:cs typeface="Consolas" pitchFamily="49" charset="0"/>
              </a:rPr>
              <a:t>1</a:t>
            </a:r>
            <a:r>
              <a:rPr lang="zh-CN" altLang="zh-CN" sz="2000">
                <a:solidFill>
                  <a:srgbClr val="525252"/>
                </a:solidFill>
                <a:latin typeface="Consolas" pitchFamily="49" charset="0"/>
                <a:ea typeface="楷体" panose="02010609060101010101" pitchFamily="49" charset="-122"/>
                <a:cs typeface="Consolas" pitchFamily="49" charset="0"/>
              </a:rPr>
              <a:t>到</a:t>
            </a:r>
            <a:r>
              <a:rPr lang="en-US" altLang="zh-CN" sz="2000" i="1">
                <a:solidFill>
                  <a:srgbClr val="525252"/>
                </a:solidFill>
                <a:latin typeface="Consolas" pitchFamily="49" charset="0"/>
                <a:ea typeface="楷体" panose="02010609060101010101" pitchFamily="49" charset="-122"/>
                <a:cs typeface="Consolas" pitchFamily="49" charset="0"/>
              </a:rPr>
              <a:t>N</a:t>
            </a:r>
            <a:r>
              <a:rPr lang="zh-CN" altLang="zh-CN" sz="2000">
                <a:solidFill>
                  <a:srgbClr val="525252"/>
                </a:solidFill>
                <a:latin typeface="Consolas" pitchFamily="49" charset="0"/>
                <a:ea typeface="楷体" panose="02010609060101010101" pitchFamily="49" charset="-122"/>
                <a:cs typeface="Consolas" pitchFamily="49" charset="0"/>
              </a:rPr>
              <a:t>编号。注意两个城市之间可以有多条道路相通，也就是说：</a:t>
            </a:r>
          </a:p>
          <a:p>
            <a:pPr>
              <a:spcBef>
                <a:spcPts val="600"/>
              </a:spcBef>
            </a:pPr>
            <a:r>
              <a:rPr lang="en-US" altLang="zh-CN" sz="2000">
                <a:solidFill>
                  <a:srgbClr val="525252"/>
                </a:solidFill>
                <a:latin typeface="Consolas" pitchFamily="49" charset="0"/>
                <a:ea typeface="楷体" panose="02010609060101010101" pitchFamily="49" charset="-122"/>
                <a:cs typeface="Consolas" pitchFamily="49" charset="0"/>
              </a:rPr>
              <a:t>   3 3</a:t>
            </a:r>
            <a:endParaRPr lang="zh-CN" altLang="zh-CN" sz="2000">
              <a:solidFill>
                <a:srgbClr val="525252"/>
              </a:solidFill>
              <a:latin typeface="Consolas" pitchFamily="49" charset="0"/>
              <a:ea typeface="楷体" panose="02010609060101010101" pitchFamily="49" charset="-122"/>
              <a:cs typeface="Consolas" pitchFamily="49" charset="0"/>
            </a:endParaRPr>
          </a:p>
          <a:p>
            <a:pPr>
              <a:spcBef>
                <a:spcPts val="600"/>
              </a:spcBef>
            </a:pPr>
            <a:r>
              <a:rPr lang="en-US" altLang="zh-CN" sz="2000">
                <a:solidFill>
                  <a:srgbClr val="525252"/>
                </a:solidFill>
                <a:latin typeface="Consolas" pitchFamily="49" charset="0"/>
                <a:ea typeface="楷体" panose="02010609060101010101" pitchFamily="49" charset="-122"/>
                <a:cs typeface="Consolas" pitchFamily="49" charset="0"/>
              </a:rPr>
              <a:t>   1 2</a:t>
            </a:r>
            <a:endParaRPr lang="zh-CN" altLang="zh-CN" sz="2000">
              <a:solidFill>
                <a:srgbClr val="525252"/>
              </a:solidFill>
              <a:latin typeface="Consolas" pitchFamily="49" charset="0"/>
              <a:ea typeface="楷体" panose="02010609060101010101" pitchFamily="49" charset="-122"/>
              <a:cs typeface="Consolas" pitchFamily="49" charset="0"/>
            </a:endParaRPr>
          </a:p>
          <a:p>
            <a:pPr>
              <a:spcBef>
                <a:spcPts val="600"/>
              </a:spcBef>
            </a:pPr>
            <a:r>
              <a:rPr lang="en-US" altLang="zh-CN" sz="2000">
                <a:solidFill>
                  <a:srgbClr val="525252"/>
                </a:solidFill>
                <a:latin typeface="Consolas" pitchFamily="49" charset="0"/>
                <a:ea typeface="楷体" panose="02010609060101010101" pitchFamily="49" charset="-122"/>
                <a:cs typeface="Consolas" pitchFamily="49" charset="0"/>
              </a:rPr>
              <a:t>   1 2</a:t>
            </a:r>
            <a:endParaRPr lang="zh-CN" altLang="zh-CN" sz="2000">
              <a:solidFill>
                <a:srgbClr val="525252"/>
              </a:solidFill>
              <a:latin typeface="Consolas" pitchFamily="49" charset="0"/>
              <a:ea typeface="楷体" panose="02010609060101010101" pitchFamily="49" charset="-122"/>
              <a:cs typeface="Consolas" pitchFamily="49" charset="0"/>
            </a:endParaRPr>
          </a:p>
          <a:p>
            <a:pPr>
              <a:spcBef>
                <a:spcPts val="600"/>
              </a:spcBef>
            </a:pPr>
            <a:r>
              <a:rPr lang="en-US" altLang="zh-CN" sz="2000">
                <a:solidFill>
                  <a:srgbClr val="525252"/>
                </a:solidFill>
                <a:latin typeface="Consolas" pitchFamily="49" charset="0"/>
                <a:ea typeface="楷体" panose="02010609060101010101" pitchFamily="49" charset="-122"/>
                <a:cs typeface="Consolas" pitchFamily="49" charset="0"/>
              </a:rPr>
              <a:t>   2 1</a:t>
            </a:r>
            <a:endParaRPr lang="zh-CN" altLang="zh-CN" sz="2000">
              <a:solidFill>
                <a:srgbClr val="525252"/>
              </a:solidFill>
              <a:latin typeface="Consolas" pitchFamily="49" charset="0"/>
              <a:ea typeface="楷体" panose="02010609060101010101" pitchFamily="49" charset="-122"/>
              <a:cs typeface="Consolas" pitchFamily="49" charset="0"/>
            </a:endParaRPr>
          </a:p>
          <a:p>
            <a:pPr>
              <a:lnSpc>
                <a:spcPts val="2800"/>
              </a:lnSpc>
              <a:spcBef>
                <a:spcPts val="600"/>
              </a:spcBef>
            </a:pPr>
            <a:r>
              <a:rPr lang="zh-CN" altLang="zh-CN" sz="2000">
                <a:solidFill>
                  <a:srgbClr val="525252"/>
                </a:solidFill>
                <a:latin typeface="Consolas" pitchFamily="49" charset="0"/>
                <a:ea typeface="楷体" panose="02010609060101010101" pitchFamily="49" charset="-122"/>
                <a:cs typeface="Consolas" pitchFamily="49" charset="0"/>
              </a:rPr>
              <a:t>这种输入也是合法的。当</a:t>
            </a:r>
            <a:r>
              <a:rPr lang="en-US" altLang="zh-CN" sz="2000" i="1">
                <a:solidFill>
                  <a:srgbClr val="525252"/>
                </a:solidFill>
                <a:latin typeface="Consolas" pitchFamily="49" charset="0"/>
                <a:ea typeface="楷体" panose="02010609060101010101" pitchFamily="49" charset="-122"/>
                <a:cs typeface="Consolas" pitchFamily="49" charset="0"/>
              </a:rPr>
              <a:t>N</a:t>
            </a:r>
            <a:r>
              <a:rPr lang="zh-CN" altLang="zh-CN" sz="2000">
                <a:solidFill>
                  <a:srgbClr val="525252"/>
                </a:solidFill>
                <a:latin typeface="Consolas" pitchFamily="49" charset="0"/>
                <a:ea typeface="楷体" panose="02010609060101010101" pitchFamily="49" charset="-122"/>
                <a:cs typeface="Consolas" pitchFamily="49" charset="0"/>
              </a:rPr>
              <a:t>为</a:t>
            </a:r>
            <a:r>
              <a:rPr lang="en-US" altLang="zh-CN" sz="2000">
                <a:solidFill>
                  <a:srgbClr val="525252"/>
                </a:solidFill>
                <a:latin typeface="Consolas" pitchFamily="49" charset="0"/>
                <a:ea typeface="楷体" panose="02010609060101010101" pitchFamily="49" charset="-122"/>
                <a:cs typeface="Consolas" pitchFamily="49" charset="0"/>
              </a:rPr>
              <a:t>0</a:t>
            </a:r>
            <a:r>
              <a:rPr lang="zh-CN" altLang="zh-CN" sz="2000">
                <a:solidFill>
                  <a:srgbClr val="525252"/>
                </a:solidFill>
                <a:latin typeface="Consolas" pitchFamily="49" charset="0"/>
                <a:ea typeface="楷体" panose="02010609060101010101" pitchFamily="49" charset="-122"/>
                <a:cs typeface="Consolas" pitchFamily="49" charset="0"/>
              </a:rPr>
              <a:t>时，输入结束，该用例不被处理。</a:t>
            </a:r>
            <a:endParaRPr lang="zh-CN" altLang="en-US" sz="2000">
              <a:solidFill>
                <a:srgbClr val="525252"/>
              </a:solidFill>
              <a:latin typeface="Consolas" pitchFamily="49" charset="0"/>
              <a:ea typeface="楷体" panose="02010609060101010101" pitchFamily="49" charset="-122"/>
              <a:cs typeface="Consolas" pitchFamily="49" charset="0"/>
            </a:endParaRPr>
          </a:p>
        </p:txBody>
      </p:sp>
      <p:sp>
        <p:nvSpPr>
          <p:cNvPr id="4" name="文本框 3">
            <a:extLst>
              <a:ext uri="{FF2B5EF4-FFF2-40B4-BE49-F238E27FC236}">
                <a16:creationId xmlns:a16="http://schemas.microsoft.com/office/drawing/2014/main" id="{88263117-1F49-4817-AD46-7AC80F863C49}"/>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5" name="Text Box 5">
            <a:extLst>
              <a:ext uri="{FF2B5EF4-FFF2-40B4-BE49-F238E27FC236}">
                <a16:creationId xmlns:a16="http://schemas.microsoft.com/office/drawing/2014/main" id="{04F2C35C-AE40-4A42-8CDC-B1809881DC30}"/>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
        <p:nvSpPr>
          <p:cNvPr id="7" name="TextBox 2">
            <a:extLst>
              <a:ext uri="{FF2B5EF4-FFF2-40B4-BE49-F238E27FC236}">
                <a16:creationId xmlns:a16="http://schemas.microsoft.com/office/drawing/2014/main" id="{2EA62D85-B7C0-48CC-85EB-3D9F5570DEA7}"/>
              </a:ext>
            </a:extLst>
          </p:cNvPr>
          <p:cNvSpPr txBox="1"/>
          <p:nvPr/>
        </p:nvSpPr>
        <p:spPr>
          <a:xfrm>
            <a:off x="1104455" y="1421518"/>
            <a:ext cx="4362067" cy="400110"/>
          </a:xfrm>
          <a:prstGeom prst="rect">
            <a:avLst/>
          </a:prstGeom>
          <a:noFill/>
        </p:spPr>
        <p:txBody>
          <a:bodyPr wrap="square" rtlCol="0">
            <a:spAutoFit/>
          </a:bodyPr>
          <a:lstStyle/>
          <a:p>
            <a:r>
              <a:rPr lang="zh-CN" altLang="zh-CN" sz="2000">
                <a:solidFill>
                  <a:srgbClr val="C0262E"/>
                </a:solidFill>
                <a:latin typeface="思源黑体 CN Medium" panose="020B0600000000000000" pitchFamily="34" charset="-122"/>
                <a:ea typeface="思源黑体 CN Medium" panose="020B0600000000000000" pitchFamily="34" charset="-122"/>
                <a:cs typeface="Consolas" pitchFamily="49" charset="0"/>
              </a:rPr>
              <a:t>【例</a:t>
            </a:r>
            <a:r>
              <a:rPr lang="en-US" altLang="zh-CN" sz="2000">
                <a:solidFill>
                  <a:srgbClr val="C0262E"/>
                </a:solidFill>
                <a:latin typeface="思源黑体 CN Medium" panose="020B0600000000000000" pitchFamily="34" charset="-122"/>
                <a:ea typeface="思源黑体 CN Medium" panose="020B0600000000000000" pitchFamily="34" charset="-122"/>
                <a:cs typeface="Consolas" pitchFamily="49" charset="0"/>
              </a:rPr>
              <a:t>6.25</a:t>
            </a:r>
            <a:r>
              <a:rPr lang="zh-CN" altLang="zh-CN" sz="2000">
                <a:solidFill>
                  <a:srgbClr val="C0262E"/>
                </a:solidFill>
                <a:latin typeface="思源黑体 CN Medium" panose="020B0600000000000000" pitchFamily="34" charset="-122"/>
                <a:ea typeface="思源黑体 CN Medium" panose="020B0600000000000000" pitchFamily="34" charset="-122"/>
                <a:cs typeface="Consolas" pitchFamily="49" charset="0"/>
              </a:rPr>
              <a:t>】</a:t>
            </a:r>
            <a:r>
              <a:rPr lang="en-US" altLang="zh-CN" sz="2000">
                <a:solidFill>
                  <a:srgbClr val="525252"/>
                </a:solidFill>
                <a:latin typeface="Consolas" pitchFamily="49" charset="0"/>
                <a:ea typeface="楷体" pitchFamily="49" charset="-122"/>
                <a:cs typeface="Consolas" pitchFamily="49" charset="0"/>
              </a:rPr>
              <a:t>HDU1232—</a:t>
            </a:r>
            <a:r>
              <a:rPr lang="zh-CN" altLang="en-US" sz="2000">
                <a:solidFill>
                  <a:srgbClr val="525252"/>
                </a:solidFill>
                <a:latin typeface="Consolas" pitchFamily="49" charset="0"/>
                <a:ea typeface="楷体" pitchFamily="49" charset="-122"/>
                <a:cs typeface="Consolas" pitchFamily="49" charset="0"/>
              </a:rPr>
              <a:t>畅通工程问题。</a:t>
            </a:r>
            <a:endParaRPr lang="zh-CN" altLang="zh-CN" sz="2000">
              <a:solidFill>
                <a:srgbClr val="525252"/>
              </a:solidFill>
              <a:latin typeface="Consolas" pitchFamily="49" charset="0"/>
              <a:ea typeface="楷体" pitchFamily="49" charset="-122"/>
              <a:cs typeface="Consolas" pitchFamily="49" charset="0"/>
            </a:endParaRPr>
          </a:p>
        </p:txBody>
      </p:sp>
      <p:sp>
        <p:nvSpPr>
          <p:cNvPr id="8" name="TextBox 8">
            <a:extLst>
              <a:ext uri="{FF2B5EF4-FFF2-40B4-BE49-F238E27FC236}">
                <a16:creationId xmlns:a16="http://schemas.microsoft.com/office/drawing/2014/main" id="{D88764B0-DDCF-45CC-905E-A2BB5D08C59F}"/>
              </a:ext>
            </a:extLst>
          </p:cNvPr>
          <p:cNvSpPr txBox="1"/>
          <p:nvPr/>
        </p:nvSpPr>
        <p:spPr>
          <a:xfrm>
            <a:off x="1198848" y="1943449"/>
            <a:ext cx="4774568" cy="4308744"/>
          </a:xfrm>
          <a:prstGeom prst="rect">
            <a:avLst/>
          </a:prstGeom>
          <a:noFill/>
        </p:spPr>
        <p:txBody>
          <a:bodyPr wrap="square" rtlCol="0">
            <a:spAutoFit/>
          </a:bodyPr>
          <a:lstStyle/>
          <a:p>
            <a:pPr>
              <a:lnSpc>
                <a:spcPct val="200000"/>
              </a:lnSpc>
            </a:pPr>
            <a:r>
              <a:rPr lang="zh-CN" altLang="en-US" sz="2000">
                <a:solidFill>
                  <a:srgbClr val="C0262E"/>
                </a:solidFill>
                <a:latin typeface="Consolas" pitchFamily="49" charset="0"/>
                <a:ea typeface="楷体" panose="02010609060101010101" pitchFamily="49" charset="-122"/>
                <a:cs typeface="Consolas" pitchFamily="49" charset="0"/>
              </a:rPr>
              <a:t>问题描述：</a:t>
            </a:r>
            <a:r>
              <a:rPr lang="zh-CN" altLang="en-US" sz="2000">
                <a:solidFill>
                  <a:srgbClr val="525252"/>
                </a:solidFill>
                <a:latin typeface="Consolas" pitchFamily="49" charset="0"/>
                <a:ea typeface="楷体" panose="02010609060101010101" pitchFamily="49" charset="-122"/>
                <a:cs typeface="Consolas" pitchFamily="49" charset="0"/>
              </a:rPr>
              <a:t>某省调查城镇交通状况，得到现有城镇道路统计表，表中列出了每条道路直接连通的城镇。省政府“畅通工程”的目标是使全省任何两个城镇间都可以实现交通（但不一定有直接的道路相连，只要互相间接通过道路可达即可）。问最少还需要建设多少条道路？ </a:t>
            </a:r>
            <a:endParaRPr lang="en-US" altLang="zh-CN" sz="2000">
              <a:solidFill>
                <a:srgbClr val="525252"/>
              </a:solidFill>
              <a:latin typeface="Consolas" pitchFamily="49" charset="0"/>
              <a:ea typeface="楷体" panose="02010609060101010101" pitchFamily="49" charset="-122"/>
              <a:cs typeface="Consolas" pitchFamily="49" charset="0"/>
            </a:endParaRPr>
          </a:p>
        </p:txBody>
      </p:sp>
    </p:spTree>
    <p:extLst>
      <p:ext uri="{BB962C8B-B14F-4D97-AF65-F5344CB8AC3E}">
        <p14:creationId xmlns:p14="http://schemas.microsoft.com/office/powerpoint/2010/main" val="4244110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4177" y="2251924"/>
            <a:ext cx="2264966" cy="1567096"/>
          </a:xfrm>
          <a:prstGeom prst="rect">
            <a:avLst/>
          </a:prstGeom>
          <a:noFill/>
          <a:ln w="25400">
            <a:solidFill>
              <a:schemeClr val="bg2">
                <a:lumMod val="10000"/>
              </a:schemeClr>
            </a:solidFill>
            <a:prstDash val="sysDash"/>
          </a:ln>
        </p:spPr>
        <p:txBody>
          <a:bodyPr wrap="square">
            <a:spAutoFit/>
          </a:bodyPr>
          <a:lstStyle>
            <a:defPPr>
              <a:defRPr lang="zh-CN"/>
            </a:defPPr>
            <a:lvl1pPr>
              <a:lnSpc>
                <a:spcPts val="2300"/>
              </a:lnSpc>
              <a:defRPr sz="2000">
                <a:solidFill>
                  <a:srgbClr val="C0262E"/>
                </a:solidFill>
                <a:latin typeface="Consolas" pitchFamily="49" charset="0"/>
                <a:ea typeface="楷体" panose="02010609060101010101" pitchFamily="49" charset="-122"/>
                <a:cs typeface="Consolas"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zh-CN"/>
              <a:t>输出样例：</a:t>
            </a:r>
          </a:p>
          <a:p>
            <a:r>
              <a:rPr lang="en-US" altLang="zh-CN">
                <a:solidFill>
                  <a:srgbClr val="525252"/>
                </a:solidFill>
              </a:rPr>
              <a:t>1</a:t>
            </a:r>
            <a:endParaRPr lang="zh-CN" altLang="zh-CN">
              <a:solidFill>
                <a:srgbClr val="525252"/>
              </a:solidFill>
            </a:endParaRPr>
          </a:p>
          <a:p>
            <a:r>
              <a:rPr lang="en-US" altLang="zh-CN">
                <a:solidFill>
                  <a:srgbClr val="525252"/>
                </a:solidFill>
              </a:rPr>
              <a:t>0</a:t>
            </a:r>
            <a:endParaRPr lang="zh-CN" altLang="zh-CN">
              <a:solidFill>
                <a:srgbClr val="525252"/>
              </a:solidFill>
            </a:endParaRPr>
          </a:p>
          <a:p>
            <a:r>
              <a:rPr lang="en-US" altLang="zh-CN">
                <a:solidFill>
                  <a:srgbClr val="525252"/>
                </a:solidFill>
              </a:rPr>
              <a:t>2</a:t>
            </a:r>
            <a:endParaRPr lang="zh-CN" altLang="zh-CN">
              <a:solidFill>
                <a:srgbClr val="525252"/>
              </a:solidFill>
            </a:endParaRPr>
          </a:p>
          <a:p>
            <a:r>
              <a:rPr lang="en-US" altLang="zh-CN">
                <a:solidFill>
                  <a:srgbClr val="525252"/>
                </a:solidFill>
              </a:rPr>
              <a:t>998</a:t>
            </a:r>
            <a:endParaRPr lang="zh-CN" altLang="zh-CN">
              <a:solidFill>
                <a:srgbClr val="525252"/>
              </a:solidFill>
            </a:endParaRPr>
          </a:p>
        </p:txBody>
      </p:sp>
      <p:sp>
        <p:nvSpPr>
          <p:cNvPr id="4" name="文本框 3">
            <a:extLst>
              <a:ext uri="{FF2B5EF4-FFF2-40B4-BE49-F238E27FC236}">
                <a16:creationId xmlns:a16="http://schemas.microsoft.com/office/drawing/2014/main" id="{8759527B-488F-4FEA-BAD6-17BAE10466E1}"/>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5" name="Text Box 5">
            <a:extLst>
              <a:ext uri="{FF2B5EF4-FFF2-40B4-BE49-F238E27FC236}">
                <a16:creationId xmlns:a16="http://schemas.microsoft.com/office/drawing/2014/main" id="{ACC52495-E31B-4185-9CC2-72FA1D835402}"/>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
        <p:nvSpPr>
          <p:cNvPr id="7" name="文本框 6">
            <a:extLst>
              <a:ext uri="{FF2B5EF4-FFF2-40B4-BE49-F238E27FC236}">
                <a16:creationId xmlns:a16="http://schemas.microsoft.com/office/drawing/2014/main" id="{221B271F-AD26-4068-BA11-AFD6940426E1}"/>
              </a:ext>
            </a:extLst>
          </p:cNvPr>
          <p:cNvSpPr txBox="1"/>
          <p:nvPr/>
        </p:nvSpPr>
        <p:spPr>
          <a:xfrm>
            <a:off x="1192354" y="1489938"/>
            <a:ext cx="9613298" cy="387286"/>
          </a:xfrm>
          <a:prstGeom prst="rect">
            <a:avLst/>
          </a:prstGeom>
          <a:noFill/>
        </p:spPr>
        <p:txBody>
          <a:bodyPr wrap="square">
            <a:spAutoFit/>
          </a:bodyPr>
          <a:lstStyle/>
          <a:p>
            <a:pPr>
              <a:lnSpc>
                <a:spcPts val="2300"/>
              </a:lnSpc>
            </a:pPr>
            <a:r>
              <a:rPr lang="zh-CN" altLang="zh-CN" sz="2000">
                <a:solidFill>
                  <a:srgbClr val="C0262E"/>
                </a:solidFill>
                <a:latin typeface="Consolas" pitchFamily="49" charset="0"/>
                <a:ea typeface="楷体" panose="02010609060101010101" pitchFamily="49" charset="-122"/>
                <a:cs typeface="Consolas" pitchFamily="49" charset="0"/>
              </a:rPr>
              <a:t>输出格式：</a:t>
            </a:r>
            <a:r>
              <a:rPr lang="zh-CN" altLang="zh-CN" sz="2000">
                <a:solidFill>
                  <a:srgbClr val="525252"/>
                </a:solidFill>
                <a:latin typeface="Consolas" pitchFamily="49" charset="0"/>
                <a:ea typeface="楷体" panose="02010609060101010101" pitchFamily="49" charset="-122"/>
                <a:cs typeface="Consolas" pitchFamily="49" charset="0"/>
              </a:rPr>
              <a:t>对每个测试用例，在一行里输出最少还需要建设的道路数目。 </a:t>
            </a:r>
          </a:p>
        </p:txBody>
      </p:sp>
      <p:sp>
        <p:nvSpPr>
          <p:cNvPr id="9" name="文本框 8">
            <a:extLst>
              <a:ext uri="{FF2B5EF4-FFF2-40B4-BE49-F238E27FC236}">
                <a16:creationId xmlns:a16="http://schemas.microsoft.com/office/drawing/2014/main" id="{6B157AF8-EA75-4C36-957F-945C4A3D40F2}"/>
              </a:ext>
            </a:extLst>
          </p:cNvPr>
          <p:cNvSpPr txBox="1"/>
          <p:nvPr/>
        </p:nvSpPr>
        <p:spPr>
          <a:xfrm>
            <a:off x="1433246" y="2251924"/>
            <a:ext cx="2264966" cy="3912353"/>
          </a:xfrm>
          <a:prstGeom prst="rect">
            <a:avLst/>
          </a:prstGeom>
          <a:noFill/>
          <a:ln w="25400">
            <a:solidFill>
              <a:schemeClr val="bg2">
                <a:lumMod val="10000"/>
              </a:schemeClr>
            </a:solidFill>
            <a:prstDash val="sysDash"/>
          </a:ln>
        </p:spPr>
        <p:txBody>
          <a:bodyPr wrap="square">
            <a:spAutoFit/>
          </a:bodyPr>
          <a:lstStyle/>
          <a:p>
            <a:pPr>
              <a:lnSpc>
                <a:spcPts val="2300"/>
              </a:lnSpc>
            </a:pPr>
            <a:r>
              <a:rPr lang="zh-CN" altLang="zh-CN" sz="2000">
                <a:solidFill>
                  <a:srgbClr val="C0262E"/>
                </a:solidFill>
                <a:latin typeface="Consolas" pitchFamily="49" charset="0"/>
                <a:ea typeface="楷体" panose="02010609060101010101" pitchFamily="49" charset="-122"/>
                <a:cs typeface="Consolas" pitchFamily="49" charset="0"/>
              </a:rPr>
              <a:t>输入样例：</a:t>
            </a: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4 2</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1 3</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4 3</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3 3</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1 2</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1 3</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2 3</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5 2</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1 2</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3 5</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999 0</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a:p>
            <a:pPr>
              <a:lnSpc>
                <a:spcPts val="2300"/>
              </a:lnSpc>
            </a:pPr>
            <a:r>
              <a:rPr lang="en-US" altLang="zh-CN" sz="2000">
                <a:solidFill>
                  <a:srgbClr val="525252"/>
                </a:solidFill>
                <a:latin typeface="楷体" panose="02010609060101010101" pitchFamily="49" charset="-122"/>
                <a:ea typeface="楷体" panose="02010609060101010101" pitchFamily="49" charset="-122"/>
                <a:cs typeface="Consolas" pitchFamily="49" charset="0"/>
              </a:rPr>
              <a:t>0</a:t>
            </a:r>
            <a:endParaRPr lang="zh-CN" altLang="zh-CN" sz="2000">
              <a:solidFill>
                <a:srgbClr val="525252"/>
              </a:solidFill>
              <a:latin typeface="楷体" panose="02010609060101010101" pitchFamily="49" charset="-122"/>
              <a:ea typeface="楷体" panose="02010609060101010101" pitchFamily="49" charset="-122"/>
              <a:cs typeface="Consolas" pitchFamily="49" charset="0"/>
            </a:endParaRPr>
          </a:p>
        </p:txBody>
      </p:sp>
      <p:pic>
        <p:nvPicPr>
          <p:cNvPr id="11" name="图片 10" descr="卡通人物&#10;&#10;描述已自动生成">
            <a:extLst>
              <a:ext uri="{FF2B5EF4-FFF2-40B4-BE49-F238E27FC236}">
                <a16:creationId xmlns:a16="http://schemas.microsoft.com/office/drawing/2014/main" id="{2AE5385D-7A70-4676-AF9D-7D8679241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990" y="2876239"/>
            <a:ext cx="3500438" cy="3490913"/>
          </a:xfrm>
          <a:prstGeom prst="rect">
            <a:avLst/>
          </a:prstGeom>
        </p:spPr>
      </p:pic>
    </p:spTree>
    <p:extLst>
      <p:ext uri="{BB962C8B-B14F-4D97-AF65-F5344CB8AC3E}">
        <p14:creationId xmlns:p14="http://schemas.microsoft.com/office/powerpoint/2010/main" val="370714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p:cNvSpPr txBox="1"/>
          <p:nvPr/>
        </p:nvSpPr>
        <p:spPr>
          <a:xfrm>
            <a:off x="1260790" y="1544973"/>
            <a:ext cx="6050869" cy="4045558"/>
          </a:xfrm>
          <a:prstGeom prst="rect">
            <a:avLst/>
          </a:prstGeom>
          <a:noFill/>
          <a:ln w="25400">
            <a:noFill/>
            <a:prstDash val="sysDash"/>
            <a:headEnd/>
            <a:tailEnd/>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tIns="144000" bIns="144000">
            <a:spAutoFit/>
          </a:bodyPr>
          <a:lstStyle>
            <a:defPPr>
              <a:defRPr lang="zh-CN"/>
            </a:defPPr>
            <a:lvl1pPr marL="457200" indent="-457200">
              <a:lnSpc>
                <a:spcPct val="200000"/>
              </a:lnSpc>
              <a:spcBef>
                <a:spcPts val="1200"/>
              </a:spcBef>
              <a:buFont typeface="Wingdings" panose="05000000000000000000" pitchFamily="2" charset="2"/>
              <a:buChar char="Ø"/>
              <a:defRPr sz="2000">
                <a:solidFill>
                  <a:srgbClr val="525252"/>
                </a:solidFill>
                <a:latin typeface="Consolas" pitchFamily="49" charset="0"/>
                <a:ea typeface="楷体" panose="02010609060101010101" pitchFamily="49" charset="-122"/>
                <a:cs typeface="Consolas" pitchFamily="49" charset="0"/>
              </a:defRPr>
            </a:lvl1pPr>
            <a:lvl2pPr marL="457200" algn="ctr" rtl="0" fontAlgn="base">
              <a:lnSpc>
                <a:spcPct val="8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8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8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8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buFont typeface="Wingdings" panose="05000000000000000000" pitchFamily="2" charset="2"/>
              <a:buChar char="n"/>
            </a:pPr>
            <a:r>
              <a:rPr lang="zh-CN" altLang="zh-CN"/>
              <a:t>要使全省任何两个城镇间都实现交通，最少的道路是所有城镇之间都有一条路径，即全部城镇构成一棵树。</a:t>
            </a:r>
            <a:endParaRPr lang="en-US" altLang="zh-CN"/>
          </a:p>
          <a:p>
            <a:pPr>
              <a:buFont typeface="Wingdings" panose="05000000000000000000" pitchFamily="2" charset="2"/>
              <a:buChar char="n"/>
            </a:pPr>
            <a:r>
              <a:rPr lang="zh-CN" altLang="zh-CN"/>
              <a:t>采用并查集求解，由输入构造并查集，每棵子树中的所有城镇是有路径的，求出其中子树的个数</a:t>
            </a:r>
            <a:r>
              <a:rPr lang="en-US" altLang="zh-CN"/>
              <a:t>ans</a:t>
            </a:r>
            <a:r>
              <a:rPr lang="zh-CN" altLang="zh-CN"/>
              <a:t>，那么最少还需要建设的道路数就是</a:t>
            </a:r>
            <a:r>
              <a:rPr lang="en-US" altLang="zh-CN"/>
              <a:t>ans-1</a:t>
            </a:r>
            <a:r>
              <a:rPr lang="zh-CN" altLang="zh-CN"/>
              <a:t>。</a:t>
            </a:r>
            <a:endParaRPr lang="zh-CN" altLang="en-US"/>
          </a:p>
        </p:txBody>
      </p:sp>
      <p:grpSp>
        <p:nvGrpSpPr>
          <p:cNvPr id="12" name="组合 11"/>
          <p:cNvGrpSpPr/>
          <p:nvPr/>
        </p:nvGrpSpPr>
        <p:grpSpPr>
          <a:xfrm>
            <a:off x="7883163" y="2960529"/>
            <a:ext cx="3714776" cy="1900308"/>
            <a:chOff x="2000232" y="3929066"/>
            <a:chExt cx="3714776" cy="1900308"/>
          </a:xfrm>
        </p:grpSpPr>
        <p:sp>
          <p:nvSpPr>
            <p:cNvPr id="13" name="等腰三角形 12"/>
            <p:cNvSpPr/>
            <p:nvPr/>
          </p:nvSpPr>
          <p:spPr>
            <a:xfrm>
              <a:off x="2000232" y="3929066"/>
              <a:ext cx="1000132" cy="1143008"/>
            </a:xfrm>
            <a:prstGeom prst="triangle">
              <a:avLst/>
            </a:prstGeom>
            <a:gradFill>
              <a:gsLst>
                <a:gs pos="0">
                  <a:srgbClr val="CD5158"/>
                </a:gs>
                <a:gs pos="99000">
                  <a:srgbClr val="C0262E"/>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ctr" rtl="0" fontAlgn="base">
                <a:lnSpc>
                  <a:spcPct val="8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8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8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8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8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lgn="ctr"/>
              <a:endParaRPr lang="zh-CN" altLang="en-US" sz="2000"/>
            </a:p>
          </p:txBody>
        </p:sp>
        <p:sp>
          <p:nvSpPr>
            <p:cNvPr id="14" name="等腰三角形 13"/>
            <p:cNvSpPr/>
            <p:nvPr/>
          </p:nvSpPr>
          <p:spPr>
            <a:xfrm>
              <a:off x="3571868" y="4143380"/>
              <a:ext cx="500066" cy="785818"/>
            </a:xfrm>
            <a:prstGeom prst="triangle">
              <a:avLst/>
            </a:prstGeom>
            <a:gradFill>
              <a:gsLst>
                <a:gs pos="0">
                  <a:srgbClr val="CD5158"/>
                </a:gs>
                <a:gs pos="99000">
                  <a:srgbClr val="C0262E"/>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ctr" rtl="0" fontAlgn="base">
                <a:lnSpc>
                  <a:spcPct val="8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8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8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8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8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lgn="ctr"/>
              <a:endParaRPr lang="zh-CN" altLang="en-US" sz="2000"/>
            </a:p>
          </p:txBody>
        </p:sp>
        <p:sp>
          <p:nvSpPr>
            <p:cNvPr id="15" name="等腰三角形 14"/>
            <p:cNvSpPr/>
            <p:nvPr/>
          </p:nvSpPr>
          <p:spPr>
            <a:xfrm>
              <a:off x="4643438" y="4000504"/>
              <a:ext cx="714380" cy="1000132"/>
            </a:xfrm>
            <a:prstGeom prst="triangle">
              <a:avLst/>
            </a:prstGeom>
            <a:gradFill>
              <a:gsLst>
                <a:gs pos="0">
                  <a:srgbClr val="CD5158"/>
                </a:gs>
                <a:gs pos="99000">
                  <a:srgbClr val="C0262E"/>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ctr" rtl="0" fontAlgn="base">
                <a:lnSpc>
                  <a:spcPct val="8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8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8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8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8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lgn="ctr"/>
              <a:endParaRPr lang="zh-CN" altLang="en-US" sz="2000"/>
            </a:p>
          </p:txBody>
        </p:sp>
        <p:sp>
          <p:nvSpPr>
            <p:cNvPr id="16" name="TextBox 9"/>
            <p:cNvSpPr txBox="1"/>
            <p:nvPr/>
          </p:nvSpPr>
          <p:spPr>
            <a:xfrm>
              <a:off x="2071670" y="5429264"/>
              <a:ext cx="3643338" cy="400110"/>
            </a:xfrm>
            <a:prstGeom prst="rect">
              <a:avLst/>
            </a:prstGeom>
            <a:noFill/>
          </p:spPr>
          <p:txBody>
            <a:bodyPr wrap="square" rtlCol="0">
              <a:spAutoFit/>
            </a:bodyPr>
            <a:lstStyle>
              <a:defPPr>
                <a:defRPr lang="zh-CN"/>
              </a:defPPr>
              <a:lvl1pPr algn="ctr" rtl="0" fontAlgn="base">
                <a:lnSpc>
                  <a:spcPct val="80000"/>
                </a:lnSpc>
                <a:spcBef>
                  <a:spcPct val="50000"/>
                </a:spcBef>
                <a:spcAft>
                  <a:spcPct val="0"/>
                </a:spcAft>
                <a:defRPr kumimoji="1" sz="2400" b="1" kern="1200">
                  <a:solidFill>
                    <a:srgbClr val="0033CC"/>
                  </a:solidFill>
                  <a:latin typeface="Times New Roman"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itchFamily="18" charset="0"/>
                  <a:ea typeface="楷体_GB2312" pitchFamily="49" charset="-122"/>
                  <a:cs typeface="+mn-cs"/>
                </a:defRPr>
              </a:lvl9pPr>
            </a:lstStyle>
            <a:p>
              <a:pPr algn="l">
                <a:lnSpc>
                  <a:spcPct val="100000"/>
                </a:lnSpc>
                <a:spcBef>
                  <a:spcPts val="0"/>
                </a:spcBef>
              </a:pPr>
              <a:r>
                <a:rPr lang="en-US" altLang="zh-CN" sz="2000">
                  <a:solidFill>
                    <a:srgbClr val="525252"/>
                  </a:solidFill>
                  <a:latin typeface="楷体" panose="02010609060101010101" pitchFamily="49" charset="-122"/>
                  <a:ea typeface="楷体" panose="02010609060101010101" pitchFamily="49" charset="-122"/>
                  <a:cs typeface="Consolas" pitchFamily="49" charset="0"/>
                </a:rPr>
                <a:t>Ans=3 </a:t>
              </a:r>
              <a:r>
                <a:rPr lang="en-US" altLang="zh-CN" sz="2000">
                  <a:solidFill>
                    <a:srgbClr val="525252"/>
                  </a:solidFill>
                  <a:latin typeface="楷体" panose="02010609060101010101" pitchFamily="49" charset="-122"/>
                  <a:ea typeface="楷体" panose="02010609060101010101" pitchFamily="49" charset="-122"/>
                  <a:cs typeface="Consolas" pitchFamily="49" charset="0"/>
                  <a:sym typeface="Wingdings"/>
                </a:rPr>
                <a:t></a:t>
              </a:r>
              <a:r>
                <a:rPr lang="zh-CN" altLang="zh-CN" sz="2000">
                  <a:solidFill>
                    <a:srgbClr val="525252"/>
                  </a:solidFill>
                  <a:latin typeface="楷体" panose="02010609060101010101" pitchFamily="49" charset="-122"/>
                  <a:ea typeface="楷体" panose="02010609060101010101" pitchFamily="49" charset="-122"/>
                  <a:cs typeface="Consolas" pitchFamily="49" charset="0"/>
                </a:rPr>
                <a:t>需要建设的道路数</a:t>
              </a:r>
              <a:r>
                <a:rPr lang="en-US" altLang="zh-CN" sz="2000">
                  <a:solidFill>
                    <a:srgbClr val="525252"/>
                  </a:solidFill>
                  <a:latin typeface="楷体" panose="02010609060101010101" pitchFamily="49" charset="-122"/>
                  <a:ea typeface="楷体" panose="02010609060101010101" pitchFamily="49" charset="-122"/>
                  <a:cs typeface="Consolas" pitchFamily="49" charset="0"/>
                </a:rPr>
                <a:t>=2</a:t>
              </a:r>
              <a:endParaRPr lang="zh-CN" altLang="en-US" sz="2000">
                <a:solidFill>
                  <a:srgbClr val="525252"/>
                </a:solidFill>
                <a:latin typeface="楷体" panose="02010609060101010101" pitchFamily="49" charset="-122"/>
                <a:ea typeface="楷体" panose="02010609060101010101" pitchFamily="49" charset="-122"/>
                <a:cs typeface="Consolas" pitchFamily="49" charset="0"/>
              </a:endParaRPr>
            </a:p>
          </p:txBody>
        </p:sp>
      </p:grpSp>
      <p:sp>
        <p:nvSpPr>
          <p:cNvPr id="17" name="文本框 16">
            <a:extLst>
              <a:ext uri="{FF2B5EF4-FFF2-40B4-BE49-F238E27FC236}">
                <a16:creationId xmlns:a16="http://schemas.microsoft.com/office/drawing/2014/main" id="{46CB36AB-3383-424D-B83B-62E8D8ED9A53}"/>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19" name="Text Box 5">
            <a:extLst>
              <a:ext uri="{FF2B5EF4-FFF2-40B4-BE49-F238E27FC236}">
                <a16:creationId xmlns:a16="http://schemas.microsoft.com/office/drawing/2014/main" id="{68CA67B5-EBE6-4595-80E4-C8DDD96A766D}"/>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3480466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0262" y="1247655"/>
            <a:ext cx="8429684" cy="5523014"/>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MAXN=1005                     	</a:t>
            </a:r>
            <a:r>
              <a:rPr lang="en-US" altLang="zh-CN">
                <a:solidFill>
                  <a:srgbClr val="CD5158"/>
                </a:solidFill>
              </a:rPr>
              <a:t>#</a:t>
            </a:r>
            <a:r>
              <a:rPr lang="zh-CN" altLang="zh-CN">
                <a:solidFill>
                  <a:srgbClr val="CD5158"/>
                </a:solidFill>
              </a:rPr>
              <a:t>最多结点个数</a:t>
            </a:r>
          </a:p>
          <a:p>
            <a:r>
              <a:rPr lang="en-US" altLang="zh-CN"/>
              <a:t>parent=[-1]*MAXN		       	</a:t>
            </a:r>
            <a:r>
              <a:rPr lang="en-US" altLang="zh-CN">
                <a:solidFill>
                  <a:srgbClr val="CD5158"/>
                </a:solidFill>
              </a:rPr>
              <a:t>#</a:t>
            </a:r>
            <a:r>
              <a:rPr lang="zh-CN" altLang="zh-CN">
                <a:solidFill>
                  <a:srgbClr val="CD5158"/>
                </a:solidFill>
              </a:rPr>
              <a:t>并查集存储结构</a:t>
            </a:r>
          </a:p>
          <a:p>
            <a:r>
              <a:rPr lang="en-US" altLang="zh-CN"/>
              <a:t>rank=[0]*MAXN	        		</a:t>
            </a:r>
            <a:r>
              <a:rPr lang="en-US" altLang="zh-CN">
                <a:solidFill>
                  <a:srgbClr val="CD5158"/>
                </a:solidFill>
              </a:rPr>
              <a:t>#</a:t>
            </a:r>
            <a:r>
              <a:rPr lang="zh-CN" altLang="zh-CN">
                <a:solidFill>
                  <a:srgbClr val="CD5158"/>
                </a:solidFill>
              </a:rPr>
              <a:t>存储结点的秩</a:t>
            </a:r>
          </a:p>
          <a:p>
            <a:endParaRPr lang="en-US" altLang="zh-CN"/>
          </a:p>
          <a:p>
            <a:r>
              <a:rPr lang="en-US" altLang="zh-CN"/>
              <a:t>def </a:t>
            </a:r>
            <a:r>
              <a:rPr lang="en-US" altLang="zh-CN">
                <a:solidFill>
                  <a:srgbClr val="C0262E"/>
                </a:solidFill>
              </a:rPr>
              <a:t>Init</a:t>
            </a:r>
            <a:r>
              <a:rPr lang="en-US" altLang="zh-CN"/>
              <a:t>():	         		</a:t>
            </a:r>
            <a:r>
              <a:rPr lang="en-US" altLang="zh-CN">
                <a:solidFill>
                  <a:srgbClr val="CD5158"/>
                </a:solidFill>
              </a:rPr>
              <a:t>#</a:t>
            </a:r>
            <a:r>
              <a:rPr lang="zh-CN" altLang="zh-CN">
                <a:solidFill>
                  <a:srgbClr val="CD5158"/>
                </a:solidFill>
              </a:rPr>
              <a:t>并查集初始化 </a:t>
            </a:r>
          </a:p>
          <a:p>
            <a:r>
              <a:rPr lang="en-US" altLang="zh-CN"/>
              <a:t>  global n</a:t>
            </a:r>
            <a:endParaRPr lang="zh-CN" altLang="zh-CN"/>
          </a:p>
          <a:p>
            <a:r>
              <a:rPr lang="en-US" altLang="zh-CN"/>
              <a:t>  global parent</a:t>
            </a:r>
            <a:endParaRPr lang="zh-CN" altLang="zh-CN"/>
          </a:p>
          <a:p>
            <a:r>
              <a:rPr lang="en-US" altLang="zh-CN"/>
              <a:t>  global rank</a:t>
            </a:r>
            <a:endParaRPr lang="zh-CN" altLang="zh-CN"/>
          </a:p>
          <a:p>
            <a:r>
              <a:rPr lang="en-US" altLang="zh-CN"/>
              <a:t>  for i in range(1,n+1):</a:t>
            </a:r>
            <a:endParaRPr lang="zh-CN" altLang="zh-CN"/>
          </a:p>
          <a:p>
            <a:r>
              <a:rPr lang="en-US" altLang="zh-CN"/>
              <a:t>     parent[i]=i</a:t>
            </a:r>
            <a:endParaRPr lang="zh-CN" altLang="zh-CN"/>
          </a:p>
          <a:p>
            <a:r>
              <a:rPr lang="en-US" altLang="zh-CN"/>
              <a:t>     rank[i]=0</a:t>
            </a:r>
          </a:p>
          <a:p>
            <a:endParaRPr lang="en-US" altLang="zh-CN"/>
          </a:p>
          <a:p>
            <a:r>
              <a:rPr lang="en-US" altLang="zh-CN"/>
              <a:t>def </a:t>
            </a:r>
            <a:r>
              <a:rPr lang="en-US" altLang="zh-CN">
                <a:solidFill>
                  <a:srgbClr val="C0262E"/>
                </a:solidFill>
              </a:rPr>
              <a:t>Find</a:t>
            </a:r>
            <a:r>
              <a:rPr lang="en-US" altLang="zh-CN"/>
              <a:t>(x:int):			</a:t>
            </a:r>
            <a:r>
              <a:rPr lang="en-US" altLang="zh-CN">
                <a:solidFill>
                  <a:srgbClr val="CD5158"/>
                </a:solidFill>
              </a:rPr>
              <a:t>#</a:t>
            </a:r>
            <a:r>
              <a:rPr lang="zh-CN" altLang="zh-CN">
                <a:solidFill>
                  <a:srgbClr val="CD5158"/>
                </a:solidFill>
              </a:rPr>
              <a:t>并查集中查找</a:t>
            </a:r>
            <a:r>
              <a:rPr lang="en-US" altLang="zh-CN">
                <a:solidFill>
                  <a:srgbClr val="CD5158"/>
                </a:solidFill>
              </a:rPr>
              <a:t>x</a:t>
            </a:r>
            <a:r>
              <a:rPr lang="zh-CN" altLang="zh-CN">
                <a:solidFill>
                  <a:srgbClr val="CD5158"/>
                </a:solidFill>
              </a:rPr>
              <a:t>结点的根结点</a:t>
            </a:r>
            <a:endParaRPr lang="en-US" altLang="zh-CN">
              <a:solidFill>
                <a:srgbClr val="CD5158"/>
              </a:solidFill>
            </a:endParaRPr>
          </a:p>
          <a:p>
            <a:r>
              <a:rPr lang="en-US" altLang="zh-CN"/>
              <a:t>  global parent</a:t>
            </a:r>
            <a:endParaRPr lang="zh-CN" altLang="zh-CN"/>
          </a:p>
          <a:p>
            <a:r>
              <a:rPr lang="en-US" altLang="zh-CN"/>
              <a:t>  if x!=parent[x]:</a:t>
            </a:r>
            <a:endParaRPr lang="zh-CN" altLang="zh-CN"/>
          </a:p>
          <a:p>
            <a:r>
              <a:rPr lang="en-US" altLang="zh-CN"/>
              <a:t>     parent[x]=</a:t>
            </a:r>
            <a:r>
              <a:rPr lang="en-US" altLang="zh-CN">
                <a:solidFill>
                  <a:srgbClr val="C0262E"/>
                </a:solidFill>
              </a:rPr>
              <a:t>Find</a:t>
            </a:r>
            <a:r>
              <a:rPr lang="en-US" altLang="zh-CN"/>
              <a:t>(parent[x])	</a:t>
            </a:r>
            <a:r>
              <a:rPr lang="en-US" altLang="zh-CN">
                <a:solidFill>
                  <a:srgbClr val="CD5158"/>
                </a:solidFill>
              </a:rPr>
              <a:t>#</a:t>
            </a:r>
            <a:r>
              <a:rPr lang="zh-CN" altLang="zh-CN">
                <a:solidFill>
                  <a:srgbClr val="CD5158"/>
                </a:solidFill>
              </a:rPr>
              <a:t>路径压缩 </a:t>
            </a:r>
          </a:p>
          <a:p>
            <a:r>
              <a:rPr lang="en-US" altLang="zh-CN"/>
              <a:t>  return parent[x]</a:t>
            </a:r>
            <a:endParaRPr lang="zh-CN" altLang="zh-CN"/>
          </a:p>
        </p:txBody>
      </p:sp>
      <p:sp>
        <p:nvSpPr>
          <p:cNvPr id="4" name="文本框 3">
            <a:extLst>
              <a:ext uri="{FF2B5EF4-FFF2-40B4-BE49-F238E27FC236}">
                <a16:creationId xmlns:a16="http://schemas.microsoft.com/office/drawing/2014/main" id="{D5BAA03C-85DE-41F8-8345-7B1634112881}"/>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5" name="Text Box 5">
            <a:extLst>
              <a:ext uri="{FF2B5EF4-FFF2-40B4-BE49-F238E27FC236}">
                <a16:creationId xmlns:a16="http://schemas.microsoft.com/office/drawing/2014/main" id="{F8378A26-7E4F-417D-A6F9-8F0F695733F0}"/>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pic>
        <p:nvPicPr>
          <p:cNvPr id="7" name="图片 6">
            <a:extLst>
              <a:ext uri="{FF2B5EF4-FFF2-40B4-BE49-F238E27FC236}">
                <a16:creationId xmlns:a16="http://schemas.microsoft.com/office/drawing/2014/main" id="{7FEE1C7C-2E84-480C-BD83-F205DB8F5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74" y="1685062"/>
            <a:ext cx="3367088" cy="4648200"/>
          </a:xfrm>
          <a:prstGeom prst="rect">
            <a:avLst/>
          </a:prstGeom>
        </p:spPr>
      </p:pic>
    </p:spTree>
    <p:extLst>
      <p:ext uri="{BB962C8B-B14F-4D97-AF65-F5344CB8AC3E}">
        <p14:creationId xmlns:p14="http://schemas.microsoft.com/office/powerpoint/2010/main" val="2506870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00628" y="1885309"/>
            <a:ext cx="8143932" cy="4279084"/>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t>def </a:t>
            </a:r>
            <a:r>
              <a:rPr lang="en-US" altLang="zh-CN">
                <a:solidFill>
                  <a:srgbClr val="C0262E"/>
                </a:solidFill>
              </a:rPr>
              <a:t>Union</a:t>
            </a:r>
            <a:r>
              <a:rPr lang="en-US" altLang="zh-CN"/>
              <a:t>(x:int,y:int):	</a:t>
            </a:r>
            <a:r>
              <a:rPr lang="en-US" altLang="zh-CN">
                <a:solidFill>
                  <a:srgbClr val="CD5158"/>
                </a:solidFill>
              </a:rPr>
              <a:t>#</a:t>
            </a:r>
            <a:r>
              <a:rPr lang="zh-CN" altLang="zh-CN">
                <a:solidFill>
                  <a:srgbClr val="CD5158"/>
                </a:solidFill>
              </a:rPr>
              <a:t>并查集中</a:t>
            </a:r>
            <a:r>
              <a:rPr lang="en-US" altLang="zh-CN">
                <a:solidFill>
                  <a:srgbClr val="CD5158"/>
                </a:solidFill>
              </a:rPr>
              <a:t>x</a:t>
            </a:r>
            <a:r>
              <a:rPr lang="zh-CN" altLang="zh-CN">
                <a:solidFill>
                  <a:srgbClr val="CD5158"/>
                </a:solidFill>
              </a:rPr>
              <a:t>和</a:t>
            </a:r>
            <a:r>
              <a:rPr lang="en-US" altLang="zh-CN">
                <a:solidFill>
                  <a:srgbClr val="CD5158"/>
                </a:solidFill>
              </a:rPr>
              <a:t>y</a:t>
            </a:r>
            <a:r>
              <a:rPr lang="zh-CN" altLang="zh-CN">
                <a:solidFill>
                  <a:srgbClr val="CD5158"/>
                </a:solidFill>
              </a:rPr>
              <a:t>的两个集合的合并</a:t>
            </a:r>
          </a:p>
          <a:p>
            <a:r>
              <a:rPr lang="en-US" altLang="zh-CN"/>
              <a:t>  global parent</a:t>
            </a:r>
            <a:endParaRPr lang="zh-CN" altLang="zh-CN"/>
          </a:p>
          <a:p>
            <a:r>
              <a:rPr lang="en-US" altLang="zh-CN"/>
              <a:t>  global rank</a:t>
            </a:r>
            <a:endParaRPr lang="zh-CN" altLang="zh-CN"/>
          </a:p>
          <a:p>
            <a:r>
              <a:rPr lang="en-US" altLang="zh-CN"/>
              <a:t>  rx=</a:t>
            </a:r>
            <a:r>
              <a:rPr lang="en-US" altLang="zh-CN">
                <a:solidFill>
                  <a:srgbClr val="C0262E"/>
                </a:solidFill>
              </a:rPr>
              <a:t>Find</a:t>
            </a:r>
            <a:r>
              <a:rPr lang="en-US" altLang="zh-CN"/>
              <a:t>(x)</a:t>
            </a:r>
            <a:endParaRPr lang="zh-CN" altLang="zh-CN"/>
          </a:p>
          <a:p>
            <a:r>
              <a:rPr lang="en-US" altLang="zh-CN"/>
              <a:t>  ry=</a:t>
            </a:r>
            <a:r>
              <a:rPr lang="en-US" altLang="zh-CN">
                <a:solidFill>
                  <a:srgbClr val="C0262E"/>
                </a:solidFill>
              </a:rPr>
              <a:t>Find</a:t>
            </a:r>
            <a:r>
              <a:rPr lang="en-US" altLang="zh-CN"/>
              <a:t>(y)</a:t>
            </a:r>
            <a:endParaRPr lang="zh-CN" altLang="zh-CN"/>
          </a:p>
          <a:p>
            <a:r>
              <a:rPr lang="en-US" altLang="zh-CN"/>
              <a:t>  if rx==ry:			</a:t>
            </a:r>
            <a:r>
              <a:rPr lang="en-US" altLang="zh-CN">
                <a:solidFill>
                  <a:srgbClr val="CD5158"/>
                </a:solidFill>
              </a:rPr>
              <a:t>#x</a:t>
            </a:r>
            <a:r>
              <a:rPr lang="zh-CN" altLang="zh-CN">
                <a:solidFill>
                  <a:srgbClr val="CD5158"/>
                </a:solidFill>
              </a:rPr>
              <a:t>和</a:t>
            </a:r>
            <a:r>
              <a:rPr lang="en-US" altLang="zh-CN">
                <a:solidFill>
                  <a:srgbClr val="CD5158"/>
                </a:solidFill>
              </a:rPr>
              <a:t>y</a:t>
            </a:r>
            <a:r>
              <a:rPr lang="zh-CN" altLang="zh-CN">
                <a:solidFill>
                  <a:srgbClr val="CD5158"/>
                </a:solidFill>
              </a:rPr>
              <a:t>属于同一棵树的情况 </a:t>
            </a:r>
          </a:p>
          <a:p>
            <a:r>
              <a:rPr lang="en-US" altLang="zh-CN"/>
              <a:t>     return</a:t>
            </a:r>
            <a:endParaRPr lang="zh-CN" altLang="zh-CN"/>
          </a:p>
          <a:p>
            <a:r>
              <a:rPr lang="en-US" altLang="zh-CN"/>
              <a:t>  if rank[rx]&lt;rank[ry]:</a:t>
            </a:r>
            <a:endParaRPr lang="zh-CN" altLang="zh-CN"/>
          </a:p>
          <a:p>
            <a:r>
              <a:rPr lang="en-US" altLang="zh-CN"/>
              <a:t>     parent[rx]=ry		</a:t>
            </a:r>
            <a:r>
              <a:rPr lang="en-US" altLang="zh-CN">
                <a:solidFill>
                  <a:srgbClr val="CD5158"/>
                </a:solidFill>
              </a:rPr>
              <a:t>#rx</a:t>
            </a:r>
            <a:r>
              <a:rPr lang="zh-CN" altLang="zh-CN">
                <a:solidFill>
                  <a:srgbClr val="CD5158"/>
                </a:solidFill>
              </a:rPr>
              <a:t>结点作为</a:t>
            </a:r>
            <a:r>
              <a:rPr lang="en-US" altLang="zh-CN">
                <a:solidFill>
                  <a:srgbClr val="CD5158"/>
                </a:solidFill>
              </a:rPr>
              <a:t>ry</a:t>
            </a:r>
            <a:r>
              <a:rPr lang="zh-CN" altLang="zh-CN">
                <a:solidFill>
                  <a:srgbClr val="CD5158"/>
                </a:solidFill>
              </a:rPr>
              <a:t>的孩子 </a:t>
            </a:r>
          </a:p>
          <a:p>
            <a:r>
              <a:rPr lang="en-US" altLang="zh-CN"/>
              <a:t>  else:</a:t>
            </a:r>
            <a:endParaRPr lang="zh-CN" altLang="zh-CN"/>
          </a:p>
          <a:p>
            <a:r>
              <a:rPr lang="en-US" altLang="zh-CN"/>
              <a:t>     if rank[rx]==rank[ry]:	</a:t>
            </a:r>
            <a:r>
              <a:rPr lang="en-US" altLang="zh-CN">
                <a:solidFill>
                  <a:srgbClr val="CD5158"/>
                </a:solidFill>
              </a:rPr>
              <a:t>#</a:t>
            </a:r>
            <a:r>
              <a:rPr lang="zh-CN" altLang="zh-CN">
                <a:solidFill>
                  <a:srgbClr val="CD5158"/>
                </a:solidFill>
              </a:rPr>
              <a:t>秩相同，合并后</a:t>
            </a:r>
            <a:r>
              <a:rPr lang="en-US" altLang="zh-CN">
                <a:solidFill>
                  <a:srgbClr val="CD5158"/>
                </a:solidFill>
              </a:rPr>
              <a:t>rx</a:t>
            </a:r>
            <a:r>
              <a:rPr lang="zh-CN" altLang="zh-CN">
                <a:solidFill>
                  <a:srgbClr val="CD5158"/>
                </a:solidFill>
              </a:rPr>
              <a:t>的秩增</a:t>
            </a:r>
            <a:r>
              <a:rPr lang="en-US" altLang="zh-CN">
                <a:solidFill>
                  <a:srgbClr val="CD5158"/>
                </a:solidFill>
              </a:rPr>
              <a:t>1</a:t>
            </a:r>
            <a:endParaRPr lang="zh-CN" altLang="zh-CN">
              <a:solidFill>
                <a:srgbClr val="CD5158"/>
              </a:solidFill>
            </a:endParaRPr>
          </a:p>
          <a:p>
            <a:r>
              <a:rPr lang="en-US" altLang="zh-CN"/>
              <a:t>      	rank[rx]+=1</a:t>
            </a:r>
            <a:endParaRPr lang="zh-CN" altLang="zh-CN"/>
          </a:p>
          <a:p>
            <a:r>
              <a:rPr lang="en-US" altLang="zh-CN"/>
              <a:t>     parent[ry]=rx		</a:t>
            </a:r>
            <a:r>
              <a:rPr lang="en-US" altLang="zh-CN">
                <a:solidFill>
                  <a:srgbClr val="CD5158"/>
                </a:solidFill>
              </a:rPr>
              <a:t>#ry</a:t>
            </a:r>
            <a:r>
              <a:rPr lang="zh-CN" altLang="zh-CN">
                <a:solidFill>
                  <a:srgbClr val="CD5158"/>
                </a:solidFill>
              </a:rPr>
              <a:t>结点作为</a:t>
            </a:r>
            <a:r>
              <a:rPr lang="en-US" altLang="zh-CN">
                <a:solidFill>
                  <a:srgbClr val="CD5158"/>
                </a:solidFill>
              </a:rPr>
              <a:t>rx</a:t>
            </a:r>
            <a:r>
              <a:rPr lang="zh-CN" altLang="zh-CN">
                <a:solidFill>
                  <a:srgbClr val="CD5158"/>
                </a:solidFill>
              </a:rPr>
              <a:t>的孩子</a:t>
            </a:r>
            <a:r>
              <a:rPr lang="en-US" altLang="zh-CN">
                <a:solidFill>
                  <a:srgbClr val="CD5158"/>
                </a:solidFill>
              </a:rPr>
              <a:t>  </a:t>
            </a:r>
            <a:endParaRPr lang="zh-CN" altLang="zh-CN">
              <a:solidFill>
                <a:srgbClr val="CD5158"/>
              </a:solidFill>
            </a:endParaRPr>
          </a:p>
        </p:txBody>
      </p:sp>
      <p:sp>
        <p:nvSpPr>
          <p:cNvPr id="4" name="文本框 3">
            <a:extLst>
              <a:ext uri="{FF2B5EF4-FFF2-40B4-BE49-F238E27FC236}">
                <a16:creationId xmlns:a16="http://schemas.microsoft.com/office/drawing/2014/main" id="{6EF2B68C-78AE-4418-A888-6474BE80A205}"/>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5" name="Text Box 5">
            <a:extLst>
              <a:ext uri="{FF2B5EF4-FFF2-40B4-BE49-F238E27FC236}">
                <a16:creationId xmlns:a16="http://schemas.microsoft.com/office/drawing/2014/main" id="{EEE1C5DE-0544-4FDC-ADB8-CB47EAC3816A}"/>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pic>
        <p:nvPicPr>
          <p:cNvPr id="7" name="图片 6" descr="卡通人物&#10;&#10;描述已自动生成">
            <a:extLst>
              <a:ext uri="{FF2B5EF4-FFF2-40B4-BE49-F238E27FC236}">
                <a16:creationId xmlns:a16="http://schemas.microsoft.com/office/drawing/2014/main" id="{3CD81C82-4E05-4078-946D-5C1239D05234}"/>
              </a:ext>
            </a:extLst>
          </p:cNvPr>
          <p:cNvPicPr>
            <a:picLocks noChangeAspect="1"/>
          </p:cNvPicPr>
          <p:nvPr/>
        </p:nvPicPr>
        <p:blipFill rotWithShape="1">
          <a:blip r:embed="rId2">
            <a:extLst>
              <a:ext uri="{28A0092B-C50C-407E-A947-70E740481C1C}">
                <a14:useLocalDpi xmlns:a14="http://schemas.microsoft.com/office/drawing/2010/main" val="0"/>
              </a:ext>
            </a:extLst>
          </a:blip>
          <a:srcRect r="12569"/>
          <a:stretch/>
        </p:blipFill>
        <p:spPr>
          <a:xfrm flipH="1">
            <a:off x="180798" y="2010313"/>
            <a:ext cx="3281155" cy="4029075"/>
          </a:xfrm>
          <a:prstGeom prst="rect">
            <a:avLst/>
          </a:prstGeom>
        </p:spPr>
      </p:pic>
    </p:spTree>
    <p:extLst>
      <p:ext uri="{BB962C8B-B14F-4D97-AF65-F5344CB8AC3E}">
        <p14:creationId xmlns:p14="http://schemas.microsoft.com/office/powerpoint/2010/main" val="66972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9504" y="1247655"/>
            <a:ext cx="9852991" cy="5523014"/>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itchFamily="49" charset="0"/>
              </a:defRPr>
            </a:lvl1pPr>
          </a:lstStyle>
          <a:p>
            <a:r>
              <a:rPr lang="en-US" altLang="zh-CN">
                <a:solidFill>
                  <a:srgbClr val="7030A0"/>
                </a:solidFill>
              </a:rPr>
              <a:t>#</a:t>
            </a:r>
            <a:r>
              <a:rPr lang="zh-CN" altLang="zh-CN">
                <a:solidFill>
                  <a:srgbClr val="7030A0"/>
                </a:solidFill>
              </a:rPr>
              <a:t>主程序</a:t>
            </a:r>
          </a:p>
          <a:p>
            <a:r>
              <a:rPr lang="en-US" altLang="zh-CN"/>
              <a:t>while True:                   	   	</a:t>
            </a:r>
            <a:r>
              <a:rPr lang="en-US" altLang="zh-CN">
                <a:solidFill>
                  <a:srgbClr val="CD5158"/>
                </a:solidFill>
              </a:rPr>
              <a:t>#</a:t>
            </a:r>
            <a:r>
              <a:rPr lang="zh-CN" altLang="zh-CN">
                <a:solidFill>
                  <a:srgbClr val="CD5158"/>
                </a:solidFill>
              </a:rPr>
              <a:t>循环处理多个测试用例</a:t>
            </a:r>
          </a:p>
          <a:p>
            <a:r>
              <a:rPr lang="en-US" altLang="zh-CN"/>
              <a:t>  tmp=list(map(int,input().split()))       </a:t>
            </a:r>
            <a:r>
              <a:rPr lang="en-US" altLang="zh-CN">
                <a:solidFill>
                  <a:srgbClr val="CD5158"/>
                </a:solidFill>
              </a:rPr>
              <a:t>#</a:t>
            </a:r>
            <a:r>
              <a:rPr lang="zh-CN" altLang="zh-CN">
                <a:solidFill>
                  <a:srgbClr val="CD5158"/>
                </a:solidFill>
              </a:rPr>
              <a:t>接受一行整数，并转换为整数列表</a:t>
            </a:r>
          </a:p>
          <a:p>
            <a:r>
              <a:rPr lang="en-US" altLang="zh-CN"/>
              <a:t>  n=tmp[0]</a:t>
            </a:r>
            <a:endParaRPr lang="zh-CN" altLang="zh-CN"/>
          </a:p>
          <a:p>
            <a:r>
              <a:rPr lang="en-US" altLang="zh-CN"/>
              <a:t>  if n==0: break;		        	</a:t>
            </a:r>
            <a:r>
              <a:rPr lang="en-US" altLang="zh-CN">
                <a:solidFill>
                  <a:srgbClr val="CD5158"/>
                </a:solidFill>
              </a:rPr>
              <a:t>#n=0</a:t>
            </a:r>
            <a:r>
              <a:rPr lang="zh-CN" altLang="zh-CN">
                <a:solidFill>
                  <a:srgbClr val="CD5158"/>
                </a:solidFill>
              </a:rPr>
              <a:t>结束</a:t>
            </a:r>
          </a:p>
          <a:p>
            <a:r>
              <a:rPr lang="en-US" altLang="zh-CN"/>
              <a:t>  m=tmp[1]                    		</a:t>
            </a:r>
            <a:r>
              <a:rPr lang="en-US" altLang="zh-CN">
                <a:solidFill>
                  <a:srgbClr val="CD5158"/>
                </a:solidFill>
              </a:rPr>
              <a:t>#m</a:t>
            </a:r>
            <a:r>
              <a:rPr lang="zh-CN" altLang="zh-CN">
                <a:solidFill>
                  <a:srgbClr val="CD5158"/>
                </a:solidFill>
              </a:rPr>
              <a:t>条道路</a:t>
            </a:r>
          </a:p>
          <a:p>
            <a:r>
              <a:rPr lang="en-US" altLang="zh-CN"/>
              <a:t> </a:t>
            </a:r>
            <a:r>
              <a:rPr lang="en-US" altLang="zh-CN">
                <a:solidFill>
                  <a:srgbClr val="C0262E"/>
                </a:solidFill>
              </a:rPr>
              <a:t> Init</a:t>
            </a:r>
            <a:r>
              <a:rPr lang="en-US" altLang="zh-CN"/>
              <a:t>()					</a:t>
            </a:r>
            <a:r>
              <a:rPr lang="en-US" altLang="zh-CN">
                <a:solidFill>
                  <a:srgbClr val="CD5158"/>
                </a:solidFill>
              </a:rPr>
              <a:t>#</a:t>
            </a:r>
            <a:r>
              <a:rPr lang="zh-CN" altLang="zh-CN">
                <a:solidFill>
                  <a:srgbClr val="CD5158"/>
                </a:solidFill>
              </a:rPr>
              <a:t>初始化</a:t>
            </a:r>
          </a:p>
          <a:p>
            <a:r>
              <a:rPr lang="en-US" altLang="zh-CN"/>
              <a:t>  for i in range(m):				</a:t>
            </a:r>
            <a:r>
              <a:rPr lang="en-US" altLang="zh-CN">
                <a:solidFill>
                  <a:srgbClr val="CD5158"/>
                </a:solidFill>
              </a:rPr>
              <a:t>#</a:t>
            </a:r>
            <a:r>
              <a:rPr lang="zh-CN" altLang="zh-CN">
                <a:solidFill>
                  <a:srgbClr val="CD5158"/>
                </a:solidFill>
              </a:rPr>
              <a:t>输入</a:t>
            </a:r>
            <a:r>
              <a:rPr lang="en-US" altLang="zh-CN">
                <a:solidFill>
                  <a:srgbClr val="CD5158"/>
                </a:solidFill>
              </a:rPr>
              <a:t>m</a:t>
            </a:r>
            <a:r>
              <a:rPr lang="zh-CN" altLang="zh-CN">
                <a:solidFill>
                  <a:srgbClr val="CD5158"/>
                </a:solidFill>
              </a:rPr>
              <a:t>条边</a:t>
            </a:r>
          </a:p>
          <a:p>
            <a:r>
              <a:rPr lang="en-US" altLang="zh-CN"/>
              <a:t>     tmp=list(map(int,input().split()))</a:t>
            </a:r>
            <a:endParaRPr lang="zh-CN" altLang="zh-CN"/>
          </a:p>
          <a:p>
            <a:r>
              <a:rPr lang="en-US" altLang="zh-CN"/>
              <a:t>     a=tmp[0]</a:t>
            </a:r>
            <a:endParaRPr lang="zh-CN" altLang="zh-CN"/>
          </a:p>
          <a:p>
            <a:r>
              <a:rPr lang="en-US" altLang="zh-CN"/>
              <a:t>     b=tmp[1]</a:t>
            </a:r>
            <a:endParaRPr lang="zh-CN" altLang="zh-CN"/>
          </a:p>
          <a:p>
            <a:r>
              <a:rPr lang="en-US" altLang="zh-CN"/>
              <a:t>     </a:t>
            </a:r>
            <a:r>
              <a:rPr lang="en-US" altLang="zh-CN">
                <a:solidFill>
                  <a:srgbClr val="C0262E"/>
                </a:solidFill>
              </a:rPr>
              <a:t>Union</a:t>
            </a:r>
            <a:r>
              <a:rPr lang="en-US" altLang="zh-CN"/>
              <a:t>(a,b)</a:t>
            </a:r>
            <a:endParaRPr lang="zh-CN" altLang="zh-CN"/>
          </a:p>
          <a:p>
            <a:r>
              <a:rPr lang="en-US" altLang="zh-CN"/>
              <a:t>  ans=0</a:t>
            </a:r>
            <a:endParaRPr lang="zh-CN" altLang="zh-CN"/>
          </a:p>
          <a:p>
            <a:r>
              <a:rPr lang="en-US" altLang="zh-CN"/>
              <a:t>  for i in range(1,n+1):	    		</a:t>
            </a:r>
            <a:r>
              <a:rPr lang="en-US" altLang="zh-CN">
                <a:solidFill>
                  <a:srgbClr val="CD5158"/>
                </a:solidFill>
              </a:rPr>
              <a:t>#</a:t>
            </a:r>
            <a:r>
              <a:rPr lang="zh-CN" altLang="zh-CN">
                <a:solidFill>
                  <a:srgbClr val="CD5158"/>
                </a:solidFill>
              </a:rPr>
              <a:t>求子树个数</a:t>
            </a:r>
            <a:r>
              <a:rPr lang="en-US" altLang="zh-CN">
                <a:solidFill>
                  <a:srgbClr val="CD5158"/>
                </a:solidFill>
              </a:rPr>
              <a:t>ans</a:t>
            </a:r>
            <a:endParaRPr lang="zh-CN" altLang="zh-CN">
              <a:solidFill>
                <a:srgbClr val="CD5158"/>
              </a:solidFill>
            </a:endParaRPr>
          </a:p>
          <a:p>
            <a:r>
              <a:rPr lang="en-US" altLang="zh-CN"/>
              <a:t>     if parent[i]==i:</a:t>
            </a:r>
            <a:endParaRPr lang="zh-CN" altLang="zh-CN"/>
          </a:p>
          <a:p>
            <a:r>
              <a:rPr lang="en-US" altLang="zh-CN"/>
              <a:t>        ans+=1</a:t>
            </a:r>
            <a:endParaRPr lang="zh-CN" altLang="zh-CN"/>
          </a:p>
          <a:p>
            <a:r>
              <a:rPr lang="en-US" altLang="zh-CN"/>
              <a:t>  print(ans-1)		        		</a:t>
            </a:r>
            <a:r>
              <a:rPr lang="en-US" altLang="zh-CN">
                <a:solidFill>
                  <a:srgbClr val="CD5158"/>
                </a:solidFill>
              </a:rPr>
              <a:t>#</a:t>
            </a:r>
            <a:r>
              <a:rPr lang="zh-CN" altLang="zh-CN">
                <a:solidFill>
                  <a:srgbClr val="CD5158"/>
                </a:solidFill>
              </a:rPr>
              <a:t>结果为</a:t>
            </a:r>
            <a:r>
              <a:rPr lang="en-US" altLang="zh-CN">
                <a:solidFill>
                  <a:srgbClr val="CD5158"/>
                </a:solidFill>
              </a:rPr>
              <a:t>ans-1</a:t>
            </a:r>
            <a:endParaRPr lang="zh-CN" altLang="zh-CN">
              <a:solidFill>
                <a:srgbClr val="CD5158"/>
              </a:solidFill>
            </a:endParaRPr>
          </a:p>
        </p:txBody>
      </p:sp>
      <p:sp>
        <p:nvSpPr>
          <p:cNvPr id="5" name="文本框 4">
            <a:extLst>
              <a:ext uri="{FF2B5EF4-FFF2-40B4-BE49-F238E27FC236}">
                <a16:creationId xmlns:a16="http://schemas.microsoft.com/office/drawing/2014/main" id="{AF60FD39-2B62-435A-B21F-10CD25CB31DD}"/>
              </a:ext>
            </a:extLst>
          </p:cNvPr>
          <p:cNvSpPr txBox="1"/>
          <p:nvPr/>
        </p:nvSpPr>
        <p:spPr>
          <a:xfrm>
            <a:off x="1073369" y="143597"/>
            <a:ext cx="1686680" cy="461665"/>
          </a:xfrm>
          <a:prstGeom prst="rect">
            <a:avLst/>
          </a:prstGeom>
          <a:noFill/>
        </p:spPr>
        <p:txBody>
          <a:bodyPr wrap="none" rtlCol="0" anchor="ctr">
            <a:spAutoFit/>
          </a:bodyPr>
          <a:lstStyle/>
          <a:p>
            <a:r>
              <a:rPr lang="en-US" altLang="zh-CN" sz="2400">
                <a:solidFill>
                  <a:srgbClr val="525252"/>
                </a:solidFill>
                <a:latin typeface="思源黑体 CN Medium" panose="020B0600000000000000" pitchFamily="34" charset="-122"/>
                <a:ea typeface="思源黑体 CN Medium" panose="020B0600000000000000" pitchFamily="34" charset="-122"/>
                <a:cs typeface="Arial"/>
              </a:rPr>
              <a:t>6.9  </a:t>
            </a:r>
            <a:r>
              <a:rPr lang="zh-CN" altLang="en-US" sz="2400">
                <a:solidFill>
                  <a:srgbClr val="525252"/>
                </a:solidFill>
                <a:latin typeface="思源黑体 CN Medium" panose="020B0600000000000000" pitchFamily="34" charset="-122"/>
                <a:ea typeface="思源黑体 CN Medium" panose="020B0600000000000000" pitchFamily="34" charset="-122"/>
                <a:cs typeface="Arial"/>
              </a:rPr>
              <a:t>并查集</a:t>
            </a:r>
          </a:p>
        </p:txBody>
      </p:sp>
      <p:sp>
        <p:nvSpPr>
          <p:cNvPr id="7" name="Text Box 5">
            <a:extLst>
              <a:ext uri="{FF2B5EF4-FFF2-40B4-BE49-F238E27FC236}">
                <a16:creationId xmlns:a16="http://schemas.microsoft.com/office/drawing/2014/main" id="{95C41A90-45F4-4E01-B6C4-D0E3BD271CFF}"/>
              </a:ext>
            </a:extLst>
          </p:cNvPr>
          <p:cNvSpPr txBox="1">
            <a:spLocks noChangeArrowheads="1"/>
          </p:cNvSpPr>
          <p:nvPr/>
        </p:nvSpPr>
        <p:spPr bwMode="auto">
          <a:xfrm>
            <a:off x="1038673"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tabLst/>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latin typeface="思源黑体 CN Medium" panose="020B0600000000000000" pitchFamily="34" charset="-122"/>
                <a:ea typeface="思源黑体 CN Medium" panose="020B0600000000000000" pitchFamily="34" charset="-122"/>
              </a:rPr>
              <a:t>6.9.2 </a:t>
            </a:r>
            <a:r>
              <a:rPr lang="zh-CN" altLang="en-US">
                <a:latin typeface="思源黑体 CN Medium" panose="020B0600000000000000" pitchFamily="34" charset="-122"/>
                <a:ea typeface="思源黑体 CN Medium" panose="020B0600000000000000" pitchFamily="34" charset="-122"/>
              </a:rPr>
              <a:t>并查集的实现</a:t>
            </a:r>
          </a:p>
        </p:txBody>
      </p:sp>
    </p:spTree>
    <p:extLst>
      <p:ext uri="{BB962C8B-B14F-4D97-AF65-F5344CB8AC3E}">
        <p14:creationId xmlns:p14="http://schemas.microsoft.com/office/powerpoint/2010/main" val="1157128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14" end="1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custDataLst>
              <p:tags r:id="rId1"/>
            </p:custDataLst>
          </p:nvPr>
        </p:nvSpPr>
        <p:spPr>
          <a:xfrm>
            <a:off x="147034" y="1655144"/>
            <a:ext cx="9598850" cy="5044130"/>
          </a:xfrm>
          <a:prstGeom prst="roundRect">
            <a:avLst>
              <a:gd name="adj" fmla="val 244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0" name="组合 9"/>
          <p:cNvGrpSpPr/>
          <p:nvPr/>
        </p:nvGrpSpPr>
        <p:grpSpPr>
          <a:xfrm>
            <a:off x="147034" y="969322"/>
            <a:ext cx="3904105" cy="517274"/>
            <a:chOff x="1396240" y="2304668"/>
            <a:chExt cx="2107000" cy="480002"/>
          </a:xfrm>
        </p:grpSpPr>
        <p:sp>
          <p:nvSpPr>
            <p:cNvPr id="11" name="矩形: 圆角 10"/>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3"/>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charset="-122"/>
                  <a:ea typeface="微软雅黑" panose="020B0503020204020204" charset="-122"/>
                </a:rPr>
                <a:t>中序线索化二叉树类</a:t>
              </a:r>
              <a:r>
                <a:rPr lang="en-US" altLang="zh-CN" b="1" dirty="0" err="1">
                  <a:solidFill>
                    <a:schemeClr val="lt1"/>
                  </a:solidFill>
                  <a:latin typeface="微软雅黑" panose="020B0503020204020204" charset="-122"/>
                  <a:ea typeface="微软雅黑" panose="020B0503020204020204" charset="-122"/>
                </a:rPr>
                <a:t>ThreadTree</a:t>
              </a:r>
            </a:p>
          </p:txBody>
        </p:sp>
      </p:grpSp>
      <p:sp>
        <p:nvSpPr>
          <p:cNvPr id="5" name="TextBox 4"/>
          <p:cNvSpPr txBox="1"/>
          <p:nvPr/>
        </p:nvSpPr>
        <p:spPr>
          <a:xfrm>
            <a:off x="147034" y="1486596"/>
            <a:ext cx="10374354" cy="529399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class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ThreadTree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中序线索化二叉树类</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def __</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init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__(</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构造方法</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self.b</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根结点指针</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线索二叉树的头结点</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self.pre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用于中序线索化</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指向中序前驱结点</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二叉树的基本操作</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结点类型改为</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ThNode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#def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SetRoot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设置根结点为</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r</a:t>
            </a: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#def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DispBTree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(self):</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返回二叉链的括号表示串</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中序线索二叉树的基本操作</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def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CreateThread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(self):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建立以</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root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为头结点的中序线索二叉树</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def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ThInOrder</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(self):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中序线索二叉树的中序遍历</a:t>
            </a:r>
          </a:p>
        </p:txBody>
      </p:sp>
      <p:sp>
        <p:nvSpPr>
          <p:cNvPr id="3" name="文本框 2"/>
          <p:cNvSpPr txBox="1"/>
          <p:nvPr/>
        </p:nvSpPr>
        <p:spPr>
          <a:xfrm>
            <a:off x="1053074" y="178558"/>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pic>
        <p:nvPicPr>
          <p:cNvPr id="9" name="图片 8"/>
          <p:cNvPicPr>
            <a:picLocks noChangeAspect="1"/>
          </p:cNvPicPr>
          <p:nvPr/>
        </p:nvPicPr>
        <p:blipFill rotWithShape="1">
          <a:blip r:embed="rId6" cstate="print">
            <a:alphaModFix amt="2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r="7351" b="-600"/>
          <a:stretch>
            <a:fillRect/>
          </a:stretch>
        </p:blipFill>
        <p:spPr>
          <a:xfrm flipH="1">
            <a:off x="8437696" y="2832407"/>
            <a:ext cx="3754304" cy="40255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7034" y="969322"/>
            <a:ext cx="3904105" cy="517274"/>
            <a:chOff x="1396240" y="2304668"/>
            <a:chExt cx="2107000" cy="480002"/>
          </a:xfrm>
        </p:grpSpPr>
        <p:sp>
          <p:nvSpPr>
            <p:cNvPr id="11" name="矩形: 圆角 10"/>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3"/>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charset="-122"/>
                  <a:ea typeface="微软雅黑" panose="020B0503020204020204" charset="-122"/>
                </a:rPr>
                <a:t>中序线索化二叉树类</a:t>
              </a:r>
              <a:r>
                <a:rPr lang="en-US" altLang="zh-CN" b="1" dirty="0" err="1">
                  <a:solidFill>
                    <a:schemeClr val="lt1"/>
                  </a:solidFill>
                  <a:latin typeface="微软雅黑" panose="020B0503020204020204" charset="-122"/>
                  <a:ea typeface="微软雅黑" panose="020B0503020204020204" charset="-122"/>
                </a:rPr>
                <a:t>ThreadTree</a:t>
              </a:r>
            </a:p>
          </p:txBody>
        </p:sp>
      </p:grpSp>
      <p:sp>
        <p:nvSpPr>
          <p:cNvPr id="2" name="矩形: 圆角 1"/>
          <p:cNvSpPr/>
          <p:nvPr>
            <p:custDataLst>
              <p:tags r:id="rId1"/>
            </p:custDataLst>
          </p:nvPr>
        </p:nvSpPr>
        <p:spPr>
          <a:xfrm>
            <a:off x="147034" y="1655144"/>
            <a:ext cx="9598850" cy="5044130"/>
          </a:xfrm>
          <a:prstGeom prst="roundRect">
            <a:avLst>
              <a:gd name="adj" fmla="val 244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 name="图片 8"/>
          <p:cNvPicPr>
            <a:picLocks noChangeAspect="1"/>
          </p:cNvPicPr>
          <p:nvPr/>
        </p:nvPicPr>
        <p:blipFill rotWithShape="1">
          <a:blip r:embed="rId6" cstate="print">
            <a:alphaModFix amt="2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r="7351" b="-600"/>
          <a:stretch>
            <a:fillRect/>
          </a:stretch>
        </p:blipFill>
        <p:spPr>
          <a:xfrm flipH="1">
            <a:off x="8437696" y="2832407"/>
            <a:ext cx="3754304" cy="4025593"/>
          </a:xfrm>
          <a:prstGeom prst="rect">
            <a:avLst/>
          </a:prstGeom>
        </p:spPr>
      </p:pic>
      <p:sp>
        <p:nvSpPr>
          <p:cNvPr id="5" name="TextBox 4"/>
          <p:cNvSpPr txBox="1"/>
          <p:nvPr/>
        </p:nvSpPr>
        <p:spPr>
          <a:xfrm>
            <a:off x="147034" y="1486596"/>
            <a:ext cx="10999386" cy="529399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def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CreateThread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(self):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建立以</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root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为头结点的中序线索二叉树</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ThNode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创建头结点</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root</a:t>
            </a: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self.root.ltag</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=0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头结点标志置初值</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self.root.rtag</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=1</a:t>
            </a: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if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self.b</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	    		#b</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为空树时</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self.root.lchild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a:t>
            </a:r>
            <a:endPar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endParaRP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self.root.rchild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=None</a:t>
            </a: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else:				#b</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不为空树时</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self.root.lchild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self.b</a:t>
            </a:r>
            <a:endPar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endParaRPr>
          </a:p>
          <a:p>
            <a:pPr>
              <a:lnSpc>
                <a:spcPct val="150000"/>
              </a:lnSpc>
            </a:pP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self.pre</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self.root</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#pre</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p</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的前驱结点</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用于线索化</a:t>
            </a:r>
          </a:p>
          <a:p>
            <a:pPr>
              <a:lnSpc>
                <a:spcPct val="150000"/>
              </a:lnSpc>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self._Thread</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b="1" dirty="0" err="1">
                <a:solidFill>
                  <a:srgbClr val="000000"/>
                </a:solidFill>
                <a:latin typeface="微软雅黑" panose="020B0503020204020204" charset="-122"/>
                <a:ea typeface="微软雅黑" panose="020B0503020204020204" charset="-122"/>
                <a:cs typeface="Consolas" panose="020B0609020204030204" pitchFamily="49" charset="0"/>
              </a:rPr>
              <a:t>self.b</a:t>
            </a:r>
            <a:r>
              <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中序遍历线索化二叉树</a:t>
            </a:r>
          </a:p>
        </p:txBody>
      </p:sp>
      <p:sp>
        <p:nvSpPr>
          <p:cNvPr id="7" name="文本框 6"/>
          <p:cNvSpPr txBox="1"/>
          <p:nvPr/>
        </p:nvSpPr>
        <p:spPr>
          <a:xfrm>
            <a:off x="1053074" y="178558"/>
            <a:ext cx="2351405" cy="398780"/>
          </a:xfrm>
          <a:prstGeom prst="rect">
            <a:avLst/>
          </a:prstGeom>
          <a:noFill/>
        </p:spPr>
        <p:txBody>
          <a:bodyPr wrap="none" rtlCol="0" anchor="ctr">
            <a:spAutoFit/>
          </a:bodyPr>
          <a:lstStyle/>
          <a:p>
            <a:r>
              <a:rPr lang="en-US" altLang="zh-CN" sz="2000" dirty="0">
                <a:solidFill>
                  <a:schemeClr val="accent1"/>
                </a:solidFill>
                <a:latin typeface="微软雅黑" panose="020B0503020204020204" charset="-122"/>
                <a:ea typeface="微软雅黑" panose="020B0503020204020204" charset="-122"/>
              </a:rPr>
              <a:t>6.6.2 </a:t>
            </a:r>
            <a:r>
              <a:rPr lang="zh-CN" altLang="en-US" sz="2000" dirty="0">
                <a:solidFill>
                  <a:schemeClr val="accent1"/>
                </a:solidFill>
                <a:latin typeface="微软雅黑" panose="020B0503020204020204" charset="-122"/>
                <a:ea typeface="微软雅黑" panose="020B0503020204020204" charset="-122"/>
              </a:rPr>
              <a:t>线索化二叉树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2MjQwNzI0OTM0YTU2NzllMzQyZjJkMjRkOWNhZjQifQ=="/>
  <p:tag name="FULLTEXTBEAUTIFYED" val="1"/>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5826"/>
  <p:tag name="KSO_WM_SLIDE_ID" val="diagram2021582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335.95*240.702"/>
  <p:tag name="KSO_WM_SLIDE_POSITION" val="528.004*214.551"/>
  <p:tag name="KSO_WM_TAG_VERSION" val="1.0"/>
  <p:tag name="KSO_WM_SLIDE_LAYOUT" val="a_d_h"/>
  <p:tag name="KSO_WM_SLIDE_LAYOUT_CNT" val="1_1_1"/>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9630ff15d9a40eb5fdb"/>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CHIP_DECFILLPROP" val="[]"/>
  <p:tag name="KSO_WM_SLIDE_LAYOUT_INFO" val="{&quot;id&quot;:&quot;2021-04-01T15:26:17&quot;,&quot;maxSize&quot;:{&quot;size1&quot;:12.1},&quot;minSize&quot;:{&quot;size1&quot;:12.1},&quot;normalSize&quot;:{&quot;size1&quot;:12.1},&quot;subLayout&quot;:[{&quot;backgroundInfo&quot;:[{&quot;bottom&quot;:-0.3698497,&quot;bottomAbs&quot;:false,&quot;left&quot;:0,&quot;leftAbs&quot;:false,&quot;right&quot;:0,&quot;rightAbs&quot;:false,&quot;top&quot;:0,&quot;topAbs&quot;:false,&quot;type&quot;:&quot;navigation&quot;}],&quot;id&quot;:&quot;2021-04-01T15:26:17&quot;,&quot;margin&quot;:{&quot;bottom&quot;:0.02600000612437725,&quot;left&quot;:1.2699999809265137,&quot;right&quot;:1.2699999809265137,&quot;top&quot;:0.5799999833106995},&quot;type&quot;:0},{&quot;direction&quot;:1,&quot;id&quot;:&quot;2021-04-01T15:26:17&quot;,&quot;maxSize&quot;:{&quot;size1&quot;:58.7996638600957},&quot;minSize&quot;:{&quot;size1&quot;:31.299663860095706},&quot;normalSize&quot;:{&quot;size1&quot;:38.2246638600957},&quot;subLayout&quot;:[{&quot;id&quot;:&quot;2021-04-01T15:26:17&quot;,&quot;margin&quot;:{&quot;bottom&quot;:2.9629998207092285,&quot;left&quot;:3.38700008392334,&quot;right&quot;:0.02600000612437725,&quot;top&quot;:3.627000331878662},&quot;type&quot;:0},{&quot;id&quot;:&quot;2021-04-01T15:26:17&quot;,&quot;margin&quot;:{&quot;bottom&quot;:2.9629998207092285,&quot;left&quot;:3.359999895095825,&quot;right&quot;:3.385999917984009,&quot;top&quot;:3.627000331878662},&quot;maxSize&quot;:{&quot;size1&quot;:46.446419441597016},&quot;minSize&quot;:{&quot;size1&quot;:30.54641944159701},&quot;normalSize&quot;:{&quot;size1&quot;:37.119334791531706},&quot;subLayout&quot;:[{&quot;id&quot;:&quot;2021-04-01T15:26:17&quot;,&quot;margin&quot;:{&quot;bottom&quot;:0.04692993313074112,&quot;left&quot;:3.359999895095825,&quot;right&quot;:3.385999917984009,&quot;top&quot;:3.627000331878662},&quot;type&quot;:0},{&quot;id&quot;:&quot;2021-04-01T15:26:17&quot;,&quot;margin&quot;:{&quot;bottom&quot;:2.9629998207092285,&quot;left&quot;:3.359999895095825,&quot;right&quot;:3.385999917984009,&quot;top&quot;:0.14886212348937988},&quot;type&quot;:0}],&quot;type&quot;:0}],&quot;type&quot;:0}],&quot;type&quot;:0}"/>
  <p:tag name="KSO_WM_SLIDE_BACKGROUND" val="[&quot;navigation&quot;]"/>
  <p:tag name="KSO_WM_SLIDE_RATIO" val="1.777778"/>
  <p:tag name="KSO_WM_SLIDE_CAN_ADD_NAVIGATION" val="1"/>
  <p:tag name="KSO_WM_CHIP_GROUPID" val="5f7009630ff15d9a40eb5fda"/>
  <p:tag name="KSO_WM_SLIDE_BK_DARK_LIGHT" val="2"/>
  <p:tag name="KSO_WM_SLIDE_BACKGROUND_TYPE" val="navigation"/>
  <p:tag name="KSO_WM_SLIDE_SUPPORT_FEATURE_TYPE" val="0"/>
  <p:tag name="KSO_WM_TEMPLATE_ASSEMBLE_XID" val="60656f0e4054ed1e2fb802a0"/>
  <p:tag name="KSO_WM_TEMPLATE_ASSEMBLE_GROUPID" val="60656f0e4054ed1e2fb802a0"/>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5826_1*i*2"/>
  <p:tag name="KSO_WM_TEMPLATE_CATEGORY" val="diagram"/>
  <p:tag name="KSO_WM_TEMPLATE_INDEX" val="20215826"/>
  <p:tag name="KSO_WM_UNIT_LAYERLEVEL" val="1"/>
  <p:tag name="KSO_WM_TAG_VERSION" val="1.0"/>
  <p:tag name="KSO_WM_BEAUTIFY_FLAG" val="#wm#"/>
  <p:tag name="KSO_WM_UNIT_TYPE" val="i"/>
  <p:tag name="KSO_WM_UNIT_INDEX" val="2"/>
  <p:tag name="KSO_WM_UNIT_BLOCK" val="0"/>
  <p:tag name="KSO_WM_UNIT_SM_LIMIT_TYPE" val="2"/>
  <p:tag name="KSO_WM_UNIT_DEC_AREA_ID" val="567f5937ffef4516949447e2718db1dd"/>
  <p:tag name="KSO_WM_UNIT_DECORATE_INFO" val="{&quot;DecorateInfoH&quot;:{&quot;IsAbs&quot;:false},&quot;DecorateInfoW&quot;:{&quot;IsAbs&quot;:false},&quot;DecorateInfoX&quot;:{&quot;IsAbs&quot;:false,&quot;Pos&quot;:1},&quot;DecorateInfoY&quot;:{&quot;IsAbs&quot;:false,&quot;Pos&quot;:1},&quot;ReferentInfo&quot;:{&quot;Id&quot;:&quot;533bbb89592b478d92f49a11c35b1a38&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e4054ed1e2fb802a0"/>
  <p:tag name="KSO_WM_TEMPLATE_ASSEMBLE_GROUPID" val="60656f0e4054ed1e2fb802a0"/>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5826_1*i*3"/>
  <p:tag name="KSO_WM_TEMPLATE_CATEGORY" val="diagram"/>
  <p:tag name="KSO_WM_TEMPLATE_INDEX" val="20215826"/>
  <p:tag name="KSO_WM_UNIT_LAYERLEVEL" val="1"/>
  <p:tag name="KSO_WM_TAG_VERSION" val="1.0"/>
  <p:tag name="KSO_WM_BEAUTIFY_FLAG" val="#wm#"/>
  <p:tag name="KSO_WM_UNIT_TYPE" val="i"/>
  <p:tag name="KSO_WM_UNIT_INDEX" val="3"/>
  <p:tag name="KSO_WM_UNIT_BLOCK" val="0"/>
  <p:tag name="KSO_WM_UNIT_SM_LIMIT_TYPE" val="2"/>
  <p:tag name="KSO_WM_UNIT_DEC_AREA_ID" val="40a31ca04dd24bccab6713a80da654e4"/>
  <p:tag name="KSO_WM_UNIT_DECORATE_INFO" val="{&quot;DecorateInfoH&quot;:{&quot;IsAbs&quot;:false},&quot;DecorateInfoW&quot;:{&quot;IsAbs&quot;:false},&quot;DecorateInfoX&quot;:{&quot;IsAbs&quot;:false,&quot;Pos&quot;:1},&quot;DecorateInfoY&quot;:{&quot;IsAbs&quot;:false,&quot;Pos&quot;:1},&quot;ReferentInfo&quot;:{&quot;Id&quot;:&quot;f106e07c0e9a475e9a92c4c0bed9603b;649bdbb2553a4eec8b505ec7223b9d53&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e4054ed1e2fb802a0"/>
  <p:tag name="KSO_WM_TEMPLATE_ASSEMBLE_GROUPID" val="60656f0e4054ed1e2fb802a0"/>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6_1*a*1"/>
  <p:tag name="KSO_WM_TEMPLATE_CATEGORY" val="diagram"/>
  <p:tag name="KSO_WM_TEMPLATE_INDEX" val="2021582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6111036ffd2b42dd8599c3d9c8bf22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ffc0c0fdd0d4cf0885686d58eb3f24f"/>
  <p:tag name="KSO_WM_UNIT_TEXT_FILL_FORE_SCHEMECOLOR_INDEX_BRIGHTNESS" val="0"/>
  <p:tag name="KSO_WM_UNIT_TEXT_FILL_FORE_SCHEMECOLOR_INDEX" val="13"/>
  <p:tag name="KSO_WM_UNIT_TEXT_FILL_TYPE" val="1"/>
  <p:tag name="KSO_WM_TEMPLATE_ASSEMBLE_XID" val="60656f0e4054ed1e2fb802a0"/>
  <p:tag name="KSO_WM_TEMPLATE_ASSEMBLE_GROUPID" val="60656f0e4054ed1e2fb802a0"/>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6"/>
  <p:tag name="KSO_WM_UNIT_HIGHLIGHT" val="0"/>
  <p:tag name="KSO_WM_UNIT_COMPATIBLE" val="0"/>
  <p:tag name="KSO_WM_UNIT_DIAGRAM_ISNUMVISUAL" val="0"/>
  <p:tag name="KSO_WM_UNIT_DIAGRAM_ISREFERUNIT" val="0"/>
  <p:tag name="KSO_WM_UNIT_TYPE" val="h_a"/>
  <p:tag name="KSO_WM_UNIT_INDEX" val="1_1"/>
  <p:tag name="KSO_WM_UNIT_ID" val="diagram20215826_1*h_a*1_1"/>
  <p:tag name="KSO_WM_TEMPLATE_CATEGORY" val="diagram"/>
  <p:tag name="KSO_WM_TEMPLATE_INDEX" val="20215826"/>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f106e07c0e9a475e9a92c4c0bed9603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d2640336124369afb915fb3d31ae7b"/>
  <p:tag name="KSO_WM_UNIT_TEXT_FILL_FORE_SCHEMECOLOR_INDEX_BRIGHTNESS" val="0"/>
  <p:tag name="KSO_WM_UNIT_TEXT_FILL_FORE_SCHEMECOLOR_INDEX" val="13"/>
  <p:tag name="KSO_WM_UNIT_TEXT_FILL_TYPE" val="1"/>
  <p:tag name="KSO_WM_TEMPLATE_ASSEMBLE_XID" val="60656f0e4054ed1e2fb802a0"/>
  <p:tag name="KSO_WM_TEMPLATE_ASSEMBLE_GROUPID" val="60656f0e4054ed1e2fb802a0"/>
</p:tagLst>
</file>

<file path=ppt/tags/tag117.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5826_1*h_f*1_1"/>
  <p:tag name="KSO_WM_TEMPLATE_CATEGORY" val="diagram"/>
  <p:tag name="KSO_WM_TEMPLATE_INDEX" val="20215826"/>
  <p:tag name="KSO_WM_UNIT_LAYERLEVEL" val="1_1"/>
  <p:tag name="KSO_WM_TAG_VERSION" val="1.0"/>
  <p:tag name="KSO_WM_BEAUTIFY_FLAG" val="#wm#"/>
  <p:tag name="KSO_WM_UNIT_SUBTYPE" val="a"/>
  <p:tag name="KSO_WM_UNIT_DEFAULT_FONT" val="14;20;2"/>
  <p:tag name="KSO_WM_UNIT_BLOCK" val="0"/>
  <p:tag name="KSO_WM_UNIT_VALUE" val="112"/>
  <p:tag name="KSO_WM_UNIT_SHOW_EDIT_AREA_INDICATION" val="1"/>
  <p:tag name="KSO_WM_CHIP_GROUPID" val="5e6b05b36848fb12bee65ad8"/>
  <p:tag name="KSO_WM_CHIP_XID" val="5e6b05b36848fb12bee65ada"/>
  <p:tag name="KSO_WM_UNIT_DEC_AREA_ID" val="649bdbb2553a4eec8b505ec7223b9d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d2640336124369afb915fb3d31ae7b"/>
  <p:tag name="KSO_WM_UNIT_TEXT_FILL_FORE_SCHEMECOLOR_INDEX_BRIGHTNESS" val="0.25"/>
  <p:tag name="KSO_WM_UNIT_TEXT_FILL_FORE_SCHEMECOLOR_INDEX" val="13"/>
  <p:tag name="KSO_WM_UNIT_TEXT_FILL_TYPE" val="1"/>
  <p:tag name="KSO_WM_TEMPLATE_ASSEMBLE_XID" val="60656f0e4054ed1e2fb802a0"/>
  <p:tag name="KSO_WM_TEMPLATE_ASSEMBLE_GROUPID" val="60656f0e4054ed1e2fb802a0"/>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 val="[&quot;topBottom&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a10bc3660c33b3b8e66c63"/>
  <p:tag name="KSO_WM_SLIDE_ID" val="diagram2020986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6"/>
  <p:tag name="KSO_WM_SLIDE_POSITION" val="0*0"/>
  <p:tag name="KSO_WM_TAG_VERSION" val="1.0"/>
  <p:tag name="KSO_WM_BEAUTIFY_FLAG" val="#wm#"/>
  <p:tag name="KSO_WM_TEMPLATE_CATEGORY" val="diagram"/>
  <p:tag name="KSO_WM_TEMPLATE_INDEX" val="20209862"/>
  <p:tag name="KSO_WM_SLIDE_CAN_ADD_NAVIGATION" val="1"/>
  <p:tag name="KSO_WM_SLIDE_LAYOUT" val="d"/>
  <p:tag name="KSO_WM_SLIDE_LAYOUT_CNT" val="1"/>
  <p:tag name="KSO_WM_CHIP_FILLPROP" val="[[{&quot;text_align&quot;:&quot;cm&quot;,&quot;text_direction&quot;:&quot;horizontal&quot;,&quot;support_big_font&quot;:false,&quot;picture_toward&quot;:0,&quot;picture_dockside&quot;:[],&quot;fill_id&quot;:&quot;8e77af70b1494eb09fffe90a0450a147&quot;,&quot;fill_align&quot;:&quot;cm&quot;,&quot;chip_types&quot;:[&quot;picture&quot;,&quot;video&quot;]}]]"/>
  <p:tag name="KSO_WM_CHIP_DECFILLPROP" val="[]"/>
  <p:tag name="KSO_WM_CHIP_GROUPID" val="5ea10bc3660c33b3b8e66c62"/>
  <p:tag name="KSO_WM_SLIDE_BK_DARK_LIGHT" val="2"/>
  <p:tag name="KSO_WM_SLIDE_BACKGROUND_TYPE" val="topBottom"/>
  <p:tag name="KSO_WM_SLIDE_SUPPORT_FEATURE_TYPE" val="0"/>
  <p:tag name="KSO_WM_TEMPLATE_ASSEMBLE_XID" val="60656e6b4054ed1e2fb7f85a"/>
  <p:tag name="KSO_WM_TEMPLATE_ASSEMBLE_GROUPID" val="60656e6b4054ed1e2fb7f85a"/>
  <p:tag name="KSO_WM_SLIDE_LAYOUT_INFO" val="{&quot;backgroundInfo&quot;:[{&quot;bottom&quot;:0.2537037,&quot;bottomAbs&quot;:false,&quot;left&quot;:0,&quot;leftAbs&quot;:false,&quot;right&quot;:0,&quot;rightAbs&quot;:false,&quot;top&quot;:0,&quot;topAbs&quot;:false,&quot;type&quot;:&quot;topBottom&quot;}],&quot;direction&quot;:1,&quot;id&quot;:&quot;2022-08-17T20:37:44&quot;,&quot;maxSize&quot;:{&quot;size1&quot;:100},&quot;minSize&quot;:{&quot;size1&quot;:100},&quot;normalSize&quot;:{&quot;size1&quot;:100},&quot;subLayout&quot;:[{&quot;id&quot;:&quot;2022-08-17T20:37:44&quot;,&quot;margin&quot;:{&quot;bottom&quot;:2.117000102996826,&quot;left&quot;:2.5399999618530273,&quot;right&quot;:2.5399999618530273,&quot;top&quot;:2.117000102996826},&quot;type&quot;:0},{&quot;id&quot;:&quot;2022-08-17T20:37:44&quot;,&quot;type&quot;:0}],&quot;type&quot;:0}"/>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862_1*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62"/>
  <p:tag name="KSO_WM_UNIT_VALUE" val="954"/>
  <p:tag name="KSO_WM_TEMPLATE_ASSEMBLE_XID" val="60656e6b4054ed1e2fb7f85a"/>
  <p:tag name="KSO_WM_TEMPLATE_ASSEMBLE_GROUPID" val="60656e6b4054ed1e2fb7f85a"/>
</p:tagLst>
</file>

<file path=ppt/tags/tag133.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09862_1*i*2"/>
  <p:tag name="KSO_WM_TEMPLATE_CATEGORY" val="diagram"/>
  <p:tag name="KSO_WM_TEMPLATE_INDEX" val="20209862"/>
  <p:tag name="KSO_WM_UNIT_LAYERLEVEL" val="1"/>
  <p:tag name="KSO_WM_TAG_VERSION" val="1.0"/>
  <p:tag name="KSO_WM_BEAUTIFY_FLAG" val="#wm#"/>
  <p:tag name="KSO_WM_UNIT_SM_LIMIT_TYPE" val="0"/>
  <p:tag name="KSO_WM_UNIT_DECORATE_INFO" val="{&quot;DecorateInfoH&quot;:{&quot;IsAbs&quot;:true},&quot;DecorateInfoW&quot;:{&quot;IsAbs&quot;:true},&quot;DecorateInfoX&quot;:{&quot;IsAbs&quot;:true,&quot;Pos&quot;:1},&quot;DecorateInfoY&quot;:{&quot;IsAbs&quot;:true,&quot;Pos&quot;:2},&quot;ReferentInfo&quot;:{&quot;Id&quot;:&quot;01fddf4adabe490ca5564754d8f216c6&quot;,&quot;X&quot;:{&quot;Pos&quot;:1},&quot;Y&quot;:{&quot;Pos&quot;:2}},&quot;whChangeMode&quot;:0}"/>
  <p:tag name="KSO_WM_UNIT_DEC_AREA_ID" val="4f53f32f5a9f496f98f8e452b3524fa6"/>
  <p:tag name="KSO_WM_CHIP_GROUPID" val="5ea10bc3660c33b3b8e66c62"/>
  <p:tag name="KSO_WM_CHIP_XID" val="5ea10bc3660c33b3b8e66c6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0"/>
  <p:tag name="KSO_WM_TEMPLATE_ASSEMBLE_XID" val="60656e6b4054ed1e2fb7f85a"/>
  <p:tag name="KSO_WM_TEMPLATE_ASSEMBLE_GROUPID" val="60656e6b4054ed1e2fb7f85a"/>
</p:tagLst>
</file>

<file path=ppt/tags/tag134.xml><?xml version="1.0" encoding="utf-8"?>
<p:tagLst xmlns:a="http://schemas.openxmlformats.org/drawingml/2006/main" xmlns:r="http://schemas.openxmlformats.org/officeDocument/2006/relationships" xmlns:p="http://schemas.openxmlformats.org/presentationml/2006/main">
  <p:tag name="KSO_WM_UNIT_VALUE" val="1396*2538"/>
  <p:tag name="KSO_WM_UNIT_HIGHLIGHT" val="0"/>
  <p:tag name="KSO_WM_UNIT_COMPATIBLE" val="0"/>
  <p:tag name="KSO_WM_UNIT_DIAGRAM_ISNUMVISUAL" val="0"/>
  <p:tag name="KSO_WM_UNIT_DIAGRAM_ISREFERUNIT" val="0"/>
  <p:tag name="KSO_WM_UNIT_TYPE" val="d"/>
  <p:tag name="KSO_WM_UNIT_INDEX" val="1"/>
  <p:tag name="KSO_WM_UNIT_ID" val="diagram20209862_1*d*1"/>
  <p:tag name="KSO_WM_TEMPLATE_CATEGORY" val="diagram"/>
  <p:tag name="KSO_WM_TEMPLATE_INDEX" val="20209862"/>
  <p:tag name="KSO_WM_UNIT_LAYERLEVEL" val="1"/>
  <p:tag name="KSO_WM_TAG_VERSION" val="1.0"/>
  <p:tag name="KSO_WM_BEAUTIFY_FLAG" val="#wm#"/>
  <p:tag name="KSO_WM_CHIP_GROUPID" val="5e7310da9a230a26b9e88a19"/>
  <p:tag name="KSO_WM_CHIP_XID" val="5e7310da9a230a26b9e88a1a"/>
  <p:tag name="KSO_WM_UNIT_DEC_AREA_ID" val="01fddf4adabe490ca5564754d8f216c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495af2aa6c3405a8fc37998bbd0868d"/>
  <p:tag name="KSO_WM_UNIT_SUPPORT_UNIT_TYPE" val="[&quot;d&quot;,&quot;θ&quot;]"/>
  <p:tag name="KSO_WM_TEMPLATE_ASSEMBLE_XID" val="60656e6b4054ed1e2fb7f85a"/>
  <p:tag name="KSO_WM_TEMPLATE_ASSEMBLE_GROUPID" val="60656e6b4054ed1e2fb7f85a"/>
  <p:tag name="KSO_WM_UNIT_PICTURE_CLIP_FLAG" val="0"/>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 name="PROBLEMHASREMARK" val="True"/>
  <p:tag name="PROBLEMREMARK" val="解析：根据后续线索二叉树的定义，X结点为叶子结点且有左兄弟，那么这个结点为右孩子结点，利用后续遍历的方式可知X结点的后继是其父结点，即其右线索指向的是父结点。"/>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10"/>
  <p:tag name="KSO_WM_UNIT_LINE_FILL_TYPE" val="2"/>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3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3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3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RAINPROBLEM" val="MultipleChoice"/>
  <p:tag name="PROBLEMSCORE" val="30.0"/>
</p:tagLst>
</file>

<file path=ppt/tags/tag3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3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10"/>
  <p:tag name="KSO_WM_UNI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3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78.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 name="PROBLEMHASREMARK" val="True"/>
  <p:tag name="PROBLEMREMARK" val="森林有3棵树，最后一棵树只有根节点。"/>
</p:tagLst>
</file>

<file path=ppt/tags/tag6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1"/>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5596</Words>
  <Application>Microsoft Office PowerPoint</Application>
  <PresentationFormat>宽屏</PresentationFormat>
  <Paragraphs>1228</Paragraphs>
  <Slides>78</Slides>
  <Notes>3</Notes>
  <HiddenSlides>0</HiddenSlides>
  <MMClips>0</MMClips>
  <ScaleCrop>false</ScaleCrop>
  <HeadingPairs>
    <vt:vector size="6" baseType="variant">
      <vt:variant>
        <vt:lpstr>已用的字体</vt:lpstr>
      </vt:variant>
      <vt:variant>
        <vt:i4>17</vt:i4>
      </vt:variant>
      <vt:variant>
        <vt:lpstr>主题</vt:lpstr>
      </vt:variant>
      <vt:variant>
        <vt:i4>43</vt:i4>
      </vt:variant>
      <vt:variant>
        <vt:lpstr>幻灯片标题</vt:lpstr>
      </vt:variant>
      <vt:variant>
        <vt:i4>78</vt:i4>
      </vt:variant>
    </vt:vector>
  </HeadingPairs>
  <TitlesOfParts>
    <vt:vector size="138" baseType="lpstr">
      <vt:lpstr>Microsoft Yahei</vt:lpstr>
      <vt:lpstr>等线</vt:lpstr>
      <vt:lpstr>等线 Light</vt:lpstr>
      <vt:lpstr>仿宋</vt:lpstr>
      <vt:lpstr>仿宋_GB2312</vt:lpstr>
      <vt:lpstr>华文中宋</vt:lpstr>
      <vt:lpstr>楷体</vt:lpstr>
      <vt:lpstr>思源黑体 CN Medium</vt:lpstr>
      <vt:lpstr>宋体</vt:lpstr>
      <vt:lpstr>微软雅黑</vt:lpstr>
      <vt:lpstr>幼圆</vt:lpstr>
      <vt:lpstr>Arial</vt:lpstr>
      <vt:lpstr>Calibri</vt:lpstr>
      <vt:lpstr>Consolas</vt:lpstr>
      <vt:lpstr>Times New Roman</vt:lpstr>
      <vt:lpstr>Wingdings</vt:lpstr>
      <vt:lpstr>Wingdings 2</vt:lpstr>
      <vt:lpstr>Office 主题​​</vt:lpstr>
      <vt:lpstr>20_Office 主题​​</vt:lpstr>
      <vt:lpstr>21_Office 主题​​</vt:lpstr>
      <vt:lpstr>22_Office 主题​​</vt:lpstr>
      <vt:lpstr>18_Office 主题​​</vt:lpstr>
      <vt:lpstr>19_Office 主题​​</vt:lpstr>
      <vt:lpstr>4_Office 主题​​</vt:lpstr>
      <vt:lpstr>5_Office 主题​​</vt:lpstr>
      <vt:lpstr>6_Office 主题​​</vt:lpstr>
      <vt:lpstr>8_Office 主题​​</vt:lpstr>
      <vt:lpstr>25_Office 主题​​</vt:lpstr>
      <vt:lpstr>26_Office 主题​​</vt:lpstr>
      <vt:lpstr>23_Office 主题​​</vt:lpstr>
      <vt:lpstr>29_Office 主题​​</vt:lpstr>
      <vt:lpstr>30_Office 主题​​</vt:lpstr>
      <vt:lpstr>27_Office 主题​​</vt:lpstr>
      <vt:lpstr>28_Office 主题​​</vt:lpstr>
      <vt:lpstr>12_Office 主题​​</vt:lpstr>
      <vt:lpstr>13_Office 主题​​</vt:lpstr>
      <vt:lpstr>14_Office 主题​​</vt:lpstr>
      <vt:lpstr>11_Office 主题​​</vt:lpstr>
      <vt:lpstr>1_Office 主题​​</vt:lpstr>
      <vt:lpstr>2_Office 主题​​</vt:lpstr>
      <vt:lpstr>3_Office 主题​​</vt:lpstr>
      <vt:lpstr>15_Office 主题​​</vt:lpstr>
      <vt:lpstr>16_Office 主题​​</vt:lpstr>
      <vt:lpstr>17_Office 主题​​</vt:lpstr>
      <vt:lpstr>9_Office 主题​​</vt:lpstr>
      <vt:lpstr>10_Office 主题​​</vt:lpstr>
      <vt:lpstr>39_Office 主题​​</vt:lpstr>
      <vt:lpstr>40_Office 主题​​</vt:lpstr>
      <vt:lpstr>32_Office 主题​​</vt:lpstr>
      <vt:lpstr>33_Office 主题​​</vt:lpstr>
      <vt:lpstr>34_Office 主题​​</vt:lpstr>
      <vt:lpstr>35_Office 主题​​</vt:lpstr>
      <vt:lpstr>36_Office 主题​​</vt:lpstr>
      <vt:lpstr>37_Office 主题​​</vt:lpstr>
      <vt:lpstr>38_Office 主题​​</vt:lpstr>
      <vt:lpstr>31_Office 主题​​</vt:lpstr>
      <vt:lpstr>2_A000120150209A05PWBG</vt:lpstr>
      <vt:lpstr>1_A000120150209A05PWBG</vt:lpstr>
      <vt:lpstr>A000120150209A05PWBG</vt:lpstr>
      <vt:lpstr>4_A000120150209A05PWBG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Windows User</cp:lastModifiedBy>
  <cp:revision>137</cp:revision>
  <dcterms:created xsi:type="dcterms:W3CDTF">2022-08-16T12:32:00Z</dcterms:created>
  <dcterms:modified xsi:type="dcterms:W3CDTF">2024-11-05T12:56:40Z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81E29B3FFA36454EA7736351C04A2FD6</vt:lpwstr>
  </property>
  <property fmtid="{D5CDD505-2E9C-101B-9397-08002B2CF9AE}" pid="3" name="KSOProductBuildVer">
    <vt:lpwstr>2052-11.1.0.12302</vt:lpwstr>
  </property>
</Properties>
</file>